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60" r:id="rId4"/>
    <p:sldId id="261" r:id="rId5"/>
    <p:sldId id="257" r:id="rId6"/>
    <p:sldId id="278" r:id="rId7"/>
    <p:sldId id="262" r:id="rId8"/>
    <p:sldId id="263" r:id="rId9"/>
    <p:sldId id="264" r:id="rId10"/>
    <p:sldId id="265" r:id="rId11"/>
    <p:sldId id="266" r:id="rId12"/>
    <p:sldId id="267" r:id="rId13"/>
    <p:sldId id="268" r:id="rId14"/>
    <p:sldId id="283" r:id="rId15"/>
    <p:sldId id="279" r:id="rId16"/>
    <p:sldId id="270" r:id="rId17"/>
    <p:sldId id="280" r:id="rId18"/>
    <p:sldId id="272" r:id="rId19"/>
    <p:sldId id="284" r:id="rId20"/>
    <p:sldId id="273" r:id="rId21"/>
    <p:sldId id="285" r:id="rId22"/>
    <p:sldId id="274" r:id="rId23"/>
    <p:sldId id="281" r:id="rId24"/>
    <p:sldId id="282" r:id="rId25"/>
    <p:sldId id="275" r:id="rId26"/>
    <p:sldId id="276" r:id="rId27"/>
    <p:sldId id="277" r:id="rId28"/>
    <p:sldId id="259" r:id="rId29"/>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2E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90" d="100"/>
          <a:sy n="90" d="100"/>
        </p:scale>
        <p:origin x="57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DD5C5F-9D3E-4651-8907-29257768D6F6}"/>
              </a:ext>
            </a:extLst>
          </p:cNvPr>
          <p:cNvSpPr>
            <a:spLocks noGrp="1"/>
          </p:cNvSpPr>
          <p:nvPr>
            <p:ph type="ctrTitle"/>
          </p:nvPr>
        </p:nvSpPr>
        <p:spPr>
          <a:xfrm>
            <a:off x="1524000" y="1122363"/>
            <a:ext cx="9144000" cy="2387600"/>
          </a:xfrm>
          <a:prstGeom prst="rect">
            <a:avLst/>
          </a:prstGeom>
        </p:spPr>
        <p:txBody>
          <a:bodyPr anchor="b">
            <a:normAutofit/>
          </a:bodyPr>
          <a:lstStyle>
            <a:lvl1pPr algn="ctr">
              <a:defRPr sz="5400">
                <a:solidFill>
                  <a:srgbClr val="00B0F0"/>
                </a:solidFill>
              </a:defRPr>
            </a:lvl1pPr>
          </a:lstStyle>
          <a:p>
            <a:r>
              <a:rPr lang="es-ES" dirty="0"/>
              <a:t>Haga clic para modificar el estilo de título del patrón</a:t>
            </a:r>
            <a:endParaRPr lang="es-CO" dirty="0"/>
          </a:p>
        </p:txBody>
      </p:sp>
      <p:sp>
        <p:nvSpPr>
          <p:cNvPr id="3" name="Subtítulo 2">
            <a:extLst>
              <a:ext uri="{FF2B5EF4-FFF2-40B4-BE49-F238E27FC236}">
                <a16:creationId xmlns:a16="http://schemas.microsoft.com/office/drawing/2014/main" id="{50C5BFC1-5465-4CBE-A65A-A3AC3320A0F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5AB4B2FB-FF88-4400-A425-8FD44685555F}"/>
              </a:ext>
            </a:extLst>
          </p:cNvPr>
          <p:cNvSpPr>
            <a:spLocks noGrp="1"/>
          </p:cNvSpPr>
          <p:nvPr>
            <p:ph type="dt" sz="half" idx="10"/>
          </p:nvPr>
        </p:nvSpPr>
        <p:spPr/>
        <p:txBody>
          <a:bodyPr/>
          <a:lstStyle/>
          <a:p>
            <a:fld id="{20496F86-C62D-424A-8D96-B6F967B1C82E}" type="datetimeFigureOut">
              <a:rPr lang="es-CO" smtClean="0"/>
              <a:t>2/08/2019</a:t>
            </a:fld>
            <a:endParaRPr lang="es-CO"/>
          </a:p>
        </p:txBody>
      </p:sp>
      <p:sp>
        <p:nvSpPr>
          <p:cNvPr id="5" name="Marcador de pie de página 4">
            <a:extLst>
              <a:ext uri="{FF2B5EF4-FFF2-40B4-BE49-F238E27FC236}">
                <a16:creationId xmlns:a16="http://schemas.microsoft.com/office/drawing/2014/main" id="{CA03D852-FBD4-4E38-9605-43396A1EAEF1}"/>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43570499-E1B0-4120-A689-8699D5FA2404}"/>
              </a:ext>
            </a:extLst>
          </p:cNvPr>
          <p:cNvSpPr>
            <a:spLocks noGrp="1"/>
          </p:cNvSpPr>
          <p:nvPr>
            <p:ph type="sldNum" sz="quarter" idx="12"/>
          </p:nvPr>
        </p:nvSpPr>
        <p:spPr/>
        <p:txBody>
          <a:bodyPr/>
          <a:lstStyle/>
          <a:p>
            <a:fld id="{A6C2A4F8-B5CD-4C9C-AC4C-2524C44844C5}" type="slidenum">
              <a:rPr lang="es-CO" smtClean="0"/>
              <a:t>‹Nº›</a:t>
            </a:fld>
            <a:endParaRPr lang="es-CO"/>
          </a:p>
        </p:txBody>
      </p:sp>
    </p:spTree>
    <p:extLst>
      <p:ext uri="{BB962C8B-B14F-4D97-AF65-F5344CB8AC3E}">
        <p14:creationId xmlns:p14="http://schemas.microsoft.com/office/powerpoint/2010/main" val="983497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3A6C56-E74F-4D7F-AFC0-CB68DD5C36C4}"/>
              </a:ext>
            </a:extLst>
          </p:cNvPr>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63E11211-909D-42ED-996C-B2C4B2845661}"/>
              </a:ext>
            </a:extLst>
          </p:cNvPr>
          <p:cNvSpPr>
            <a:spLocks noGrp="1"/>
          </p:cNvSpPr>
          <p:nvPr>
            <p:ph type="body" orient="vert" idx="1"/>
          </p:nvPr>
        </p:nvSpPr>
        <p:spPr>
          <a:xfrm>
            <a:off x="838200" y="1825625"/>
            <a:ext cx="10515600" cy="4351338"/>
          </a:xfrm>
          <a:prstGeom prst="rect">
            <a:avLst/>
          </a:prstGeo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DDE37E79-3683-4570-A048-3CF29151D3FB}"/>
              </a:ext>
            </a:extLst>
          </p:cNvPr>
          <p:cNvSpPr>
            <a:spLocks noGrp="1"/>
          </p:cNvSpPr>
          <p:nvPr>
            <p:ph type="dt" sz="half" idx="10"/>
          </p:nvPr>
        </p:nvSpPr>
        <p:spPr/>
        <p:txBody>
          <a:bodyPr/>
          <a:lstStyle/>
          <a:p>
            <a:fld id="{20496F86-C62D-424A-8D96-B6F967B1C82E}" type="datetimeFigureOut">
              <a:rPr lang="es-CO" smtClean="0"/>
              <a:t>2/08/2019</a:t>
            </a:fld>
            <a:endParaRPr lang="es-CO"/>
          </a:p>
        </p:txBody>
      </p:sp>
      <p:sp>
        <p:nvSpPr>
          <p:cNvPr id="5" name="Marcador de pie de página 4">
            <a:extLst>
              <a:ext uri="{FF2B5EF4-FFF2-40B4-BE49-F238E27FC236}">
                <a16:creationId xmlns:a16="http://schemas.microsoft.com/office/drawing/2014/main" id="{69D4AA34-075E-4539-9307-C77F3DAE424B}"/>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C6CFBFA6-37CD-4F9E-90A5-DA50299BEAFF}"/>
              </a:ext>
            </a:extLst>
          </p:cNvPr>
          <p:cNvSpPr>
            <a:spLocks noGrp="1"/>
          </p:cNvSpPr>
          <p:nvPr>
            <p:ph type="sldNum" sz="quarter" idx="12"/>
          </p:nvPr>
        </p:nvSpPr>
        <p:spPr/>
        <p:txBody>
          <a:bodyPr/>
          <a:lstStyle/>
          <a:p>
            <a:fld id="{A6C2A4F8-B5CD-4C9C-AC4C-2524C44844C5}" type="slidenum">
              <a:rPr lang="es-CO" smtClean="0"/>
              <a:t>‹Nº›</a:t>
            </a:fld>
            <a:endParaRPr lang="es-CO"/>
          </a:p>
        </p:txBody>
      </p:sp>
    </p:spTree>
    <p:extLst>
      <p:ext uri="{BB962C8B-B14F-4D97-AF65-F5344CB8AC3E}">
        <p14:creationId xmlns:p14="http://schemas.microsoft.com/office/powerpoint/2010/main" val="1372077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5BA86E8-2C66-4180-9C83-605976820A70}"/>
              </a:ext>
            </a:extLst>
          </p:cNvPr>
          <p:cNvSpPr>
            <a:spLocks noGrp="1"/>
          </p:cNvSpPr>
          <p:nvPr>
            <p:ph type="title" orient="vert"/>
          </p:nvPr>
        </p:nvSpPr>
        <p:spPr>
          <a:xfrm>
            <a:off x="8724900" y="365125"/>
            <a:ext cx="2628900" cy="5811838"/>
          </a:xfrm>
          <a:prstGeom prst="rect">
            <a:avLst/>
          </a:prstGeo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A33DF020-6A09-4588-B873-4D130DED778D}"/>
              </a:ext>
            </a:extLst>
          </p:cNvPr>
          <p:cNvSpPr>
            <a:spLocks noGrp="1"/>
          </p:cNvSpPr>
          <p:nvPr>
            <p:ph type="body" orient="vert" idx="1"/>
          </p:nvPr>
        </p:nvSpPr>
        <p:spPr>
          <a:xfrm>
            <a:off x="838200" y="365125"/>
            <a:ext cx="7734300" cy="5811838"/>
          </a:xfrm>
          <a:prstGeom prst="rect">
            <a:avLst/>
          </a:prstGeo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E8F202EE-3217-4D26-A083-EF25C9C37B02}"/>
              </a:ext>
            </a:extLst>
          </p:cNvPr>
          <p:cNvSpPr>
            <a:spLocks noGrp="1"/>
          </p:cNvSpPr>
          <p:nvPr>
            <p:ph type="dt" sz="half" idx="10"/>
          </p:nvPr>
        </p:nvSpPr>
        <p:spPr/>
        <p:txBody>
          <a:bodyPr/>
          <a:lstStyle/>
          <a:p>
            <a:fld id="{20496F86-C62D-424A-8D96-B6F967B1C82E}" type="datetimeFigureOut">
              <a:rPr lang="es-CO" smtClean="0"/>
              <a:t>2/08/2019</a:t>
            </a:fld>
            <a:endParaRPr lang="es-CO"/>
          </a:p>
        </p:txBody>
      </p:sp>
      <p:sp>
        <p:nvSpPr>
          <p:cNvPr id="5" name="Marcador de pie de página 4">
            <a:extLst>
              <a:ext uri="{FF2B5EF4-FFF2-40B4-BE49-F238E27FC236}">
                <a16:creationId xmlns:a16="http://schemas.microsoft.com/office/drawing/2014/main" id="{E991CDFC-28CD-4CD9-A92B-52EF122D4005}"/>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4FF0DBB9-EA38-4B50-8FDA-D3A1E5163234}"/>
              </a:ext>
            </a:extLst>
          </p:cNvPr>
          <p:cNvSpPr>
            <a:spLocks noGrp="1"/>
          </p:cNvSpPr>
          <p:nvPr>
            <p:ph type="sldNum" sz="quarter" idx="12"/>
          </p:nvPr>
        </p:nvSpPr>
        <p:spPr/>
        <p:txBody>
          <a:bodyPr/>
          <a:lstStyle/>
          <a:p>
            <a:fld id="{A6C2A4F8-B5CD-4C9C-AC4C-2524C44844C5}" type="slidenum">
              <a:rPr lang="es-CO" smtClean="0"/>
              <a:t>‹Nº›</a:t>
            </a:fld>
            <a:endParaRPr lang="es-CO"/>
          </a:p>
        </p:txBody>
      </p:sp>
    </p:spTree>
    <p:extLst>
      <p:ext uri="{BB962C8B-B14F-4D97-AF65-F5344CB8AC3E}">
        <p14:creationId xmlns:p14="http://schemas.microsoft.com/office/powerpoint/2010/main" val="2139582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C7BAB6D3-8E1C-4640-8BA9-02611D75DE69}"/>
              </a:ext>
            </a:extLst>
          </p:cNvPr>
          <p:cNvSpPr>
            <a:spLocks noGrp="1"/>
          </p:cNvSpPr>
          <p:nvPr>
            <p:ph idx="1"/>
          </p:nvPr>
        </p:nvSpPr>
        <p:spPr>
          <a:xfrm>
            <a:off x="838200" y="1825625"/>
            <a:ext cx="10515600" cy="4351338"/>
          </a:xfrm>
          <a:prstGeom prst="rect">
            <a:avLst/>
          </a:prstGeom>
        </p:spPr>
        <p:txBody>
          <a:bodyPr/>
          <a:lstStyle/>
          <a:p>
            <a:pPr lvl="0"/>
            <a:r>
              <a:rPr lang="es-ES" dirty="0"/>
              <a:t>Editar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fecha 3">
            <a:extLst>
              <a:ext uri="{FF2B5EF4-FFF2-40B4-BE49-F238E27FC236}">
                <a16:creationId xmlns:a16="http://schemas.microsoft.com/office/drawing/2014/main" id="{68F72512-A489-4696-B272-BF7E4118E2B7}"/>
              </a:ext>
            </a:extLst>
          </p:cNvPr>
          <p:cNvSpPr>
            <a:spLocks noGrp="1"/>
          </p:cNvSpPr>
          <p:nvPr>
            <p:ph type="dt" sz="half" idx="10"/>
          </p:nvPr>
        </p:nvSpPr>
        <p:spPr/>
        <p:txBody>
          <a:bodyPr/>
          <a:lstStyle/>
          <a:p>
            <a:fld id="{20496F86-C62D-424A-8D96-B6F967B1C82E}" type="datetimeFigureOut">
              <a:rPr lang="es-CO" smtClean="0"/>
              <a:t>2/08/2019</a:t>
            </a:fld>
            <a:endParaRPr lang="es-CO"/>
          </a:p>
        </p:txBody>
      </p:sp>
      <p:sp>
        <p:nvSpPr>
          <p:cNvPr id="5" name="Marcador de pie de página 4">
            <a:extLst>
              <a:ext uri="{FF2B5EF4-FFF2-40B4-BE49-F238E27FC236}">
                <a16:creationId xmlns:a16="http://schemas.microsoft.com/office/drawing/2014/main" id="{50472EFA-05E4-4D51-81A2-7322CBC93E92}"/>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FE3BE817-C56A-4F06-88B8-A3946E57C291}"/>
              </a:ext>
            </a:extLst>
          </p:cNvPr>
          <p:cNvSpPr>
            <a:spLocks noGrp="1"/>
          </p:cNvSpPr>
          <p:nvPr>
            <p:ph type="sldNum" sz="quarter" idx="12"/>
          </p:nvPr>
        </p:nvSpPr>
        <p:spPr/>
        <p:txBody>
          <a:bodyPr/>
          <a:lstStyle/>
          <a:p>
            <a:fld id="{A6C2A4F8-B5CD-4C9C-AC4C-2524C44844C5}" type="slidenum">
              <a:rPr lang="es-CO" smtClean="0"/>
              <a:t>‹Nº›</a:t>
            </a:fld>
            <a:endParaRPr lang="es-CO"/>
          </a:p>
        </p:txBody>
      </p:sp>
      <p:sp>
        <p:nvSpPr>
          <p:cNvPr id="11" name="Rectángulo 10">
            <a:extLst>
              <a:ext uri="{FF2B5EF4-FFF2-40B4-BE49-F238E27FC236}">
                <a16:creationId xmlns:a16="http://schemas.microsoft.com/office/drawing/2014/main" id="{7413039C-1A57-4066-9FC9-54E549824766}"/>
              </a:ext>
            </a:extLst>
          </p:cNvPr>
          <p:cNvSpPr/>
          <p:nvPr userDrawn="1"/>
        </p:nvSpPr>
        <p:spPr>
          <a:xfrm>
            <a:off x="1101515" y="681037"/>
            <a:ext cx="10067228" cy="729752"/>
          </a:xfrm>
          <a:prstGeom prst="rect">
            <a:avLst/>
          </a:prstGeom>
          <a:solidFill>
            <a:srgbClr val="262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2" name="Gráfico 11">
            <a:extLst>
              <a:ext uri="{FF2B5EF4-FFF2-40B4-BE49-F238E27FC236}">
                <a16:creationId xmlns:a16="http://schemas.microsoft.com/office/drawing/2014/main" id="{52D8DE7B-073B-430E-8F02-817A48B15B4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8328" y="482124"/>
            <a:ext cx="1206375" cy="1164114"/>
          </a:xfrm>
          <a:prstGeom prst="rect">
            <a:avLst/>
          </a:prstGeom>
        </p:spPr>
      </p:pic>
      <p:sp>
        <p:nvSpPr>
          <p:cNvPr id="2" name="Título 1">
            <a:extLst>
              <a:ext uri="{FF2B5EF4-FFF2-40B4-BE49-F238E27FC236}">
                <a16:creationId xmlns:a16="http://schemas.microsoft.com/office/drawing/2014/main" id="{B676FEC8-2AD8-4D95-935C-6C5C56A02F10}"/>
              </a:ext>
            </a:extLst>
          </p:cNvPr>
          <p:cNvSpPr>
            <a:spLocks noGrp="1"/>
          </p:cNvSpPr>
          <p:nvPr>
            <p:ph type="title"/>
          </p:nvPr>
        </p:nvSpPr>
        <p:spPr>
          <a:xfrm>
            <a:off x="1854926" y="365125"/>
            <a:ext cx="9498874" cy="1325563"/>
          </a:xfrm>
          <a:prstGeom prst="rect">
            <a:avLst/>
          </a:prstGeom>
        </p:spPr>
        <p:txBody>
          <a:bodyPr>
            <a:normAutofit/>
          </a:bodyPr>
          <a:lstStyle>
            <a:lvl1pPr>
              <a:defRPr sz="2800">
                <a:solidFill>
                  <a:schemeClr val="bg1"/>
                </a:solidFill>
              </a:defRPr>
            </a:lvl1pPr>
          </a:lstStyle>
          <a:p>
            <a:r>
              <a:rPr lang="es-ES" dirty="0"/>
              <a:t>Haga clic para modificar el estilo de título del patrón</a:t>
            </a:r>
            <a:endParaRPr lang="es-CO" dirty="0"/>
          </a:p>
        </p:txBody>
      </p:sp>
    </p:spTree>
    <p:extLst>
      <p:ext uri="{BB962C8B-B14F-4D97-AF65-F5344CB8AC3E}">
        <p14:creationId xmlns:p14="http://schemas.microsoft.com/office/powerpoint/2010/main" val="804921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0571749-45D4-4E25-9155-3147E1DE5AEC}"/>
              </a:ext>
            </a:extLst>
          </p:cNvPr>
          <p:cNvSpPr>
            <a:spLocks noGrp="1"/>
          </p:cNvSpPr>
          <p:nvPr>
            <p:ph type="title"/>
          </p:nvPr>
        </p:nvSpPr>
        <p:spPr>
          <a:xfrm>
            <a:off x="831850" y="1709738"/>
            <a:ext cx="10515600" cy="2852737"/>
          </a:xfrm>
          <a:prstGeom prst="rect">
            <a:avLst/>
          </a:prstGeom>
        </p:spPr>
        <p:txBody>
          <a:bodyPr anchor="b"/>
          <a:lstStyle>
            <a:lvl1pPr algn="ctr">
              <a:defRPr sz="6000">
                <a:solidFill>
                  <a:schemeClr val="tx2">
                    <a:lumMod val="75000"/>
                  </a:schemeClr>
                </a:solidFill>
                <a:highlight>
                  <a:srgbClr val="FFFF00"/>
                </a:highlight>
              </a:defRPr>
            </a:lvl1pPr>
          </a:lstStyle>
          <a:p>
            <a:r>
              <a:rPr lang="es-ES" dirty="0"/>
              <a:t>Haga clic para modificar el estilo de título del patrón</a:t>
            </a:r>
            <a:endParaRPr lang="es-CO" dirty="0"/>
          </a:p>
        </p:txBody>
      </p:sp>
      <p:sp>
        <p:nvSpPr>
          <p:cNvPr id="3" name="Marcador de texto 2">
            <a:extLst>
              <a:ext uri="{FF2B5EF4-FFF2-40B4-BE49-F238E27FC236}">
                <a16:creationId xmlns:a16="http://schemas.microsoft.com/office/drawing/2014/main" id="{BDAF1762-CF82-480D-903D-CBA74CDD915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Marcador de fecha 3">
            <a:extLst>
              <a:ext uri="{FF2B5EF4-FFF2-40B4-BE49-F238E27FC236}">
                <a16:creationId xmlns:a16="http://schemas.microsoft.com/office/drawing/2014/main" id="{C20FC1B4-3F26-4E05-805C-5824C9FC05F3}"/>
              </a:ext>
            </a:extLst>
          </p:cNvPr>
          <p:cNvSpPr>
            <a:spLocks noGrp="1"/>
          </p:cNvSpPr>
          <p:nvPr>
            <p:ph type="dt" sz="half" idx="10"/>
          </p:nvPr>
        </p:nvSpPr>
        <p:spPr/>
        <p:txBody>
          <a:bodyPr/>
          <a:lstStyle/>
          <a:p>
            <a:fld id="{20496F86-C62D-424A-8D96-B6F967B1C82E}" type="datetimeFigureOut">
              <a:rPr lang="es-CO" smtClean="0"/>
              <a:t>2/08/2019</a:t>
            </a:fld>
            <a:endParaRPr lang="es-CO"/>
          </a:p>
        </p:txBody>
      </p:sp>
      <p:sp>
        <p:nvSpPr>
          <p:cNvPr id="5" name="Marcador de pie de página 4">
            <a:extLst>
              <a:ext uri="{FF2B5EF4-FFF2-40B4-BE49-F238E27FC236}">
                <a16:creationId xmlns:a16="http://schemas.microsoft.com/office/drawing/2014/main" id="{541E37F1-832B-4A14-BCE4-269D6946F23E}"/>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4605A538-1263-43BE-BE76-5A7DD6F595C1}"/>
              </a:ext>
            </a:extLst>
          </p:cNvPr>
          <p:cNvSpPr>
            <a:spLocks noGrp="1"/>
          </p:cNvSpPr>
          <p:nvPr>
            <p:ph type="sldNum" sz="quarter" idx="12"/>
          </p:nvPr>
        </p:nvSpPr>
        <p:spPr/>
        <p:txBody>
          <a:bodyPr/>
          <a:lstStyle/>
          <a:p>
            <a:fld id="{A6C2A4F8-B5CD-4C9C-AC4C-2524C44844C5}" type="slidenum">
              <a:rPr lang="es-CO" smtClean="0"/>
              <a:t>‹Nº›</a:t>
            </a:fld>
            <a:endParaRPr lang="es-CO"/>
          </a:p>
        </p:txBody>
      </p:sp>
    </p:spTree>
    <p:extLst>
      <p:ext uri="{BB962C8B-B14F-4D97-AF65-F5344CB8AC3E}">
        <p14:creationId xmlns:p14="http://schemas.microsoft.com/office/powerpoint/2010/main" val="29981228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11AFE18A-E264-4819-AC02-F90FE3A6C20C}"/>
              </a:ext>
            </a:extLst>
          </p:cNvPr>
          <p:cNvSpPr>
            <a:spLocks noGrp="1"/>
          </p:cNvSpPr>
          <p:nvPr>
            <p:ph sz="half" idx="1"/>
          </p:nvPr>
        </p:nvSpPr>
        <p:spPr>
          <a:xfrm>
            <a:off x="838200" y="1825625"/>
            <a:ext cx="5181600" cy="4351338"/>
          </a:xfrm>
          <a:prstGeom prst="rect">
            <a:avLst/>
          </a:prstGeo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005ED36F-2B7C-4E49-9F34-F20E29DC62FB}"/>
              </a:ext>
            </a:extLst>
          </p:cNvPr>
          <p:cNvSpPr>
            <a:spLocks noGrp="1"/>
          </p:cNvSpPr>
          <p:nvPr>
            <p:ph sz="half" idx="2"/>
          </p:nvPr>
        </p:nvSpPr>
        <p:spPr>
          <a:xfrm>
            <a:off x="6172200" y="1825625"/>
            <a:ext cx="5181600" cy="4351338"/>
          </a:xfrm>
          <a:prstGeom prst="rect">
            <a:avLst/>
          </a:prstGeo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7F443E76-64D2-425B-A0EB-753A85D1733A}"/>
              </a:ext>
            </a:extLst>
          </p:cNvPr>
          <p:cNvSpPr>
            <a:spLocks noGrp="1"/>
          </p:cNvSpPr>
          <p:nvPr>
            <p:ph type="dt" sz="half" idx="10"/>
          </p:nvPr>
        </p:nvSpPr>
        <p:spPr/>
        <p:txBody>
          <a:bodyPr/>
          <a:lstStyle/>
          <a:p>
            <a:fld id="{20496F86-C62D-424A-8D96-B6F967B1C82E}" type="datetimeFigureOut">
              <a:rPr lang="es-CO" smtClean="0"/>
              <a:t>2/08/2019</a:t>
            </a:fld>
            <a:endParaRPr lang="es-CO"/>
          </a:p>
        </p:txBody>
      </p:sp>
      <p:sp>
        <p:nvSpPr>
          <p:cNvPr id="6" name="Marcador de pie de página 5">
            <a:extLst>
              <a:ext uri="{FF2B5EF4-FFF2-40B4-BE49-F238E27FC236}">
                <a16:creationId xmlns:a16="http://schemas.microsoft.com/office/drawing/2014/main" id="{FE55DD3F-A4E4-4EFD-8764-3AF24E5B00BB}"/>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8A2CF20E-5569-4A22-8859-DBCBDBB3556E}"/>
              </a:ext>
            </a:extLst>
          </p:cNvPr>
          <p:cNvSpPr>
            <a:spLocks noGrp="1"/>
          </p:cNvSpPr>
          <p:nvPr>
            <p:ph type="sldNum" sz="quarter" idx="12"/>
          </p:nvPr>
        </p:nvSpPr>
        <p:spPr/>
        <p:txBody>
          <a:bodyPr/>
          <a:lstStyle/>
          <a:p>
            <a:fld id="{A6C2A4F8-B5CD-4C9C-AC4C-2524C44844C5}" type="slidenum">
              <a:rPr lang="es-CO" smtClean="0"/>
              <a:t>‹Nº›</a:t>
            </a:fld>
            <a:endParaRPr lang="es-CO"/>
          </a:p>
        </p:txBody>
      </p:sp>
      <p:sp>
        <p:nvSpPr>
          <p:cNvPr id="8" name="Rectángulo 7">
            <a:extLst>
              <a:ext uri="{FF2B5EF4-FFF2-40B4-BE49-F238E27FC236}">
                <a16:creationId xmlns:a16="http://schemas.microsoft.com/office/drawing/2014/main" id="{42FDC5E8-481C-4F7C-B2F1-2A03BBE8A9F8}"/>
              </a:ext>
            </a:extLst>
          </p:cNvPr>
          <p:cNvSpPr/>
          <p:nvPr userDrawn="1"/>
        </p:nvSpPr>
        <p:spPr>
          <a:xfrm>
            <a:off x="1101515" y="681037"/>
            <a:ext cx="10067228" cy="729752"/>
          </a:xfrm>
          <a:prstGeom prst="rect">
            <a:avLst/>
          </a:prstGeom>
          <a:solidFill>
            <a:srgbClr val="262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9" name="Gráfico 8">
            <a:extLst>
              <a:ext uri="{FF2B5EF4-FFF2-40B4-BE49-F238E27FC236}">
                <a16:creationId xmlns:a16="http://schemas.microsoft.com/office/drawing/2014/main" id="{59A1F46B-A5C3-41EE-8846-B84B3D6EE1C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8328" y="482124"/>
            <a:ext cx="1206375" cy="1164114"/>
          </a:xfrm>
          <a:prstGeom prst="rect">
            <a:avLst/>
          </a:prstGeom>
        </p:spPr>
      </p:pic>
      <p:sp>
        <p:nvSpPr>
          <p:cNvPr id="10" name="Título 1">
            <a:extLst>
              <a:ext uri="{FF2B5EF4-FFF2-40B4-BE49-F238E27FC236}">
                <a16:creationId xmlns:a16="http://schemas.microsoft.com/office/drawing/2014/main" id="{3DE2B595-733B-4726-996F-260927C74CE1}"/>
              </a:ext>
            </a:extLst>
          </p:cNvPr>
          <p:cNvSpPr>
            <a:spLocks noGrp="1"/>
          </p:cNvSpPr>
          <p:nvPr>
            <p:ph type="title"/>
          </p:nvPr>
        </p:nvSpPr>
        <p:spPr>
          <a:xfrm>
            <a:off x="1854926" y="365125"/>
            <a:ext cx="9498874" cy="1325563"/>
          </a:xfrm>
          <a:prstGeom prst="rect">
            <a:avLst/>
          </a:prstGeom>
        </p:spPr>
        <p:txBody>
          <a:bodyPr>
            <a:normAutofit/>
          </a:bodyPr>
          <a:lstStyle>
            <a:lvl1pPr>
              <a:defRPr sz="2800">
                <a:solidFill>
                  <a:schemeClr val="bg1"/>
                </a:solidFill>
              </a:defRPr>
            </a:lvl1pPr>
          </a:lstStyle>
          <a:p>
            <a:r>
              <a:rPr lang="es-ES" dirty="0"/>
              <a:t>Haga clic para modificar el estilo de título del patrón</a:t>
            </a:r>
            <a:endParaRPr lang="es-CO" dirty="0"/>
          </a:p>
        </p:txBody>
      </p:sp>
    </p:spTree>
    <p:extLst>
      <p:ext uri="{BB962C8B-B14F-4D97-AF65-F5344CB8AC3E}">
        <p14:creationId xmlns:p14="http://schemas.microsoft.com/office/powerpoint/2010/main" val="42509257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400ED7C3-0F30-44F7-A71C-E3F0F5231E5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Marcador de contenido 3">
            <a:extLst>
              <a:ext uri="{FF2B5EF4-FFF2-40B4-BE49-F238E27FC236}">
                <a16:creationId xmlns:a16="http://schemas.microsoft.com/office/drawing/2014/main" id="{5C111383-F417-4522-AC59-296C74219026}"/>
              </a:ext>
            </a:extLst>
          </p:cNvPr>
          <p:cNvSpPr>
            <a:spLocks noGrp="1"/>
          </p:cNvSpPr>
          <p:nvPr>
            <p:ph sz="half" idx="2"/>
          </p:nvPr>
        </p:nvSpPr>
        <p:spPr>
          <a:xfrm>
            <a:off x="839788" y="2505075"/>
            <a:ext cx="5157787" cy="3684588"/>
          </a:xfrm>
          <a:prstGeom prst="rect">
            <a:avLst/>
          </a:prstGeo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EE10C1E3-FC82-44CB-AF3C-5B7B5386D1A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Marcador de contenido 5">
            <a:extLst>
              <a:ext uri="{FF2B5EF4-FFF2-40B4-BE49-F238E27FC236}">
                <a16:creationId xmlns:a16="http://schemas.microsoft.com/office/drawing/2014/main" id="{B17BA4EA-FCFF-485F-BE5C-1CCF8692F584}"/>
              </a:ext>
            </a:extLst>
          </p:cNvPr>
          <p:cNvSpPr>
            <a:spLocks noGrp="1"/>
          </p:cNvSpPr>
          <p:nvPr>
            <p:ph sz="quarter" idx="4"/>
          </p:nvPr>
        </p:nvSpPr>
        <p:spPr>
          <a:xfrm>
            <a:off x="6172200" y="2505075"/>
            <a:ext cx="5183188" cy="3684588"/>
          </a:xfrm>
          <a:prstGeom prst="rect">
            <a:avLst/>
          </a:prstGeo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D2C56ABE-F6ED-43E0-860C-E577874BCC7B}"/>
              </a:ext>
            </a:extLst>
          </p:cNvPr>
          <p:cNvSpPr>
            <a:spLocks noGrp="1"/>
          </p:cNvSpPr>
          <p:nvPr>
            <p:ph type="dt" sz="half" idx="10"/>
          </p:nvPr>
        </p:nvSpPr>
        <p:spPr/>
        <p:txBody>
          <a:bodyPr/>
          <a:lstStyle/>
          <a:p>
            <a:fld id="{20496F86-C62D-424A-8D96-B6F967B1C82E}" type="datetimeFigureOut">
              <a:rPr lang="es-CO" smtClean="0"/>
              <a:t>2/08/2019</a:t>
            </a:fld>
            <a:endParaRPr lang="es-CO"/>
          </a:p>
        </p:txBody>
      </p:sp>
      <p:sp>
        <p:nvSpPr>
          <p:cNvPr id="8" name="Marcador de pie de página 7">
            <a:extLst>
              <a:ext uri="{FF2B5EF4-FFF2-40B4-BE49-F238E27FC236}">
                <a16:creationId xmlns:a16="http://schemas.microsoft.com/office/drawing/2014/main" id="{BB55A29E-F804-4321-9246-F38DC95EC939}"/>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14352DE0-E745-4B19-BCAB-7F7A892062E7}"/>
              </a:ext>
            </a:extLst>
          </p:cNvPr>
          <p:cNvSpPr>
            <a:spLocks noGrp="1"/>
          </p:cNvSpPr>
          <p:nvPr>
            <p:ph type="sldNum" sz="quarter" idx="12"/>
          </p:nvPr>
        </p:nvSpPr>
        <p:spPr/>
        <p:txBody>
          <a:bodyPr/>
          <a:lstStyle/>
          <a:p>
            <a:fld id="{A6C2A4F8-B5CD-4C9C-AC4C-2524C44844C5}" type="slidenum">
              <a:rPr lang="es-CO" smtClean="0"/>
              <a:t>‹Nº›</a:t>
            </a:fld>
            <a:endParaRPr lang="es-CO"/>
          </a:p>
        </p:txBody>
      </p:sp>
      <p:sp>
        <p:nvSpPr>
          <p:cNvPr id="10" name="Rectángulo 9">
            <a:extLst>
              <a:ext uri="{FF2B5EF4-FFF2-40B4-BE49-F238E27FC236}">
                <a16:creationId xmlns:a16="http://schemas.microsoft.com/office/drawing/2014/main" id="{BE24415C-77E1-4605-A42D-6E8A8307D6DD}"/>
              </a:ext>
            </a:extLst>
          </p:cNvPr>
          <p:cNvSpPr/>
          <p:nvPr userDrawn="1"/>
        </p:nvSpPr>
        <p:spPr>
          <a:xfrm>
            <a:off x="1101515" y="681037"/>
            <a:ext cx="10067228" cy="729752"/>
          </a:xfrm>
          <a:prstGeom prst="rect">
            <a:avLst/>
          </a:prstGeom>
          <a:solidFill>
            <a:srgbClr val="262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1" name="Gráfico 10">
            <a:extLst>
              <a:ext uri="{FF2B5EF4-FFF2-40B4-BE49-F238E27FC236}">
                <a16:creationId xmlns:a16="http://schemas.microsoft.com/office/drawing/2014/main" id="{400B44FB-83E5-4DC9-8519-2F8B8D07BB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8328" y="482124"/>
            <a:ext cx="1206375" cy="1164114"/>
          </a:xfrm>
          <a:prstGeom prst="rect">
            <a:avLst/>
          </a:prstGeom>
        </p:spPr>
      </p:pic>
      <p:sp>
        <p:nvSpPr>
          <p:cNvPr id="12" name="Título 1">
            <a:extLst>
              <a:ext uri="{FF2B5EF4-FFF2-40B4-BE49-F238E27FC236}">
                <a16:creationId xmlns:a16="http://schemas.microsoft.com/office/drawing/2014/main" id="{DD5C2621-CE44-4E74-A75A-E0FFDE0811F4}"/>
              </a:ext>
            </a:extLst>
          </p:cNvPr>
          <p:cNvSpPr>
            <a:spLocks noGrp="1"/>
          </p:cNvSpPr>
          <p:nvPr>
            <p:ph type="title"/>
          </p:nvPr>
        </p:nvSpPr>
        <p:spPr>
          <a:xfrm>
            <a:off x="1854926" y="365125"/>
            <a:ext cx="9498874" cy="1325563"/>
          </a:xfrm>
          <a:prstGeom prst="rect">
            <a:avLst/>
          </a:prstGeom>
        </p:spPr>
        <p:txBody>
          <a:bodyPr>
            <a:normAutofit/>
          </a:bodyPr>
          <a:lstStyle>
            <a:lvl1pPr>
              <a:defRPr sz="2800">
                <a:solidFill>
                  <a:schemeClr val="bg1"/>
                </a:solidFill>
              </a:defRPr>
            </a:lvl1pPr>
          </a:lstStyle>
          <a:p>
            <a:r>
              <a:rPr lang="es-ES" dirty="0"/>
              <a:t>Haga clic para modificar el estilo de título del patrón</a:t>
            </a:r>
            <a:endParaRPr lang="es-CO" dirty="0"/>
          </a:p>
        </p:txBody>
      </p:sp>
    </p:spTree>
    <p:extLst>
      <p:ext uri="{BB962C8B-B14F-4D97-AF65-F5344CB8AC3E}">
        <p14:creationId xmlns:p14="http://schemas.microsoft.com/office/powerpoint/2010/main" val="2784839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3" name="Marcador de fecha 2">
            <a:extLst>
              <a:ext uri="{FF2B5EF4-FFF2-40B4-BE49-F238E27FC236}">
                <a16:creationId xmlns:a16="http://schemas.microsoft.com/office/drawing/2014/main" id="{53B0A5C8-640F-4A11-B89B-E05E512A1E91}"/>
              </a:ext>
            </a:extLst>
          </p:cNvPr>
          <p:cNvSpPr>
            <a:spLocks noGrp="1"/>
          </p:cNvSpPr>
          <p:nvPr>
            <p:ph type="dt" sz="half" idx="10"/>
          </p:nvPr>
        </p:nvSpPr>
        <p:spPr/>
        <p:txBody>
          <a:bodyPr/>
          <a:lstStyle/>
          <a:p>
            <a:fld id="{20496F86-C62D-424A-8D96-B6F967B1C82E}" type="datetimeFigureOut">
              <a:rPr lang="es-CO" smtClean="0"/>
              <a:t>2/08/2019</a:t>
            </a:fld>
            <a:endParaRPr lang="es-CO"/>
          </a:p>
        </p:txBody>
      </p:sp>
      <p:sp>
        <p:nvSpPr>
          <p:cNvPr id="4" name="Marcador de pie de página 3">
            <a:extLst>
              <a:ext uri="{FF2B5EF4-FFF2-40B4-BE49-F238E27FC236}">
                <a16:creationId xmlns:a16="http://schemas.microsoft.com/office/drawing/2014/main" id="{E386F3EC-D683-4191-BD9F-2B3F8D274CBB}"/>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41B642B1-189B-42A2-9BDF-DDFB56D03C90}"/>
              </a:ext>
            </a:extLst>
          </p:cNvPr>
          <p:cNvSpPr>
            <a:spLocks noGrp="1"/>
          </p:cNvSpPr>
          <p:nvPr>
            <p:ph type="sldNum" sz="quarter" idx="12"/>
          </p:nvPr>
        </p:nvSpPr>
        <p:spPr/>
        <p:txBody>
          <a:bodyPr/>
          <a:lstStyle/>
          <a:p>
            <a:fld id="{A6C2A4F8-B5CD-4C9C-AC4C-2524C44844C5}" type="slidenum">
              <a:rPr lang="es-CO" smtClean="0"/>
              <a:t>‹Nº›</a:t>
            </a:fld>
            <a:endParaRPr lang="es-CO"/>
          </a:p>
        </p:txBody>
      </p:sp>
      <p:sp>
        <p:nvSpPr>
          <p:cNvPr id="6" name="Rectángulo 5">
            <a:extLst>
              <a:ext uri="{FF2B5EF4-FFF2-40B4-BE49-F238E27FC236}">
                <a16:creationId xmlns:a16="http://schemas.microsoft.com/office/drawing/2014/main" id="{C8011B98-B675-4697-9EB8-9C70A5F2033E}"/>
              </a:ext>
            </a:extLst>
          </p:cNvPr>
          <p:cNvSpPr/>
          <p:nvPr userDrawn="1"/>
        </p:nvSpPr>
        <p:spPr>
          <a:xfrm>
            <a:off x="1101515" y="681037"/>
            <a:ext cx="10067228" cy="729752"/>
          </a:xfrm>
          <a:prstGeom prst="rect">
            <a:avLst/>
          </a:prstGeom>
          <a:solidFill>
            <a:srgbClr val="262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7" name="Gráfico 6">
            <a:extLst>
              <a:ext uri="{FF2B5EF4-FFF2-40B4-BE49-F238E27FC236}">
                <a16:creationId xmlns:a16="http://schemas.microsoft.com/office/drawing/2014/main" id="{22A7D619-0B89-4602-B61E-2D595A46B89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8328" y="482124"/>
            <a:ext cx="1206375" cy="1164114"/>
          </a:xfrm>
          <a:prstGeom prst="rect">
            <a:avLst/>
          </a:prstGeom>
        </p:spPr>
      </p:pic>
      <p:sp>
        <p:nvSpPr>
          <p:cNvPr id="8" name="Título 1">
            <a:extLst>
              <a:ext uri="{FF2B5EF4-FFF2-40B4-BE49-F238E27FC236}">
                <a16:creationId xmlns:a16="http://schemas.microsoft.com/office/drawing/2014/main" id="{E5EB86CC-6BB0-41B8-BEC2-2901616365BD}"/>
              </a:ext>
            </a:extLst>
          </p:cNvPr>
          <p:cNvSpPr>
            <a:spLocks noGrp="1"/>
          </p:cNvSpPr>
          <p:nvPr>
            <p:ph type="title"/>
          </p:nvPr>
        </p:nvSpPr>
        <p:spPr>
          <a:xfrm>
            <a:off x="1854926" y="365125"/>
            <a:ext cx="9498874" cy="1325563"/>
          </a:xfrm>
          <a:prstGeom prst="rect">
            <a:avLst/>
          </a:prstGeom>
        </p:spPr>
        <p:txBody>
          <a:bodyPr>
            <a:normAutofit/>
          </a:bodyPr>
          <a:lstStyle>
            <a:lvl1pPr>
              <a:defRPr sz="2800">
                <a:solidFill>
                  <a:schemeClr val="bg1"/>
                </a:solidFill>
              </a:defRPr>
            </a:lvl1pPr>
          </a:lstStyle>
          <a:p>
            <a:r>
              <a:rPr lang="es-ES" dirty="0"/>
              <a:t>Haga clic para modificar el estilo de título del patrón</a:t>
            </a:r>
            <a:endParaRPr lang="es-CO" dirty="0"/>
          </a:p>
        </p:txBody>
      </p:sp>
    </p:spTree>
    <p:extLst>
      <p:ext uri="{BB962C8B-B14F-4D97-AF65-F5344CB8AC3E}">
        <p14:creationId xmlns:p14="http://schemas.microsoft.com/office/powerpoint/2010/main" val="3360433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3376BE7-35A4-4E5F-9F12-5F380865E088}"/>
              </a:ext>
            </a:extLst>
          </p:cNvPr>
          <p:cNvSpPr>
            <a:spLocks noGrp="1"/>
          </p:cNvSpPr>
          <p:nvPr>
            <p:ph type="dt" sz="half" idx="10"/>
          </p:nvPr>
        </p:nvSpPr>
        <p:spPr/>
        <p:txBody>
          <a:bodyPr/>
          <a:lstStyle/>
          <a:p>
            <a:fld id="{20496F86-C62D-424A-8D96-B6F967B1C82E}" type="datetimeFigureOut">
              <a:rPr lang="es-CO" smtClean="0"/>
              <a:t>2/08/2019</a:t>
            </a:fld>
            <a:endParaRPr lang="es-CO"/>
          </a:p>
        </p:txBody>
      </p:sp>
      <p:sp>
        <p:nvSpPr>
          <p:cNvPr id="3" name="Marcador de pie de página 2">
            <a:extLst>
              <a:ext uri="{FF2B5EF4-FFF2-40B4-BE49-F238E27FC236}">
                <a16:creationId xmlns:a16="http://schemas.microsoft.com/office/drawing/2014/main" id="{49AB23A6-2F4D-4D8E-8BDA-49D1CFCB4E18}"/>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DC6ECFDF-D5B1-4DD3-9A14-631F95702928}"/>
              </a:ext>
            </a:extLst>
          </p:cNvPr>
          <p:cNvSpPr>
            <a:spLocks noGrp="1"/>
          </p:cNvSpPr>
          <p:nvPr>
            <p:ph type="sldNum" sz="quarter" idx="12"/>
          </p:nvPr>
        </p:nvSpPr>
        <p:spPr/>
        <p:txBody>
          <a:bodyPr/>
          <a:lstStyle/>
          <a:p>
            <a:fld id="{A6C2A4F8-B5CD-4C9C-AC4C-2524C44844C5}" type="slidenum">
              <a:rPr lang="es-CO" smtClean="0"/>
              <a:t>‹Nº›</a:t>
            </a:fld>
            <a:endParaRPr lang="es-CO"/>
          </a:p>
        </p:txBody>
      </p:sp>
    </p:spTree>
    <p:extLst>
      <p:ext uri="{BB962C8B-B14F-4D97-AF65-F5344CB8AC3E}">
        <p14:creationId xmlns:p14="http://schemas.microsoft.com/office/powerpoint/2010/main" val="501273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91252D-563D-4FEB-A4C2-4179B69B7E1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598E022C-3443-4476-B3F8-CB83653B76B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DC84AA68-3DBB-44AD-920D-83D244B481E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00C0E8CA-C388-4EFC-AAF5-0E82DF6A5CD1}"/>
              </a:ext>
            </a:extLst>
          </p:cNvPr>
          <p:cNvSpPr>
            <a:spLocks noGrp="1"/>
          </p:cNvSpPr>
          <p:nvPr>
            <p:ph type="dt" sz="half" idx="10"/>
          </p:nvPr>
        </p:nvSpPr>
        <p:spPr/>
        <p:txBody>
          <a:bodyPr/>
          <a:lstStyle/>
          <a:p>
            <a:fld id="{20496F86-C62D-424A-8D96-B6F967B1C82E}" type="datetimeFigureOut">
              <a:rPr lang="es-CO" smtClean="0"/>
              <a:t>2/08/2019</a:t>
            </a:fld>
            <a:endParaRPr lang="es-CO"/>
          </a:p>
        </p:txBody>
      </p:sp>
      <p:sp>
        <p:nvSpPr>
          <p:cNvPr id="6" name="Marcador de pie de página 5">
            <a:extLst>
              <a:ext uri="{FF2B5EF4-FFF2-40B4-BE49-F238E27FC236}">
                <a16:creationId xmlns:a16="http://schemas.microsoft.com/office/drawing/2014/main" id="{B3FB6B8E-BB9E-4481-B900-79823BDD5AFB}"/>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B1381016-EED1-42A4-BD18-F77ACE480151}"/>
              </a:ext>
            </a:extLst>
          </p:cNvPr>
          <p:cNvSpPr>
            <a:spLocks noGrp="1"/>
          </p:cNvSpPr>
          <p:nvPr>
            <p:ph type="sldNum" sz="quarter" idx="12"/>
          </p:nvPr>
        </p:nvSpPr>
        <p:spPr/>
        <p:txBody>
          <a:bodyPr/>
          <a:lstStyle/>
          <a:p>
            <a:fld id="{A6C2A4F8-B5CD-4C9C-AC4C-2524C44844C5}" type="slidenum">
              <a:rPr lang="es-CO" smtClean="0"/>
              <a:t>‹Nº›</a:t>
            </a:fld>
            <a:endParaRPr lang="es-CO"/>
          </a:p>
        </p:txBody>
      </p:sp>
    </p:spTree>
    <p:extLst>
      <p:ext uri="{BB962C8B-B14F-4D97-AF65-F5344CB8AC3E}">
        <p14:creationId xmlns:p14="http://schemas.microsoft.com/office/powerpoint/2010/main" val="10661306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71F883-9A6E-40EA-A1C6-28B1EA447D5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6A12533E-8ADF-4B6E-871C-ABBEBBDCBC3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80FAAF3F-1C64-4D8D-A358-5A1E47A1CC5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0F9254B1-FA65-42F0-BE6E-C8AB5C228E0F}"/>
              </a:ext>
            </a:extLst>
          </p:cNvPr>
          <p:cNvSpPr>
            <a:spLocks noGrp="1"/>
          </p:cNvSpPr>
          <p:nvPr>
            <p:ph type="dt" sz="half" idx="10"/>
          </p:nvPr>
        </p:nvSpPr>
        <p:spPr/>
        <p:txBody>
          <a:bodyPr/>
          <a:lstStyle/>
          <a:p>
            <a:fld id="{20496F86-C62D-424A-8D96-B6F967B1C82E}" type="datetimeFigureOut">
              <a:rPr lang="es-CO" smtClean="0"/>
              <a:t>2/08/2019</a:t>
            </a:fld>
            <a:endParaRPr lang="es-CO"/>
          </a:p>
        </p:txBody>
      </p:sp>
      <p:sp>
        <p:nvSpPr>
          <p:cNvPr id="6" name="Marcador de pie de página 5">
            <a:extLst>
              <a:ext uri="{FF2B5EF4-FFF2-40B4-BE49-F238E27FC236}">
                <a16:creationId xmlns:a16="http://schemas.microsoft.com/office/drawing/2014/main" id="{9DA53920-CB1E-4089-B2F4-AB9F8CA48AD1}"/>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5C8946D8-76AB-4FD4-AFB2-4A66D32DDEB6}"/>
              </a:ext>
            </a:extLst>
          </p:cNvPr>
          <p:cNvSpPr>
            <a:spLocks noGrp="1"/>
          </p:cNvSpPr>
          <p:nvPr>
            <p:ph type="sldNum" sz="quarter" idx="12"/>
          </p:nvPr>
        </p:nvSpPr>
        <p:spPr/>
        <p:txBody>
          <a:bodyPr/>
          <a:lstStyle/>
          <a:p>
            <a:fld id="{A6C2A4F8-B5CD-4C9C-AC4C-2524C44844C5}" type="slidenum">
              <a:rPr lang="es-CO" smtClean="0"/>
              <a:t>‹Nº›</a:t>
            </a:fld>
            <a:endParaRPr lang="es-CO"/>
          </a:p>
        </p:txBody>
      </p:sp>
    </p:spTree>
    <p:extLst>
      <p:ext uri="{BB962C8B-B14F-4D97-AF65-F5344CB8AC3E}">
        <p14:creationId xmlns:p14="http://schemas.microsoft.com/office/powerpoint/2010/main" val="23997833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5FC7CE53-E699-45DF-851B-A41416D5C921}"/>
              </a:ext>
            </a:extLst>
          </p:cNvPr>
          <p:cNvSpPr/>
          <p:nvPr userDrawn="1"/>
        </p:nvSpPr>
        <p:spPr>
          <a:xfrm>
            <a:off x="0" y="0"/>
            <a:ext cx="121920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Rectángulo 7">
            <a:extLst>
              <a:ext uri="{FF2B5EF4-FFF2-40B4-BE49-F238E27FC236}">
                <a16:creationId xmlns:a16="http://schemas.microsoft.com/office/drawing/2014/main" id="{11D098E7-134A-435B-9F22-34D10324B07C}"/>
              </a:ext>
            </a:extLst>
          </p:cNvPr>
          <p:cNvSpPr/>
          <p:nvPr userDrawn="1"/>
        </p:nvSpPr>
        <p:spPr>
          <a:xfrm>
            <a:off x="156754" y="156754"/>
            <a:ext cx="11821886" cy="65647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 name="Marcador de título 1">
            <a:extLst>
              <a:ext uri="{FF2B5EF4-FFF2-40B4-BE49-F238E27FC236}">
                <a16:creationId xmlns:a16="http://schemas.microsoft.com/office/drawing/2014/main" id="{D09F0644-3DF4-46EA-8083-A76C463D9F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dirty="0"/>
              <a:t>Haga clic para modificar el estilo de título del patrón</a:t>
            </a:r>
            <a:endParaRPr lang="es-CO" dirty="0"/>
          </a:p>
        </p:txBody>
      </p:sp>
      <p:sp>
        <p:nvSpPr>
          <p:cNvPr id="3" name="Marcador de texto 2">
            <a:extLst>
              <a:ext uri="{FF2B5EF4-FFF2-40B4-BE49-F238E27FC236}">
                <a16:creationId xmlns:a16="http://schemas.microsoft.com/office/drawing/2014/main" id="{09DE172E-4994-4C46-B7B2-BB759AAC79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dirty="0"/>
              <a:t>Editar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fecha 3">
            <a:extLst>
              <a:ext uri="{FF2B5EF4-FFF2-40B4-BE49-F238E27FC236}">
                <a16:creationId xmlns:a16="http://schemas.microsoft.com/office/drawing/2014/main" id="{DAE19364-ED16-40C8-A17C-2A7C7AE887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496F86-C62D-424A-8D96-B6F967B1C82E}" type="datetimeFigureOut">
              <a:rPr lang="es-CO" smtClean="0"/>
              <a:t>2/08/2019</a:t>
            </a:fld>
            <a:endParaRPr lang="es-CO"/>
          </a:p>
        </p:txBody>
      </p:sp>
      <p:sp>
        <p:nvSpPr>
          <p:cNvPr id="5" name="Marcador de pie de página 4">
            <a:extLst>
              <a:ext uri="{FF2B5EF4-FFF2-40B4-BE49-F238E27FC236}">
                <a16:creationId xmlns:a16="http://schemas.microsoft.com/office/drawing/2014/main" id="{B2EEABB2-062D-4723-BAB4-FF9B1C6B19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F7337943-F9DB-405E-ACFD-1163D88A94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C2A4F8-B5CD-4C9C-AC4C-2524C44844C5}" type="slidenum">
              <a:rPr lang="es-CO" smtClean="0"/>
              <a:t>‹Nº›</a:t>
            </a:fld>
            <a:endParaRPr lang="es-CO"/>
          </a:p>
        </p:txBody>
      </p:sp>
      <p:pic>
        <p:nvPicPr>
          <p:cNvPr id="9" name="Gráfico 8">
            <a:extLst>
              <a:ext uri="{FF2B5EF4-FFF2-40B4-BE49-F238E27FC236}">
                <a16:creationId xmlns:a16="http://schemas.microsoft.com/office/drawing/2014/main" id="{1C791CC5-9E9F-4C40-AC1B-E37E759159A7}"/>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4841558" y="6324963"/>
            <a:ext cx="2360295" cy="268090"/>
          </a:xfrm>
          <a:prstGeom prst="rect">
            <a:avLst/>
          </a:prstGeom>
        </p:spPr>
      </p:pic>
    </p:spTree>
    <p:extLst>
      <p:ext uri="{BB962C8B-B14F-4D97-AF65-F5344CB8AC3E}">
        <p14:creationId xmlns:p14="http://schemas.microsoft.com/office/powerpoint/2010/main" val="14597599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2">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7030A0"/>
        </a:buClr>
        <a:buFont typeface="Arial" panose="020B0604020202020204" pitchFamily="34" charset="0"/>
        <a:buChar char="•"/>
        <a:defRPr sz="2800" kern="1200">
          <a:solidFill>
            <a:schemeClr val="tx2">
              <a:lumMod val="50000"/>
            </a:schemeClr>
          </a:solidFill>
          <a:latin typeface="+mn-lt"/>
          <a:ea typeface="+mn-ea"/>
          <a:cs typeface="+mn-cs"/>
        </a:defRPr>
      </a:lvl1pPr>
      <a:lvl2pPr marL="685800" indent="-228600" algn="l" defTabSz="914400" rtl="0" eaLnBrk="1" latinLnBrk="0" hangingPunct="1">
        <a:lnSpc>
          <a:spcPct val="90000"/>
        </a:lnSpc>
        <a:spcBef>
          <a:spcPts val="500"/>
        </a:spcBef>
        <a:buClr>
          <a:srgbClr val="7030A0"/>
        </a:buClr>
        <a:buFont typeface="Arial" panose="020B0604020202020204" pitchFamily="34" charset="0"/>
        <a:buChar char="•"/>
        <a:defRPr sz="2400" kern="1200">
          <a:solidFill>
            <a:schemeClr val="tx2">
              <a:lumMod val="50000"/>
            </a:schemeClr>
          </a:solidFill>
          <a:latin typeface="+mn-lt"/>
          <a:ea typeface="+mn-ea"/>
          <a:cs typeface="+mn-cs"/>
        </a:defRPr>
      </a:lvl2pPr>
      <a:lvl3pPr marL="1143000" indent="-228600" algn="l" defTabSz="914400" rtl="0" eaLnBrk="1" latinLnBrk="0" hangingPunct="1">
        <a:lnSpc>
          <a:spcPct val="90000"/>
        </a:lnSpc>
        <a:spcBef>
          <a:spcPts val="500"/>
        </a:spcBef>
        <a:buClr>
          <a:srgbClr val="7030A0"/>
        </a:buClr>
        <a:buFont typeface="Arial" panose="020B0604020202020204" pitchFamily="34" charset="0"/>
        <a:buChar char="•"/>
        <a:defRPr sz="2000" kern="1200">
          <a:solidFill>
            <a:schemeClr val="tx2">
              <a:lumMod val="50000"/>
            </a:schemeClr>
          </a:solidFill>
          <a:latin typeface="+mn-lt"/>
          <a:ea typeface="+mn-ea"/>
          <a:cs typeface="+mn-cs"/>
        </a:defRPr>
      </a:lvl3pPr>
      <a:lvl4pPr marL="1600200" indent="-228600" algn="l" defTabSz="914400" rtl="0" eaLnBrk="1" latinLnBrk="0" hangingPunct="1">
        <a:lnSpc>
          <a:spcPct val="90000"/>
        </a:lnSpc>
        <a:spcBef>
          <a:spcPts val="500"/>
        </a:spcBef>
        <a:buClr>
          <a:srgbClr val="7030A0"/>
        </a:buClr>
        <a:buFont typeface="Arial" panose="020B0604020202020204" pitchFamily="34" charset="0"/>
        <a:buChar char="•"/>
        <a:defRPr sz="18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Clr>
          <a:srgbClr val="7030A0"/>
        </a:buClr>
        <a:buFont typeface="Arial" panose="020B0604020202020204" pitchFamily="34" charset="0"/>
        <a:buChar char="•"/>
        <a:defRPr sz="18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33.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35.jp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41.png"/><Relationship Id="rId2" Type="http://schemas.openxmlformats.org/officeDocument/2006/relationships/image" Target="../media/image8.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43.jpg"/><Relationship Id="rId4" Type="http://schemas.openxmlformats.org/officeDocument/2006/relationships/image" Target="../media/image42.jpeg"/></Relationships>
</file>

<file path=ppt/slides/_rels/slide1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45.jpe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9.jpg"/></Relationships>
</file>

<file path=ppt/slides/_rels/slide2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55.jpg"/><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57.jpeg"/><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59.jpeg"/><Relationship Id="rId4" Type="http://schemas.openxmlformats.org/officeDocument/2006/relationships/image" Target="../media/image58.jpeg"/></Relationships>
</file>

<file path=ppt/slides/_rels/slide2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65.tmp"/><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6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6.jpeg"/><Relationship Id="rId11" Type="http://schemas.openxmlformats.org/officeDocument/2006/relationships/image" Target="../media/image21.png"/><Relationship Id="rId5" Type="http://schemas.openxmlformats.org/officeDocument/2006/relationships/image" Target="../media/image15.jpeg"/><Relationship Id="rId10" Type="http://schemas.openxmlformats.org/officeDocument/2006/relationships/image" Target="../media/image20.jpeg"/><Relationship Id="rId4" Type="http://schemas.openxmlformats.org/officeDocument/2006/relationships/image" Target="../media/image14.png"/><Relationship Id="rId9"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25.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27.tif"/><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Forma libre: forma 26">
            <a:extLst>
              <a:ext uri="{FF2B5EF4-FFF2-40B4-BE49-F238E27FC236}">
                <a16:creationId xmlns:a16="http://schemas.microsoft.com/office/drawing/2014/main" id="{942F83A6-149F-46A5-BC0B-0697DDFCEB96}"/>
              </a:ext>
            </a:extLst>
          </p:cNvPr>
          <p:cNvSpPr/>
          <p:nvPr/>
        </p:nvSpPr>
        <p:spPr>
          <a:xfrm>
            <a:off x="1" y="0"/>
            <a:ext cx="12191999" cy="6879769"/>
          </a:xfrm>
          <a:custGeom>
            <a:avLst/>
            <a:gdLst>
              <a:gd name="connsiteX0" fmla="*/ 1380013 w 12191999"/>
              <a:gd name="connsiteY0" fmla="*/ 3371757 h 6857998"/>
              <a:gd name="connsiteX1" fmla="*/ 700839 w 12191999"/>
              <a:gd name="connsiteY1" fmla="*/ 4730104 h 6857998"/>
              <a:gd name="connsiteX2" fmla="*/ 1380013 w 12191999"/>
              <a:gd name="connsiteY2" fmla="*/ 6088450 h 6857998"/>
              <a:gd name="connsiteX3" fmla="*/ 3173031 w 12191999"/>
              <a:gd name="connsiteY3" fmla="*/ 6088450 h 6857998"/>
              <a:gd name="connsiteX4" fmla="*/ 3852205 w 12191999"/>
              <a:gd name="connsiteY4" fmla="*/ 4730104 h 6857998"/>
              <a:gd name="connsiteX5" fmla="*/ 3173031 w 12191999"/>
              <a:gd name="connsiteY5" fmla="*/ 3371757 h 6857998"/>
              <a:gd name="connsiteX6" fmla="*/ 3964188 w 12191999"/>
              <a:gd name="connsiteY6" fmla="*/ 1967026 h 6857998"/>
              <a:gd name="connsiteX7" fmla="*/ 3285014 w 12191999"/>
              <a:gd name="connsiteY7" fmla="*/ 3325373 h 6857998"/>
              <a:gd name="connsiteX8" fmla="*/ 3964188 w 12191999"/>
              <a:gd name="connsiteY8" fmla="*/ 4683719 h 6857998"/>
              <a:gd name="connsiteX9" fmla="*/ 5757205 w 12191999"/>
              <a:gd name="connsiteY9" fmla="*/ 4683719 h 6857998"/>
              <a:gd name="connsiteX10" fmla="*/ 6436379 w 12191999"/>
              <a:gd name="connsiteY10" fmla="*/ 3325373 h 6857998"/>
              <a:gd name="connsiteX11" fmla="*/ 5757205 w 12191999"/>
              <a:gd name="connsiteY11" fmla="*/ 1967026 h 6857998"/>
              <a:gd name="connsiteX12" fmla="*/ 1346884 w 12191999"/>
              <a:gd name="connsiteY12" fmla="*/ 542418 h 6857998"/>
              <a:gd name="connsiteX13" fmla="*/ 667710 w 12191999"/>
              <a:gd name="connsiteY13" fmla="*/ 1900765 h 6857998"/>
              <a:gd name="connsiteX14" fmla="*/ 1346884 w 12191999"/>
              <a:gd name="connsiteY14" fmla="*/ 3259111 h 6857998"/>
              <a:gd name="connsiteX15" fmla="*/ 3139901 w 12191999"/>
              <a:gd name="connsiteY15" fmla="*/ 3259111 h 6857998"/>
              <a:gd name="connsiteX16" fmla="*/ 3819075 w 12191999"/>
              <a:gd name="connsiteY16" fmla="*/ 1900765 h 6857998"/>
              <a:gd name="connsiteX17" fmla="*/ 3139901 w 12191999"/>
              <a:gd name="connsiteY17" fmla="*/ 542418 h 6857998"/>
              <a:gd name="connsiteX18" fmla="*/ 0 w 12191999"/>
              <a:gd name="connsiteY18" fmla="*/ 0 h 6857998"/>
              <a:gd name="connsiteX19" fmla="*/ 12191999 w 12191999"/>
              <a:gd name="connsiteY19" fmla="*/ 0 h 6857998"/>
              <a:gd name="connsiteX20" fmla="*/ 12191999 w 12191999"/>
              <a:gd name="connsiteY20" fmla="*/ 6857998 h 6857998"/>
              <a:gd name="connsiteX21" fmla="*/ 0 w 12191999"/>
              <a:gd name="connsiteY21"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1999" h="6857998">
                <a:moveTo>
                  <a:pt x="1380013" y="3371757"/>
                </a:moveTo>
                <a:lnTo>
                  <a:pt x="700839" y="4730104"/>
                </a:lnTo>
                <a:lnTo>
                  <a:pt x="1380013" y="6088450"/>
                </a:lnTo>
                <a:lnTo>
                  <a:pt x="3173031" y="6088450"/>
                </a:lnTo>
                <a:lnTo>
                  <a:pt x="3852205" y="4730104"/>
                </a:lnTo>
                <a:lnTo>
                  <a:pt x="3173031" y="3371757"/>
                </a:lnTo>
                <a:close/>
                <a:moveTo>
                  <a:pt x="3964188" y="1967026"/>
                </a:moveTo>
                <a:lnTo>
                  <a:pt x="3285014" y="3325373"/>
                </a:lnTo>
                <a:lnTo>
                  <a:pt x="3964188" y="4683719"/>
                </a:lnTo>
                <a:lnTo>
                  <a:pt x="5757205" y="4683719"/>
                </a:lnTo>
                <a:lnTo>
                  <a:pt x="6436379" y="3325373"/>
                </a:lnTo>
                <a:lnTo>
                  <a:pt x="5757205" y="1967026"/>
                </a:lnTo>
                <a:close/>
                <a:moveTo>
                  <a:pt x="1346884" y="542418"/>
                </a:moveTo>
                <a:lnTo>
                  <a:pt x="667710" y="1900765"/>
                </a:lnTo>
                <a:lnTo>
                  <a:pt x="1346884" y="3259111"/>
                </a:lnTo>
                <a:lnTo>
                  <a:pt x="3139901" y="3259111"/>
                </a:lnTo>
                <a:lnTo>
                  <a:pt x="3819075" y="1900765"/>
                </a:lnTo>
                <a:lnTo>
                  <a:pt x="3139901" y="542418"/>
                </a:lnTo>
                <a:close/>
                <a:moveTo>
                  <a:pt x="0" y="0"/>
                </a:moveTo>
                <a:lnTo>
                  <a:pt x="12191999" y="0"/>
                </a:lnTo>
                <a:lnTo>
                  <a:pt x="12191999" y="6857998"/>
                </a:lnTo>
                <a:lnTo>
                  <a:pt x="0" y="68579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3" name="Gráfico 2">
            <a:extLst>
              <a:ext uri="{FF2B5EF4-FFF2-40B4-BE49-F238E27FC236}">
                <a16:creationId xmlns:a16="http://schemas.microsoft.com/office/drawing/2014/main" id="{6E1C3DA2-2EEC-45A7-8604-584C8E22D31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11741" y="1001408"/>
            <a:ext cx="3830609" cy="3696416"/>
          </a:xfrm>
          <a:prstGeom prst="rect">
            <a:avLst/>
          </a:prstGeom>
        </p:spPr>
      </p:pic>
      <p:sp>
        <p:nvSpPr>
          <p:cNvPr id="5" name="Título 1">
            <a:extLst>
              <a:ext uri="{FF2B5EF4-FFF2-40B4-BE49-F238E27FC236}">
                <a16:creationId xmlns:a16="http://schemas.microsoft.com/office/drawing/2014/main" id="{7D016541-D706-49F1-939F-BE6444CF7189}"/>
              </a:ext>
            </a:extLst>
          </p:cNvPr>
          <p:cNvSpPr>
            <a:spLocks noGrp="1"/>
          </p:cNvSpPr>
          <p:nvPr>
            <p:ph type="ctrTitle"/>
          </p:nvPr>
        </p:nvSpPr>
        <p:spPr>
          <a:xfrm>
            <a:off x="6533525" y="4831334"/>
            <a:ext cx="5256550" cy="838726"/>
          </a:xfrm>
        </p:spPr>
        <p:txBody>
          <a:bodyPr>
            <a:noAutofit/>
          </a:bodyPr>
          <a:lstStyle/>
          <a:p>
            <a:r>
              <a:rPr lang="es-CO" sz="2200" dirty="0">
                <a:solidFill>
                  <a:srgbClr val="262E5F"/>
                </a:solidFill>
                <a:latin typeface="Arial Rounded MT Bold" panose="020F0704030504030204" pitchFamily="34" charset="0"/>
              </a:rPr>
              <a:t>Instituto Distrital de Gestión de Riesgos y Cambio Climático - IDIGER</a:t>
            </a:r>
          </a:p>
        </p:txBody>
      </p:sp>
      <p:pic>
        <p:nvPicPr>
          <p:cNvPr id="11" name="Gráfico 10">
            <a:extLst>
              <a:ext uri="{FF2B5EF4-FFF2-40B4-BE49-F238E27FC236}">
                <a16:creationId xmlns:a16="http://schemas.microsoft.com/office/drawing/2014/main" id="{2DE3F86D-7798-4CCF-9B80-2E6087F22D0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33525" y="5785474"/>
            <a:ext cx="5256550" cy="314325"/>
          </a:xfrm>
          <a:prstGeom prst="rect">
            <a:avLst/>
          </a:prstGeom>
        </p:spPr>
      </p:pic>
      <p:pic>
        <p:nvPicPr>
          <p:cNvPr id="7" name="Imagen 6"/>
          <p:cNvPicPr>
            <a:picLocks noChangeAspect="1"/>
          </p:cNvPicPr>
          <p:nvPr/>
        </p:nvPicPr>
        <p:blipFill rotWithShape="1">
          <a:blip r:embed="rId6">
            <a:extLst>
              <a:ext uri="{28A0092B-C50C-407E-A947-70E740481C1C}">
                <a14:useLocalDpi xmlns:a14="http://schemas.microsoft.com/office/drawing/2010/main" val="0"/>
              </a:ext>
            </a:extLst>
          </a:blip>
          <a:srcRect l="4372" r="32886"/>
          <a:stretch/>
        </p:blipFill>
        <p:spPr>
          <a:xfrm>
            <a:off x="1" y="0"/>
            <a:ext cx="6634797" cy="6821424"/>
          </a:xfrm>
          <a:prstGeom prst="rect">
            <a:avLst/>
          </a:prstGeom>
        </p:spPr>
      </p:pic>
    </p:spTree>
    <p:extLst>
      <p:ext uri="{BB962C8B-B14F-4D97-AF65-F5344CB8AC3E}">
        <p14:creationId xmlns:p14="http://schemas.microsoft.com/office/powerpoint/2010/main" val="20972540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rma libre: forma 10">
            <a:extLst>
              <a:ext uri="{FF2B5EF4-FFF2-40B4-BE49-F238E27FC236}">
                <a16:creationId xmlns:a16="http://schemas.microsoft.com/office/drawing/2014/main" id="{BC01788C-9B07-4EDE-8430-7E3E31208392}"/>
              </a:ext>
            </a:extLst>
          </p:cNvPr>
          <p:cNvSpPr/>
          <p:nvPr/>
        </p:nvSpPr>
        <p:spPr>
          <a:xfrm>
            <a:off x="150743" y="57426"/>
            <a:ext cx="11834191" cy="6546574"/>
          </a:xfrm>
          <a:custGeom>
            <a:avLst/>
            <a:gdLst>
              <a:gd name="connsiteX0" fmla="*/ 463827 w 11794435"/>
              <a:gd name="connsiteY0" fmla="*/ 4429267 h 6546574"/>
              <a:gd name="connsiteX1" fmla="*/ 463827 w 11794435"/>
              <a:gd name="connsiteY1" fmla="*/ 6295270 h 6546574"/>
              <a:gd name="connsiteX2" fmla="*/ 4479235 w 11794435"/>
              <a:gd name="connsiteY2" fmla="*/ 6295270 h 6546574"/>
              <a:gd name="connsiteX3" fmla="*/ 4479235 w 11794435"/>
              <a:gd name="connsiteY3" fmla="*/ 4429267 h 6546574"/>
              <a:gd name="connsiteX4" fmla="*/ 463827 w 11794435"/>
              <a:gd name="connsiteY4" fmla="*/ 2315681 h 6546574"/>
              <a:gd name="connsiteX5" fmla="*/ 463827 w 11794435"/>
              <a:gd name="connsiteY5" fmla="*/ 4181684 h 6546574"/>
              <a:gd name="connsiteX6" fmla="*/ 4479235 w 11794435"/>
              <a:gd name="connsiteY6" fmla="*/ 4181684 h 6546574"/>
              <a:gd name="connsiteX7" fmla="*/ 4479235 w 11794435"/>
              <a:gd name="connsiteY7" fmla="*/ 2315681 h 6546574"/>
              <a:gd name="connsiteX8" fmla="*/ 463827 w 11794435"/>
              <a:gd name="connsiteY8" fmla="*/ 202095 h 6546574"/>
              <a:gd name="connsiteX9" fmla="*/ 463827 w 11794435"/>
              <a:gd name="connsiteY9" fmla="*/ 2068098 h 6546574"/>
              <a:gd name="connsiteX10" fmla="*/ 4479235 w 11794435"/>
              <a:gd name="connsiteY10" fmla="*/ 2068098 h 6546574"/>
              <a:gd name="connsiteX11" fmla="*/ 4479235 w 11794435"/>
              <a:gd name="connsiteY11" fmla="*/ 202095 h 6546574"/>
              <a:gd name="connsiteX12" fmla="*/ 0 w 11794435"/>
              <a:gd name="connsiteY12" fmla="*/ 0 h 6546574"/>
              <a:gd name="connsiteX13" fmla="*/ 11794435 w 11794435"/>
              <a:gd name="connsiteY13" fmla="*/ 0 h 6546574"/>
              <a:gd name="connsiteX14" fmla="*/ 11794435 w 11794435"/>
              <a:gd name="connsiteY14" fmla="*/ 6546574 h 6546574"/>
              <a:gd name="connsiteX15" fmla="*/ 0 w 11794435"/>
              <a:gd name="connsiteY15" fmla="*/ 6546574 h 6546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794435" h="6546574">
                <a:moveTo>
                  <a:pt x="463827" y="4429267"/>
                </a:moveTo>
                <a:lnTo>
                  <a:pt x="463827" y="6295270"/>
                </a:lnTo>
                <a:lnTo>
                  <a:pt x="4479235" y="6295270"/>
                </a:lnTo>
                <a:lnTo>
                  <a:pt x="4479235" y="4429267"/>
                </a:lnTo>
                <a:close/>
                <a:moveTo>
                  <a:pt x="463827" y="2315681"/>
                </a:moveTo>
                <a:lnTo>
                  <a:pt x="463827" y="4181684"/>
                </a:lnTo>
                <a:lnTo>
                  <a:pt x="4479235" y="4181684"/>
                </a:lnTo>
                <a:lnTo>
                  <a:pt x="4479235" y="2315681"/>
                </a:lnTo>
                <a:close/>
                <a:moveTo>
                  <a:pt x="463827" y="202095"/>
                </a:moveTo>
                <a:lnTo>
                  <a:pt x="463827" y="2068098"/>
                </a:lnTo>
                <a:lnTo>
                  <a:pt x="4479235" y="2068098"/>
                </a:lnTo>
                <a:lnTo>
                  <a:pt x="4479235" y="202095"/>
                </a:lnTo>
                <a:close/>
                <a:moveTo>
                  <a:pt x="0" y="0"/>
                </a:moveTo>
                <a:lnTo>
                  <a:pt x="11794435" y="0"/>
                </a:lnTo>
                <a:lnTo>
                  <a:pt x="11794435" y="6546574"/>
                </a:lnTo>
                <a:lnTo>
                  <a:pt x="0" y="654657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CO" altLang="es-CO"/>
              <a:t>estudios y/o diseños</a:t>
            </a:r>
            <a:endParaRPr lang="es-CO" altLang="es-CO" dirty="0"/>
          </a:p>
        </p:txBody>
      </p:sp>
      <p:sp>
        <p:nvSpPr>
          <p:cNvPr id="2" name="Título 1">
            <a:extLst>
              <a:ext uri="{FF2B5EF4-FFF2-40B4-BE49-F238E27FC236}">
                <a16:creationId xmlns:a16="http://schemas.microsoft.com/office/drawing/2014/main" id="{7016439F-1260-4647-9E58-6B081B04035F}"/>
              </a:ext>
            </a:extLst>
          </p:cNvPr>
          <p:cNvSpPr>
            <a:spLocks noGrp="1"/>
          </p:cNvSpPr>
          <p:nvPr>
            <p:ph type="ctrTitle"/>
          </p:nvPr>
        </p:nvSpPr>
        <p:spPr>
          <a:xfrm>
            <a:off x="4972878" y="1599441"/>
            <a:ext cx="5724939" cy="2387600"/>
          </a:xfrm>
        </p:spPr>
        <p:txBody>
          <a:bodyPr/>
          <a:lstStyle/>
          <a:p>
            <a:r>
              <a:rPr lang="es-CO" dirty="0"/>
              <a:t> </a:t>
            </a:r>
          </a:p>
        </p:txBody>
      </p:sp>
      <p:pic>
        <p:nvPicPr>
          <p:cNvPr id="14" name="Gráfico 13">
            <a:extLst>
              <a:ext uri="{FF2B5EF4-FFF2-40B4-BE49-F238E27FC236}">
                <a16:creationId xmlns:a16="http://schemas.microsoft.com/office/drawing/2014/main" id="{F225D006-BDF1-4B24-9AE8-714CBDD0A3E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12117" y="1599441"/>
            <a:ext cx="1219200" cy="590550"/>
          </a:xfrm>
          <a:prstGeom prst="rect">
            <a:avLst/>
          </a:prstGeom>
        </p:spPr>
      </p:pic>
      <p:sp>
        <p:nvSpPr>
          <p:cNvPr id="25" name="CuadroTexto 12"/>
          <p:cNvSpPr txBox="1">
            <a:spLocks noChangeArrowheads="1"/>
          </p:cNvSpPr>
          <p:nvPr/>
        </p:nvSpPr>
        <p:spPr bwMode="auto">
          <a:xfrm>
            <a:off x="4175380" y="285133"/>
            <a:ext cx="746996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CO"/>
            </a:defPPr>
            <a:lvl1pPr algn="just">
              <a:defRPr sz="2400" b="1">
                <a:solidFill>
                  <a:srgbClr val="0070C0"/>
                </a:solidFill>
                <a:latin typeface="Arial" panose="020B0604020202020204" pitchFamily="34" charset="0"/>
              </a:defRPr>
            </a:lvl1pPr>
            <a:lvl2pPr marL="742950" indent="-285750">
              <a:defRPr>
                <a:latin typeface="Arial" panose="020B0604020202020204" pitchFamily="34" charset="0"/>
              </a:defRPr>
            </a:lvl2pPr>
            <a:lvl3pPr marL="1143000" indent="-228600">
              <a:defRPr>
                <a:latin typeface="Arial" panose="020B0604020202020204" pitchFamily="34" charset="0"/>
              </a:defRPr>
            </a:lvl3pPr>
            <a:lvl4pPr marL="1600200" indent="-228600">
              <a:defRPr>
                <a:latin typeface="Arial" panose="020B0604020202020204" pitchFamily="34" charset="0"/>
              </a:defRPr>
            </a:lvl4pPr>
            <a:lvl5pPr marL="2057400" indent="-22860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pPr algn="l"/>
            <a:r>
              <a:rPr lang="es-CO" altLang="es-CO" dirty="0"/>
              <a:t>Instrumentación del Sistema de Alerta de Bogotá</a:t>
            </a:r>
          </a:p>
        </p:txBody>
      </p:sp>
      <p:pic>
        <p:nvPicPr>
          <p:cNvPr id="4" name="Imagen 3"/>
          <p:cNvPicPr>
            <a:picLocks noChangeAspect="1"/>
          </p:cNvPicPr>
          <p:nvPr/>
        </p:nvPicPr>
        <p:blipFill>
          <a:blip r:embed="rId4"/>
          <a:stretch>
            <a:fillRect/>
          </a:stretch>
        </p:blipFill>
        <p:spPr>
          <a:xfrm>
            <a:off x="417837" y="285133"/>
            <a:ext cx="3589050" cy="574838"/>
          </a:xfrm>
          <a:prstGeom prst="rect">
            <a:avLst/>
          </a:prstGeom>
        </p:spPr>
      </p:pic>
      <p:pic>
        <p:nvPicPr>
          <p:cNvPr id="5" name="Imagen 4"/>
          <p:cNvPicPr>
            <a:picLocks noChangeAspect="1"/>
          </p:cNvPicPr>
          <p:nvPr/>
        </p:nvPicPr>
        <p:blipFill rotWithShape="1">
          <a:blip r:embed="rId5"/>
          <a:srcRect l="3212" r="2872" b="5769"/>
          <a:stretch/>
        </p:blipFill>
        <p:spPr>
          <a:xfrm>
            <a:off x="431909" y="778640"/>
            <a:ext cx="3603347" cy="2355844"/>
          </a:xfrm>
          <a:prstGeom prst="rect">
            <a:avLst/>
          </a:prstGeom>
        </p:spPr>
      </p:pic>
      <p:pic>
        <p:nvPicPr>
          <p:cNvPr id="10" name="Imagen 9"/>
          <p:cNvPicPr>
            <a:picLocks noChangeAspect="1"/>
          </p:cNvPicPr>
          <p:nvPr/>
        </p:nvPicPr>
        <p:blipFill>
          <a:blip r:embed="rId6"/>
          <a:stretch>
            <a:fillRect/>
          </a:stretch>
        </p:blipFill>
        <p:spPr>
          <a:xfrm>
            <a:off x="417837" y="3266300"/>
            <a:ext cx="3617419" cy="654294"/>
          </a:xfrm>
          <a:prstGeom prst="rect">
            <a:avLst/>
          </a:prstGeom>
        </p:spPr>
      </p:pic>
      <p:sp>
        <p:nvSpPr>
          <p:cNvPr id="17" name="Rectángulo 86">
            <a:extLst/>
          </p:cNvPr>
          <p:cNvSpPr>
            <a:spLocks noChangeArrowheads="1"/>
          </p:cNvSpPr>
          <p:nvPr/>
        </p:nvSpPr>
        <p:spPr bwMode="auto">
          <a:xfrm>
            <a:off x="848330" y="4003774"/>
            <a:ext cx="3008312" cy="374650"/>
          </a:xfrm>
          <a:prstGeom prst="rect">
            <a:avLst/>
          </a:prstGeom>
          <a:solidFill>
            <a:schemeClr val="bg1"/>
          </a:solidFill>
          <a:ln w="76200">
            <a:solidFill>
              <a:schemeClr val="bg1"/>
            </a:solidFill>
            <a:miter lim="800000"/>
            <a:headEnd/>
            <a:tailEnd/>
          </a:ln>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ts val="2200"/>
              </a:lnSpc>
              <a:defRPr/>
            </a:pPr>
            <a:r>
              <a:rPr lang="es-CO" altLang="es-CO" sz="1600" b="1" dirty="0">
                <a:solidFill>
                  <a:srgbClr val="005078"/>
                </a:solidFill>
                <a:latin typeface="+mn-lt"/>
                <a:ea typeface="Arial" charset="0"/>
                <a:cs typeface="Arial" charset="0"/>
              </a:rPr>
              <a:t>Estación Guaymaral</a:t>
            </a:r>
          </a:p>
        </p:txBody>
      </p:sp>
      <p:pic>
        <p:nvPicPr>
          <p:cNvPr id="18" name="Picture 6"/>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394" t="15119" r="2497" b="11143"/>
          <a:stretch/>
        </p:blipFill>
        <p:spPr bwMode="auto">
          <a:xfrm>
            <a:off x="483461" y="4413404"/>
            <a:ext cx="3382358" cy="2027137"/>
          </a:xfrm>
          <a:prstGeom prst="rect">
            <a:avLst/>
          </a:prstGeom>
          <a:ln w="38100" cap="sq">
            <a:noFill/>
            <a:prstDash val="solid"/>
            <a:miter lim="800000"/>
          </a:ln>
          <a:effectLst>
            <a:outerShdw blurRad="50800" dist="38100" dir="2700000" algn="tl" rotWithShape="0">
              <a:srgbClr val="000000">
                <a:alpha val="43000"/>
              </a:srgbClr>
            </a:outerShdw>
          </a:effectLst>
          <a:extLst/>
        </p:spPr>
      </p:pic>
      <p:graphicFrame>
        <p:nvGraphicFramePr>
          <p:cNvPr id="3" name="Tabla 2"/>
          <p:cNvGraphicFramePr>
            <a:graphicFrameLocks noGrp="1"/>
          </p:cNvGraphicFramePr>
          <p:nvPr>
            <p:extLst>
              <p:ext uri="{D42A27DB-BD31-4B8C-83A1-F6EECF244321}">
                <p14:modId xmlns:p14="http://schemas.microsoft.com/office/powerpoint/2010/main" val="1074107887"/>
              </p:ext>
            </p:extLst>
          </p:nvPr>
        </p:nvGraphicFramePr>
        <p:xfrm>
          <a:off x="4316422" y="1200139"/>
          <a:ext cx="6310816" cy="5240402"/>
        </p:xfrm>
        <a:graphic>
          <a:graphicData uri="http://schemas.openxmlformats.org/drawingml/2006/table">
            <a:tbl>
              <a:tblPr firstRow="1" firstCol="1" bandRow="1">
                <a:tableStyleId>{2D5ABB26-0587-4C30-8999-92F81FD0307C}</a:tableStyleId>
              </a:tblPr>
              <a:tblGrid>
                <a:gridCol w="4972834">
                  <a:extLst>
                    <a:ext uri="{9D8B030D-6E8A-4147-A177-3AD203B41FA5}">
                      <a16:colId xmlns:a16="http://schemas.microsoft.com/office/drawing/2014/main" val="20000"/>
                    </a:ext>
                  </a:extLst>
                </a:gridCol>
                <a:gridCol w="1337982">
                  <a:extLst>
                    <a:ext uri="{9D8B030D-6E8A-4147-A177-3AD203B41FA5}">
                      <a16:colId xmlns:a16="http://schemas.microsoft.com/office/drawing/2014/main" val="20001"/>
                    </a:ext>
                  </a:extLst>
                </a:gridCol>
              </a:tblGrid>
              <a:tr h="288599">
                <a:tc>
                  <a:txBody>
                    <a:bodyPr/>
                    <a:lstStyle/>
                    <a:p>
                      <a:pPr>
                        <a:lnSpc>
                          <a:spcPct val="107000"/>
                        </a:lnSpc>
                        <a:spcAft>
                          <a:spcPts val="0"/>
                        </a:spcAft>
                      </a:pPr>
                      <a:r>
                        <a:rPr lang="es-CO" sz="1800" b="1" dirty="0">
                          <a:effectLst/>
                          <a:latin typeface="Arial" panose="020B0604020202020204" pitchFamily="34" charset="0"/>
                          <a:ea typeface="Calibri" panose="020F0502020204030204" pitchFamily="34" charset="0"/>
                          <a:cs typeface="Arial" panose="020B0604020202020204" pitchFamily="34" charset="0"/>
                        </a:rPr>
                        <a:t>RED</a:t>
                      </a:r>
                      <a:r>
                        <a:rPr lang="es-CO" sz="1800" b="1" baseline="0" dirty="0">
                          <a:effectLst/>
                          <a:latin typeface="Arial" panose="020B0604020202020204" pitchFamily="34" charset="0"/>
                          <a:ea typeface="Calibri" panose="020F0502020204030204" pitchFamily="34" charset="0"/>
                          <a:cs typeface="Arial" panose="020B0604020202020204" pitchFamily="34" charset="0"/>
                        </a:rPr>
                        <a:t> METEREOLÓGICA</a:t>
                      </a:r>
                      <a:endParaRPr lang="es-CO" sz="1800" b="1"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pPr>
                      <a:endParaRPr lang="es-CO" sz="1800" dirty="0">
                        <a:effectLst/>
                        <a:latin typeface="Arial" panose="020B060402020202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val="10000"/>
                  </a:ext>
                </a:extLst>
              </a:tr>
              <a:tr h="260504">
                <a:tc>
                  <a:txBody>
                    <a:bodyPr/>
                    <a:lstStyle/>
                    <a:p>
                      <a:pPr>
                        <a:lnSpc>
                          <a:spcPct val="107000"/>
                        </a:lnSpc>
                        <a:spcAft>
                          <a:spcPts val="0"/>
                        </a:spcAft>
                      </a:pPr>
                      <a:r>
                        <a:rPr lang="es-CO" sz="1800" dirty="0">
                          <a:effectLst/>
                          <a:latin typeface="Arial" panose="020B0604020202020204" pitchFamily="34" charset="0"/>
                          <a:cs typeface="Arial" panose="020B0604020202020204" pitchFamily="34" charset="0"/>
                        </a:rPr>
                        <a:t>Pluviómetros existentes anteriores a 2018</a:t>
                      </a:r>
                      <a:endParaRPr lang="es-CO" sz="18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0"/>
                        </a:spcAft>
                      </a:pPr>
                      <a:r>
                        <a:rPr lang="es-CO" sz="1800" dirty="0">
                          <a:effectLst/>
                          <a:latin typeface="Arial" panose="020B0604020202020204" pitchFamily="34" charset="0"/>
                          <a:cs typeface="Arial" panose="020B0604020202020204" pitchFamily="34" charset="0"/>
                        </a:rPr>
                        <a:t>40</a:t>
                      </a:r>
                      <a:endParaRPr lang="es-CO" sz="18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val="10001"/>
                  </a:ext>
                </a:extLst>
              </a:tr>
              <a:tr h="260504">
                <a:tc>
                  <a:txBody>
                    <a:bodyPr/>
                    <a:lstStyle/>
                    <a:p>
                      <a:pPr>
                        <a:lnSpc>
                          <a:spcPct val="107000"/>
                        </a:lnSpc>
                        <a:spcAft>
                          <a:spcPts val="0"/>
                        </a:spcAft>
                      </a:pPr>
                      <a:r>
                        <a:rPr lang="es-CO" sz="1800" dirty="0">
                          <a:effectLst/>
                          <a:latin typeface="Arial" panose="020B0604020202020204" pitchFamily="34" charset="0"/>
                          <a:cs typeface="Arial" panose="020B0604020202020204" pitchFamily="34" charset="0"/>
                        </a:rPr>
                        <a:t>Pluviómetros nuevos instalados 2018</a:t>
                      </a:r>
                      <a:endParaRPr lang="es-CO" sz="18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0"/>
                        </a:spcAft>
                      </a:pPr>
                      <a:r>
                        <a:rPr lang="es-CO" sz="1800" dirty="0">
                          <a:effectLst/>
                          <a:latin typeface="Arial" panose="020B0604020202020204" pitchFamily="34" charset="0"/>
                          <a:cs typeface="Arial" panose="020B0604020202020204" pitchFamily="34" charset="0"/>
                        </a:rPr>
                        <a:t>15</a:t>
                      </a:r>
                      <a:endParaRPr lang="es-CO" sz="18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val="10002"/>
                  </a:ext>
                </a:extLst>
              </a:tr>
              <a:tr h="513040">
                <a:tc>
                  <a:txBody>
                    <a:bodyPr/>
                    <a:lstStyle/>
                    <a:p>
                      <a:pPr>
                        <a:lnSpc>
                          <a:spcPct val="107000"/>
                        </a:lnSpc>
                        <a:spcAft>
                          <a:spcPts val="0"/>
                        </a:spcAft>
                      </a:pPr>
                      <a:r>
                        <a:rPr lang="es-CO" sz="1800" dirty="0">
                          <a:effectLst/>
                          <a:latin typeface="Arial" panose="020B0604020202020204" pitchFamily="34" charset="0"/>
                          <a:cs typeface="Arial" panose="020B0604020202020204" pitchFamily="34" charset="0"/>
                        </a:rPr>
                        <a:t>Pluviómetros adquiridos 2018 y para instalar en 2019</a:t>
                      </a:r>
                      <a:endParaRPr lang="es-CO" sz="18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0"/>
                        </a:spcAft>
                      </a:pPr>
                      <a:r>
                        <a:rPr lang="es-CO" sz="1800" dirty="0">
                          <a:effectLst/>
                          <a:latin typeface="Arial" panose="020B0604020202020204" pitchFamily="34" charset="0"/>
                          <a:cs typeface="Arial" panose="020B0604020202020204" pitchFamily="34" charset="0"/>
                        </a:rPr>
                        <a:t>8</a:t>
                      </a:r>
                      <a:endParaRPr lang="es-CO" sz="18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val="10003"/>
                  </a:ext>
                </a:extLst>
              </a:tr>
              <a:tr h="138517">
                <a:tc>
                  <a:txBody>
                    <a:bodyPr/>
                    <a:lstStyle/>
                    <a:p>
                      <a:pPr>
                        <a:lnSpc>
                          <a:spcPct val="107000"/>
                        </a:lnSpc>
                        <a:spcAft>
                          <a:spcPts val="0"/>
                        </a:spcAft>
                      </a:pPr>
                      <a:endParaRPr lang="es-CO" sz="18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0"/>
                        </a:spcAft>
                      </a:pPr>
                      <a:endParaRPr lang="es-CO" sz="18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val="10004"/>
                  </a:ext>
                </a:extLst>
              </a:tr>
              <a:tr h="288599">
                <a:tc>
                  <a:txBody>
                    <a:bodyPr/>
                    <a:lstStyle/>
                    <a:p>
                      <a:pPr>
                        <a:lnSpc>
                          <a:spcPct val="107000"/>
                        </a:lnSpc>
                      </a:pPr>
                      <a:r>
                        <a:rPr lang="es-CO" sz="1800" b="1" dirty="0">
                          <a:effectLst/>
                          <a:latin typeface="Arial" panose="020B0604020202020204" pitchFamily="34" charset="0"/>
                          <a:cs typeface="Arial" panose="020B0604020202020204" pitchFamily="34" charset="0"/>
                        </a:rPr>
                        <a:t>RED HIDROLÓGICA</a:t>
                      </a:r>
                    </a:p>
                  </a:txBody>
                  <a:tcPr marL="44450" marR="44450" marT="0" marB="0" anchor="b"/>
                </a:tc>
                <a:tc>
                  <a:txBody>
                    <a:bodyPr/>
                    <a:lstStyle/>
                    <a:p>
                      <a:pPr algn="ctr">
                        <a:lnSpc>
                          <a:spcPct val="107000"/>
                        </a:lnSpc>
                      </a:pPr>
                      <a:endParaRPr lang="es-CO" sz="1800" dirty="0">
                        <a:effectLst/>
                        <a:latin typeface="Arial" panose="020B060402020202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val="10005"/>
                  </a:ext>
                </a:extLst>
              </a:tr>
              <a:tr h="260504">
                <a:tc>
                  <a:txBody>
                    <a:bodyPr/>
                    <a:lstStyle/>
                    <a:p>
                      <a:pPr>
                        <a:lnSpc>
                          <a:spcPct val="107000"/>
                        </a:lnSpc>
                        <a:spcAft>
                          <a:spcPts val="0"/>
                        </a:spcAft>
                      </a:pPr>
                      <a:r>
                        <a:rPr lang="es-CO" sz="1800" dirty="0">
                          <a:effectLst/>
                          <a:latin typeface="Arial" panose="020B0604020202020204" pitchFamily="34" charset="0"/>
                          <a:cs typeface="Arial" panose="020B0604020202020204" pitchFamily="34" charset="0"/>
                        </a:rPr>
                        <a:t>Medición de niveles existentes anteriores a 2018</a:t>
                      </a:r>
                      <a:endParaRPr lang="es-CO" sz="18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0"/>
                        </a:spcAft>
                      </a:pPr>
                      <a:r>
                        <a:rPr lang="es-CO" sz="1800" dirty="0">
                          <a:effectLst/>
                          <a:latin typeface="Arial" panose="020B0604020202020204" pitchFamily="34" charset="0"/>
                          <a:cs typeface="Arial" panose="020B0604020202020204" pitchFamily="34" charset="0"/>
                        </a:rPr>
                        <a:t>7</a:t>
                      </a:r>
                      <a:endParaRPr lang="es-CO" sz="18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val="10006"/>
                  </a:ext>
                </a:extLst>
              </a:tr>
              <a:tr h="513040">
                <a:tc>
                  <a:txBody>
                    <a:bodyPr/>
                    <a:lstStyle/>
                    <a:p>
                      <a:pPr>
                        <a:lnSpc>
                          <a:spcPct val="107000"/>
                        </a:lnSpc>
                        <a:spcAft>
                          <a:spcPts val="0"/>
                        </a:spcAft>
                      </a:pPr>
                      <a:r>
                        <a:rPr lang="es-CO" sz="1800" dirty="0">
                          <a:effectLst/>
                          <a:latin typeface="Arial" panose="020B0604020202020204" pitchFamily="34" charset="0"/>
                          <a:cs typeface="Arial" panose="020B0604020202020204" pitchFamily="34" charset="0"/>
                        </a:rPr>
                        <a:t>Medidores de niveles nuevos instaladas en Rio Bogotá 2018</a:t>
                      </a:r>
                      <a:endParaRPr lang="es-CO" sz="18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0"/>
                        </a:spcAft>
                      </a:pPr>
                      <a:r>
                        <a:rPr lang="es-CO" sz="1800" dirty="0">
                          <a:effectLst/>
                          <a:latin typeface="Arial" panose="020B0604020202020204" pitchFamily="34" charset="0"/>
                          <a:cs typeface="Arial" panose="020B0604020202020204" pitchFamily="34" charset="0"/>
                        </a:rPr>
                        <a:t>4</a:t>
                      </a:r>
                      <a:endParaRPr lang="es-CO" sz="18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val="10007"/>
                  </a:ext>
                </a:extLst>
              </a:tr>
              <a:tr h="228524">
                <a:tc>
                  <a:txBody>
                    <a:bodyPr/>
                    <a:lstStyle/>
                    <a:p>
                      <a:pPr>
                        <a:lnSpc>
                          <a:spcPct val="107000"/>
                        </a:lnSpc>
                        <a:spcAft>
                          <a:spcPts val="0"/>
                        </a:spcAft>
                      </a:pPr>
                      <a:endParaRPr lang="es-CO" sz="18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0"/>
                        </a:spcAft>
                      </a:pPr>
                      <a:endParaRPr lang="es-CO" sz="18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val="10008"/>
                  </a:ext>
                </a:extLst>
              </a:tr>
              <a:tr h="288599">
                <a:tc>
                  <a:txBody>
                    <a:bodyPr/>
                    <a:lstStyle/>
                    <a:p>
                      <a:pPr>
                        <a:lnSpc>
                          <a:spcPct val="107000"/>
                        </a:lnSpc>
                      </a:pPr>
                      <a:r>
                        <a:rPr lang="es-CO" sz="1800" b="1" dirty="0">
                          <a:effectLst/>
                          <a:latin typeface="Arial" panose="020B0604020202020204" pitchFamily="34" charset="0"/>
                          <a:cs typeface="Arial" panose="020B0604020202020204" pitchFamily="34" charset="0"/>
                        </a:rPr>
                        <a:t>RED ACELERÓGRAFOS</a:t>
                      </a:r>
                    </a:p>
                  </a:txBody>
                  <a:tcPr marL="44450" marR="44450" marT="0" marB="0" anchor="b"/>
                </a:tc>
                <a:tc>
                  <a:txBody>
                    <a:bodyPr/>
                    <a:lstStyle/>
                    <a:p>
                      <a:pPr algn="ctr">
                        <a:lnSpc>
                          <a:spcPct val="107000"/>
                        </a:lnSpc>
                      </a:pPr>
                      <a:endParaRPr lang="es-CO" sz="1800" dirty="0">
                        <a:effectLst/>
                        <a:latin typeface="Arial" panose="020B060402020202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val="10009"/>
                  </a:ext>
                </a:extLst>
              </a:tr>
              <a:tr h="260504">
                <a:tc>
                  <a:txBody>
                    <a:bodyPr/>
                    <a:lstStyle/>
                    <a:p>
                      <a:pPr>
                        <a:lnSpc>
                          <a:spcPct val="107000"/>
                        </a:lnSpc>
                        <a:spcAft>
                          <a:spcPts val="0"/>
                        </a:spcAft>
                      </a:pPr>
                      <a:r>
                        <a:rPr lang="es-CO" sz="1800" dirty="0">
                          <a:effectLst/>
                          <a:latin typeface="Arial" panose="020B0604020202020204" pitchFamily="34" charset="0"/>
                          <a:cs typeface="Arial" panose="020B0604020202020204" pitchFamily="34" charset="0"/>
                        </a:rPr>
                        <a:t>Acelerógrafos existentes anteriores a 2018 </a:t>
                      </a:r>
                      <a:endParaRPr lang="es-CO" sz="18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0"/>
                        </a:spcAft>
                      </a:pPr>
                      <a:r>
                        <a:rPr lang="es-CO" sz="1800" dirty="0">
                          <a:effectLst/>
                          <a:latin typeface="Arial" panose="020B0604020202020204" pitchFamily="34" charset="0"/>
                          <a:cs typeface="Arial" panose="020B0604020202020204" pitchFamily="34" charset="0"/>
                        </a:rPr>
                        <a:t>29</a:t>
                      </a:r>
                      <a:endParaRPr lang="es-CO" sz="18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val="10010"/>
                  </a:ext>
                </a:extLst>
              </a:tr>
              <a:tr h="260504">
                <a:tc>
                  <a:txBody>
                    <a:bodyPr/>
                    <a:lstStyle/>
                    <a:p>
                      <a:pPr>
                        <a:lnSpc>
                          <a:spcPct val="107000"/>
                        </a:lnSpc>
                        <a:spcAft>
                          <a:spcPts val="0"/>
                        </a:spcAft>
                      </a:pPr>
                      <a:r>
                        <a:rPr lang="es-CO" sz="1800">
                          <a:effectLst/>
                          <a:latin typeface="Arial" panose="020B0604020202020204" pitchFamily="34" charset="0"/>
                          <a:cs typeface="Arial" panose="020B0604020202020204" pitchFamily="34" charset="0"/>
                        </a:rPr>
                        <a:t>Acelerógrafos con Sensor de profundidad 2018</a:t>
                      </a:r>
                      <a:endParaRPr lang="es-CO" sz="1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0"/>
                        </a:spcAft>
                      </a:pPr>
                      <a:r>
                        <a:rPr lang="es-CO" sz="1800" dirty="0">
                          <a:effectLst/>
                          <a:latin typeface="Arial" panose="020B0604020202020204" pitchFamily="34" charset="0"/>
                          <a:cs typeface="Arial" panose="020B0604020202020204" pitchFamily="34" charset="0"/>
                        </a:rPr>
                        <a:t>1</a:t>
                      </a:r>
                      <a:endParaRPr lang="es-CO" sz="18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val="10011"/>
                  </a:ext>
                </a:extLst>
              </a:tr>
              <a:tr h="260504">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s-CO" sz="1800" dirty="0">
                          <a:effectLst/>
                          <a:latin typeface="Arial" panose="020B0604020202020204" pitchFamily="34" charset="0"/>
                          <a:cs typeface="Arial" panose="020B0604020202020204" pitchFamily="34" charset="0"/>
                        </a:rPr>
                        <a:t>Acelerógrafos adquiridos 2018 y para instalar en 2019</a:t>
                      </a:r>
                      <a:endParaRPr lang="es-CO" sz="18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endParaRPr lang="es-CO" sz="18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0"/>
                        </a:spcAft>
                      </a:pPr>
                      <a:r>
                        <a:rPr lang="es-CO" sz="1800" dirty="0">
                          <a:effectLst/>
                          <a:latin typeface="Arial" panose="020B0604020202020204" pitchFamily="34" charset="0"/>
                          <a:cs typeface="Arial" panose="020B0604020202020204" pitchFamily="34" charset="0"/>
                        </a:rPr>
                        <a:t>6</a:t>
                      </a:r>
                      <a:endParaRPr lang="es-CO" sz="18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19814751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27D098B1-BBDF-486C-ADE1-6EFEF61C417A}"/>
              </a:ext>
            </a:extLst>
          </p:cNvPr>
          <p:cNvSpPr>
            <a:spLocks noGrp="1"/>
          </p:cNvSpPr>
          <p:nvPr>
            <p:ph type="title"/>
          </p:nvPr>
        </p:nvSpPr>
        <p:spPr>
          <a:xfrm>
            <a:off x="2257701" y="437920"/>
            <a:ext cx="9498874" cy="1325563"/>
          </a:xfrm>
        </p:spPr>
        <p:txBody>
          <a:bodyPr>
            <a:normAutofit/>
          </a:bodyPr>
          <a:lstStyle/>
          <a:p>
            <a:r>
              <a:rPr lang="es-CO" altLang="es-CO" sz="2400" b="1" dirty="0">
                <a:solidFill>
                  <a:srgbClr val="FFFFFF"/>
                </a:solidFill>
                <a:latin typeface="Calibri" panose="020F0502020204030204" pitchFamily="34" charset="0"/>
              </a:rPr>
              <a:t>REDUCCIÓN DEL RIESGO Y ADAPTACIÓN AL CAMBIO CLIMATICO</a:t>
            </a:r>
          </a:p>
        </p:txBody>
      </p:sp>
      <p:sp>
        <p:nvSpPr>
          <p:cNvPr id="5" name="Título 1"/>
          <p:cNvSpPr txBox="1">
            <a:spLocks/>
          </p:cNvSpPr>
          <p:nvPr/>
        </p:nvSpPr>
        <p:spPr bwMode="auto">
          <a:xfrm>
            <a:off x="2798081" y="2926303"/>
            <a:ext cx="6645275" cy="8651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914400" rtl="0" eaLnBrk="1" latinLnBrk="0" hangingPunct="1">
              <a:lnSpc>
                <a:spcPct val="90000"/>
              </a:lnSpc>
              <a:spcBef>
                <a:spcPct val="0"/>
              </a:spcBef>
              <a:buNone/>
              <a:defRPr sz="2800" kern="1200">
                <a:solidFill>
                  <a:schemeClr val="bg1"/>
                </a:solidFill>
                <a:latin typeface="+mj-lt"/>
                <a:ea typeface="+mj-ea"/>
                <a:cs typeface="+mj-cs"/>
              </a:defRPr>
            </a:lvl1pPr>
          </a:lstStyle>
          <a:p>
            <a:endParaRPr lang="es-CO" altLang="es-CO" sz="2400" b="1" dirty="0">
              <a:latin typeface="Arial" panose="020B0604020202020204" pitchFamily="34" charset="0"/>
              <a:cs typeface="Arial" panose="020B0604020202020204" pitchFamily="34" charset="0"/>
            </a:endParaRPr>
          </a:p>
        </p:txBody>
      </p:sp>
      <p:sp>
        <p:nvSpPr>
          <p:cNvPr id="6" name="Título 1">
            <a:extLst>
              <a:ext uri="{FF2B5EF4-FFF2-40B4-BE49-F238E27FC236}">
                <a16:creationId xmlns:a16="http://schemas.microsoft.com/office/drawing/2014/main" id="{7D016541-D706-49F1-939F-BE6444CF7189}"/>
              </a:ext>
            </a:extLst>
          </p:cNvPr>
          <p:cNvSpPr txBox="1">
            <a:spLocks/>
          </p:cNvSpPr>
          <p:nvPr/>
        </p:nvSpPr>
        <p:spPr>
          <a:xfrm>
            <a:off x="2669970" y="2786834"/>
            <a:ext cx="7237413" cy="8387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chemeClr val="bg1"/>
                </a:solidFill>
                <a:latin typeface="+mj-lt"/>
                <a:ea typeface="+mj-ea"/>
                <a:cs typeface="+mj-cs"/>
              </a:defRPr>
            </a:lvl1pPr>
          </a:lstStyle>
          <a:p>
            <a:pPr algn="just"/>
            <a:r>
              <a:rPr lang="es-CO" dirty="0">
                <a:solidFill>
                  <a:srgbClr val="262E5F"/>
                </a:solidFill>
                <a:latin typeface="Arial Rounded MT Bold" panose="020F0704030504030204" pitchFamily="34" charset="0"/>
              </a:rPr>
              <a:t>Proyecto No 1158 - Reducción del riesgo y adaptación al cambio climático.</a:t>
            </a:r>
          </a:p>
        </p:txBody>
      </p:sp>
      <p:pic>
        <p:nvPicPr>
          <p:cNvPr id="7" name="Gráfico 10">
            <a:extLst>
              <a:ext uri="{FF2B5EF4-FFF2-40B4-BE49-F238E27FC236}">
                <a16:creationId xmlns:a16="http://schemas.microsoft.com/office/drawing/2014/main" id="{2DE3F86D-7798-4CCF-9B80-2E6087F22D0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98081" y="3930959"/>
            <a:ext cx="7109302" cy="413153"/>
          </a:xfrm>
          <a:prstGeom prst="rect">
            <a:avLst/>
          </a:prstGeom>
        </p:spPr>
      </p:pic>
    </p:spTree>
    <p:extLst>
      <p:ext uri="{BB962C8B-B14F-4D97-AF65-F5344CB8AC3E}">
        <p14:creationId xmlns:p14="http://schemas.microsoft.com/office/powerpoint/2010/main" val="16658559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rma libre: forma 10">
            <a:extLst>
              <a:ext uri="{FF2B5EF4-FFF2-40B4-BE49-F238E27FC236}">
                <a16:creationId xmlns:a16="http://schemas.microsoft.com/office/drawing/2014/main" id="{BC01788C-9B07-4EDE-8430-7E3E31208392}"/>
              </a:ext>
            </a:extLst>
          </p:cNvPr>
          <p:cNvSpPr/>
          <p:nvPr/>
        </p:nvSpPr>
        <p:spPr>
          <a:xfrm>
            <a:off x="150743" y="57426"/>
            <a:ext cx="11834191" cy="6546574"/>
          </a:xfrm>
          <a:custGeom>
            <a:avLst/>
            <a:gdLst>
              <a:gd name="connsiteX0" fmla="*/ 463827 w 11794435"/>
              <a:gd name="connsiteY0" fmla="*/ 4429267 h 6546574"/>
              <a:gd name="connsiteX1" fmla="*/ 463827 w 11794435"/>
              <a:gd name="connsiteY1" fmla="*/ 6295270 h 6546574"/>
              <a:gd name="connsiteX2" fmla="*/ 4479235 w 11794435"/>
              <a:gd name="connsiteY2" fmla="*/ 6295270 h 6546574"/>
              <a:gd name="connsiteX3" fmla="*/ 4479235 w 11794435"/>
              <a:gd name="connsiteY3" fmla="*/ 4429267 h 6546574"/>
              <a:gd name="connsiteX4" fmla="*/ 463827 w 11794435"/>
              <a:gd name="connsiteY4" fmla="*/ 2315681 h 6546574"/>
              <a:gd name="connsiteX5" fmla="*/ 463827 w 11794435"/>
              <a:gd name="connsiteY5" fmla="*/ 4181684 h 6546574"/>
              <a:gd name="connsiteX6" fmla="*/ 4479235 w 11794435"/>
              <a:gd name="connsiteY6" fmla="*/ 4181684 h 6546574"/>
              <a:gd name="connsiteX7" fmla="*/ 4479235 w 11794435"/>
              <a:gd name="connsiteY7" fmla="*/ 2315681 h 6546574"/>
              <a:gd name="connsiteX8" fmla="*/ 463827 w 11794435"/>
              <a:gd name="connsiteY8" fmla="*/ 202095 h 6546574"/>
              <a:gd name="connsiteX9" fmla="*/ 463827 w 11794435"/>
              <a:gd name="connsiteY9" fmla="*/ 2068098 h 6546574"/>
              <a:gd name="connsiteX10" fmla="*/ 4479235 w 11794435"/>
              <a:gd name="connsiteY10" fmla="*/ 2068098 h 6546574"/>
              <a:gd name="connsiteX11" fmla="*/ 4479235 w 11794435"/>
              <a:gd name="connsiteY11" fmla="*/ 202095 h 6546574"/>
              <a:gd name="connsiteX12" fmla="*/ 0 w 11794435"/>
              <a:gd name="connsiteY12" fmla="*/ 0 h 6546574"/>
              <a:gd name="connsiteX13" fmla="*/ 11794435 w 11794435"/>
              <a:gd name="connsiteY13" fmla="*/ 0 h 6546574"/>
              <a:gd name="connsiteX14" fmla="*/ 11794435 w 11794435"/>
              <a:gd name="connsiteY14" fmla="*/ 6546574 h 6546574"/>
              <a:gd name="connsiteX15" fmla="*/ 0 w 11794435"/>
              <a:gd name="connsiteY15" fmla="*/ 6546574 h 6546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794435" h="6546574">
                <a:moveTo>
                  <a:pt x="463827" y="4429267"/>
                </a:moveTo>
                <a:lnTo>
                  <a:pt x="463827" y="6295270"/>
                </a:lnTo>
                <a:lnTo>
                  <a:pt x="4479235" y="6295270"/>
                </a:lnTo>
                <a:lnTo>
                  <a:pt x="4479235" y="4429267"/>
                </a:lnTo>
                <a:close/>
                <a:moveTo>
                  <a:pt x="463827" y="2315681"/>
                </a:moveTo>
                <a:lnTo>
                  <a:pt x="463827" y="4181684"/>
                </a:lnTo>
                <a:lnTo>
                  <a:pt x="4479235" y="4181684"/>
                </a:lnTo>
                <a:lnTo>
                  <a:pt x="4479235" y="2315681"/>
                </a:lnTo>
                <a:close/>
                <a:moveTo>
                  <a:pt x="463827" y="202095"/>
                </a:moveTo>
                <a:lnTo>
                  <a:pt x="463827" y="2068098"/>
                </a:lnTo>
                <a:lnTo>
                  <a:pt x="4479235" y="2068098"/>
                </a:lnTo>
                <a:lnTo>
                  <a:pt x="4479235" y="202095"/>
                </a:lnTo>
                <a:close/>
                <a:moveTo>
                  <a:pt x="0" y="0"/>
                </a:moveTo>
                <a:lnTo>
                  <a:pt x="11794435" y="0"/>
                </a:lnTo>
                <a:lnTo>
                  <a:pt x="11794435" y="6546574"/>
                </a:lnTo>
                <a:lnTo>
                  <a:pt x="0" y="654657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CO" altLang="es-CO"/>
              <a:t>estudios y/o diseños</a:t>
            </a:r>
            <a:endParaRPr lang="es-CO" altLang="es-CO" dirty="0"/>
          </a:p>
        </p:txBody>
      </p:sp>
      <p:sp>
        <p:nvSpPr>
          <p:cNvPr id="2" name="Título 1">
            <a:extLst>
              <a:ext uri="{FF2B5EF4-FFF2-40B4-BE49-F238E27FC236}">
                <a16:creationId xmlns:a16="http://schemas.microsoft.com/office/drawing/2014/main" id="{7016439F-1260-4647-9E58-6B081B04035F}"/>
              </a:ext>
            </a:extLst>
          </p:cNvPr>
          <p:cNvSpPr>
            <a:spLocks noGrp="1"/>
          </p:cNvSpPr>
          <p:nvPr>
            <p:ph type="ctrTitle"/>
          </p:nvPr>
        </p:nvSpPr>
        <p:spPr>
          <a:xfrm>
            <a:off x="4972878" y="1599441"/>
            <a:ext cx="5724939" cy="2387600"/>
          </a:xfrm>
        </p:spPr>
        <p:txBody>
          <a:bodyPr/>
          <a:lstStyle/>
          <a:p>
            <a:r>
              <a:rPr lang="es-CO" dirty="0"/>
              <a:t> </a:t>
            </a:r>
          </a:p>
        </p:txBody>
      </p:sp>
      <p:pic>
        <p:nvPicPr>
          <p:cNvPr id="14" name="Gráfico 13">
            <a:extLst>
              <a:ext uri="{FF2B5EF4-FFF2-40B4-BE49-F238E27FC236}">
                <a16:creationId xmlns:a16="http://schemas.microsoft.com/office/drawing/2014/main" id="{F225D006-BDF1-4B24-9AE8-714CBDD0A3E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12117" y="1599441"/>
            <a:ext cx="1219200" cy="590550"/>
          </a:xfrm>
          <a:prstGeom prst="rect">
            <a:avLst/>
          </a:prstGeom>
        </p:spPr>
      </p:pic>
      <p:sp>
        <p:nvSpPr>
          <p:cNvPr id="25" name="CuadroTexto 12"/>
          <p:cNvSpPr txBox="1">
            <a:spLocks noChangeArrowheads="1"/>
          </p:cNvSpPr>
          <p:nvPr/>
        </p:nvSpPr>
        <p:spPr bwMode="auto">
          <a:xfrm>
            <a:off x="5920568" y="293098"/>
            <a:ext cx="596663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CO"/>
            </a:defPPr>
            <a:lvl1pPr algn="just">
              <a:defRPr sz="2400" b="1">
                <a:solidFill>
                  <a:srgbClr val="0070C0"/>
                </a:solidFill>
                <a:latin typeface="Arial" panose="020B0604020202020204" pitchFamily="34" charset="0"/>
              </a:defRPr>
            </a:lvl1pPr>
            <a:lvl2pPr marL="742950" indent="-285750">
              <a:defRPr>
                <a:latin typeface="Arial" panose="020B0604020202020204" pitchFamily="34" charset="0"/>
              </a:defRPr>
            </a:lvl2pPr>
            <a:lvl3pPr marL="1143000" indent="-228600">
              <a:defRPr>
                <a:latin typeface="Arial" panose="020B0604020202020204" pitchFamily="34" charset="0"/>
              </a:defRPr>
            </a:lvl3pPr>
            <a:lvl4pPr marL="1600200" indent="-228600">
              <a:defRPr>
                <a:latin typeface="Arial" panose="020B0604020202020204" pitchFamily="34" charset="0"/>
              </a:defRPr>
            </a:lvl4pPr>
            <a:lvl5pPr marL="2057400" indent="-22860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pPr algn="l"/>
            <a:r>
              <a:rPr lang="es-CO" altLang="es-CO" dirty="0"/>
              <a:t>Reasentamiento de familias localizadas en zonas de riesgo no mitigable</a:t>
            </a:r>
          </a:p>
        </p:txBody>
      </p:sp>
      <p:sp>
        <p:nvSpPr>
          <p:cNvPr id="19" name="Rectángulo 2"/>
          <p:cNvSpPr>
            <a:spLocks noChangeArrowheads="1"/>
          </p:cNvSpPr>
          <p:nvPr/>
        </p:nvSpPr>
        <p:spPr bwMode="auto">
          <a:xfrm>
            <a:off x="5845628" y="1968686"/>
            <a:ext cx="5175447"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s-CO" altLang="es-CO" sz="2000" b="1" dirty="0">
                <a:latin typeface="Arial" panose="020B0604020202020204" pitchFamily="34" charset="0"/>
                <a:ea typeface="MS Mincho" panose="02020609040205080304" pitchFamily="49" charset="-128"/>
              </a:rPr>
              <a:t>64 familias en el 2018: </a:t>
            </a:r>
          </a:p>
          <a:p>
            <a:pPr algn="just"/>
            <a:endParaRPr lang="es-CO" altLang="es-CO" b="1" dirty="0">
              <a:latin typeface="Arial" panose="020B0604020202020204" pitchFamily="34" charset="0"/>
              <a:ea typeface="MS Mincho" panose="02020609040205080304" pitchFamily="49" charset="-128"/>
            </a:endParaRPr>
          </a:p>
          <a:p>
            <a:pPr marL="285750" indent="-285750" algn="just">
              <a:buFont typeface="Arial" panose="020B0604020202020204" pitchFamily="34" charset="0"/>
              <a:buChar char="•"/>
            </a:pPr>
            <a:r>
              <a:rPr lang="es-ES" altLang="es-CO" dirty="0">
                <a:latin typeface="Arial" panose="020B0604020202020204" pitchFamily="34" charset="0"/>
                <a:ea typeface="MS Mincho" panose="02020609040205080304" pitchFamily="49" charset="-128"/>
              </a:rPr>
              <a:t>37 familias </a:t>
            </a:r>
            <a:r>
              <a:rPr lang="es-CO" altLang="es-CO" dirty="0">
                <a:latin typeface="Arial" panose="020B0604020202020204" pitchFamily="34" charset="0"/>
                <a:ea typeface="MS Mincho" panose="02020609040205080304" pitchFamily="49" charset="-128"/>
              </a:rPr>
              <a:t>en las localidades de ciudad Bolívar </a:t>
            </a:r>
            <a:r>
              <a:rPr lang="es-ES" altLang="es-CO" dirty="0">
                <a:latin typeface="Arial" panose="020B0604020202020204" pitchFamily="34" charset="0"/>
                <a:ea typeface="MS Mincho" panose="02020609040205080304" pitchFamily="49" charset="-128"/>
              </a:rPr>
              <a:t>reasentadas mediante Relocalización Transitoria con pago de ayudas humanitarias de carácter pecuniario (58%) </a:t>
            </a:r>
            <a:r>
              <a:rPr lang="es-CO" altLang="es-CO" dirty="0">
                <a:latin typeface="Arial" panose="020B0604020202020204" pitchFamily="34" charset="0"/>
                <a:ea typeface="MS Mincho" panose="02020609040205080304" pitchFamily="49" charset="-128"/>
              </a:rPr>
              <a:t>y,</a:t>
            </a:r>
          </a:p>
          <a:p>
            <a:pPr algn="just"/>
            <a:endParaRPr lang="es-CO" altLang="es-CO" dirty="0">
              <a:latin typeface="Arial" panose="020B0604020202020204" pitchFamily="34" charset="0"/>
              <a:ea typeface="MS Mincho" panose="02020609040205080304" pitchFamily="49" charset="-128"/>
            </a:endParaRPr>
          </a:p>
          <a:p>
            <a:pPr marL="285750" indent="-285750" algn="just">
              <a:buFont typeface="Arial" panose="020B0604020202020204" pitchFamily="34" charset="0"/>
              <a:buChar char="•"/>
            </a:pPr>
            <a:r>
              <a:rPr lang="es-CO" altLang="es-CO" dirty="0">
                <a:latin typeface="Arial" panose="020B0604020202020204" pitchFamily="34" charset="0"/>
                <a:ea typeface="MS Mincho" panose="02020609040205080304" pitchFamily="49" charset="-128"/>
              </a:rPr>
              <a:t>27 familias </a:t>
            </a:r>
            <a:r>
              <a:rPr lang="es-ES" altLang="es-CO" dirty="0">
                <a:latin typeface="Arial" panose="020B0604020202020204" pitchFamily="34" charset="0"/>
                <a:ea typeface="MS Mincho" panose="02020609040205080304" pitchFamily="49" charset="-128"/>
              </a:rPr>
              <a:t>asentadas en cuerpos de agua</a:t>
            </a:r>
            <a:r>
              <a:rPr lang="es-CO" altLang="es-CO" dirty="0">
                <a:latin typeface="Arial" panose="020B0604020202020204" pitchFamily="34" charset="0"/>
                <a:ea typeface="MS Mincho" panose="02020609040205080304" pitchFamily="49" charset="-128"/>
              </a:rPr>
              <a:t> </a:t>
            </a:r>
            <a:r>
              <a:rPr lang="es-ES" altLang="es-CO" dirty="0">
                <a:latin typeface="Arial" panose="020B0604020202020204" pitchFamily="34" charset="0"/>
                <a:ea typeface="MS Mincho" panose="02020609040205080304" pitchFamily="49" charset="-128"/>
              </a:rPr>
              <a:t>San Cristóbal, Ciudad Bolívar y Usme (42%).</a:t>
            </a:r>
            <a:endParaRPr lang="es-CO" altLang="es-CO" dirty="0">
              <a:latin typeface="Arial" panose="020B0604020202020204" pitchFamily="34" charset="0"/>
              <a:ea typeface="MS Mincho" panose="02020609040205080304" pitchFamily="49" charset="-128"/>
            </a:endParaRPr>
          </a:p>
        </p:txBody>
      </p:sp>
      <p:sp>
        <p:nvSpPr>
          <p:cNvPr id="15" name="Rectángulo 7"/>
          <p:cNvSpPr>
            <a:spLocks noChangeArrowheads="1"/>
          </p:cNvSpPr>
          <p:nvPr/>
        </p:nvSpPr>
        <p:spPr bwMode="auto">
          <a:xfrm>
            <a:off x="326265" y="2637876"/>
            <a:ext cx="280076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CO" altLang="es-CO" sz="1600" dirty="0">
                <a:latin typeface="Arial Narrow" panose="020B0606020202030204" pitchFamily="34" charset="0"/>
                <a:ea typeface="Times New Roman" panose="02020603050405020304" pitchFamily="18" charset="0"/>
                <a:cs typeface="Arial" panose="020B0604020202020204" pitchFamily="34" charset="0"/>
              </a:rPr>
              <a:t>Peñón del Cortijo – Ciudad Bolívar</a:t>
            </a:r>
            <a:endParaRPr lang="es-CO" altLang="es-CO" sz="1600" dirty="0">
              <a:ea typeface="Times New Roman" panose="02020603050405020304" pitchFamily="18" charset="0"/>
              <a:cs typeface="Arial" panose="020B0604020202020204" pitchFamily="34" charset="0"/>
            </a:endParaRPr>
          </a:p>
        </p:txBody>
      </p:sp>
      <p:sp>
        <p:nvSpPr>
          <p:cNvPr id="16" name="Rectángulo 7"/>
          <p:cNvSpPr>
            <a:spLocks noChangeArrowheads="1"/>
          </p:cNvSpPr>
          <p:nvPr/>
        </p:nvSpPr>
        <p:spPr bwMode="auto">
          <a:xfrm>
            <a:off x="387980" y="6119654"/>
            <a:ext cx="337945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CO" altLang="es-CO" sz="1600" dirty="0">
                <a:latin typeface="Arial Narrow" panose="020B0606020202030204" pitchFamily="34" charset="0"/>
                <a:ea typeface="Times New Roman" panose="02020603050405020304" pitchFamily="18" charset="0"/>
                <a:cs typeface="Arial" panose="020B0604020202020204" pitchFamily="34" charset="0"/>
              </a:rPr>
              <a:t>Paraíso Mirador– Localidad Ciudad Bolívar</a:t>
            </a:r>
            <a:endParaRPr lang="es-CO" altLang="es-CO" sz="1600" dirty="0">
              <a:ea typeface="Times New Roman" panose="02020603050405020304" pitchFamily="18" charset="0"/>
              <a:cs typeface="Arial" panose="020B0604020202020204" pitchFamily="34" charset="0"/>
            </a:endParaRPr>
          </a:p>
        </p:txBody>
      </p:sp>
      <p:pic>
        <p:nvPicPr>
          <p:cNvPr id="12" name="Imagen 11"/>
          <p:cNvPicPr>
            <a:picLocks noChangeAspect="1"/>
          </p:cNvPicPr>
          <p:nvPr/>
        </p:nvPicPr>
        <p:blipFill>
          <a:blip r:embed="rId4"/>
          <a:stretch>
            <a:fillRect/>
          </a:stretch>
        </p:blipFill>
        <p:spPr>
          <a:xfrm>
            <a:off x="418389" y="417825"/>
            <a:ext cx="5239898" cy="2151204"/>
          </a:xfrm>
          <a:prstGeom prst="rect">
            <a:avLst/>
          </a:prstGeom>
        </p:spPr>
      </p:pic>
      <p:pic>
        <p:nvPicPr>
          <p:cNvPr id="3" name="Imagen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8389" y="3124986"/>
            <a:ext cx="5239898" cy="2947443"/>
          </a:xfrm>
          <a:prstGeom prst="rect">
            <a:avLst/>
          </a:prstGeom>
        </p:spPr>
      </p:pic>
    </p:spTree>
    <p:extLst>
      <p:ext uri="{BB962C8B-B14F-4D97-AF65-F5344CB8AC3E}">
        <p14:creationId xmlns:p14="http://schemas.microsoft.com/office/powerpoint/2010/main" val="29813247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rma libre: forma 10">
            <a:extLst>
              <a:ext uri="{FF2B5EF4-FFF2-40B4-BE49-F238E27FC236}">
                <a16:creationId xmlns:a16="http://schemas.microsoft.com/office/drawing/2014/main" id="{BC01788C-9B07-4EDE-8430-7E3E31208392}"/>
              </a:ext>
            </a:extLst>
          </p:cNvPr>
          <p:cNvSpPr/>
          <p:nvPr/>
        </p:nvSpPr>
        <p:spPr>
          <a:xfrm>
            <a:off x="150743" y="57426"/>
            <a:ext cx="11834191" cy="6546574"/>
          </a:xfrm>
          <a:custGeom>
            <a:avLst/>
            <a:gdLst>
              <a:gd name="connsiteX0" fmla="*/ 463827 w 11794435"/>
              <a:gd name="connsiteY0" fmla="*/ 4429267 h 6546574"/>
              <a:gd name="connsiteX1" fmla="*/ 463827 w 11794435"/>
              <a:gd name="connsiteY1" fmla="*/ 6295270 h 6546574"/>
              <a:gd name="connsiteX2" fmla="*/ 4479235 w 11794435"/>
              <a:gd name="connsiteY2" fmla="*/ 6295270 h 6546574"/>
              <a:gd name="connsiteX3" fmla="*/ 4479235 w 11794435"/>
              <a:gd name="connsiteY3" fmla="*/ 4429267 h 6546574"/>
              <a:gd name="connsiteX4" fmla="*/ 463827 w 11794435"/>
              <a:gd name="connsiteY4" fmla="*/ 2315681 h 6546574"/>
              <a:gd name="connsiteX5" fmla="*/ 463827 w 11794435"/>
              <a:gd name="connsiteY5" fmla="*/ 4181684 h 6546574"/>
              <a:gd name="connsiteX6" fmla="*/ 4479235 w 11794435"/>
              <a:gd name="connsiteY6" fmla="*/ 4181684 h 6546574"/>
              <a:gd name="connsiteX7" fmla="*/ 4479235 w 11794435"/>
              <a:gd name="connsiteY7" fmla="*/ 2315681 h 6546574"/>
              <a:gd name="connsiteX8" fmla="*/ 463827 w 11794435"/>
              <a:gd name="connsiteY8" fmla="*/ 202095 h 6546574"/>
              <a:gd name="connsiteX9" fmla="*/ 463827 w 11794435"/>
              <a:gd name="connsiteY9" fmla="*/ 2068098 h 6546574"/>
              <a:gd name="connsiteX10" fmla="*/ 4479235 w 11794435"/>
              <a:gd name="connsiteY10" fmla="*/ 2068098 h 6546574"/>
              <a:gd name="connsiteX11" fmla="*/ 4479235 w 11794435"/>
              <a:gd name="connsiteY11" fmla="*/ 202095 h 6546574"/>
              <a:gd name="connsiteX12" fmla="*/ 0 w 11794435"/>
              <a:gd name="connsiteY12" fmla="*/ 0 h 6546574"/>
              <a:gd name="connsiteX13" fmla="*/ 11794435 w 11794435"/>
              <a:gd name="connsiteY13" fmla="*/ 0 h 6546574"/>
              <a:gd name="connsiteX14" fmla="*/ 11794435 w 11794435"/>
              <a:gd name="connsiteY14" fmla="*/ 6546574 h 6546574"/>
              <a:gd name="connsiteX15" fmla="*/ 0 w 11794435"/>
              <a:gd name="connsiteY15" fmla="*/ 6546574 h 6546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794435" h="6546574">
                <a:moveTo>
                  <a:pt x="463827" y="4429267"/>
                </a:moveTo>
                <a:lnTo>
                  <a:pt x="463827" y="6295270"/>
                </a:lnTo>
                <a:lnTo>
                  <a:pt x="4479235" y="6295270"/>
                </a:lnTo>
                <a:lnTo>
                  <a:pt x="4479235" y="4429267"/>
                </a:lnTo>
                <a:close/>
                <a:moveTo>
                  <a:pt x="463827" y="2315681"/>
                </a:moveTo>
                <a:lnTo>
                  <a:pt x="463827" y="4181684"/>
                </a:lnTo>
                <a:lnTo>
                  <a:pt x="4479235" y="4181684"/>
                </a:lnTo>
                <a:lnTo>
                  <a:pt x="4479235" y="2315681"/>
                </a:lnTo>
                <a:close/>
                <a:moveTo>
                  <a:pt x="463827" y="202095"/>
                </a:moveTo>
                <a:lnTo>
                  <a:pt x="463827" y="2068098"/>
                </a:lnTo>
                <a:lnTo>
                  <a:pt x="4479235" y="2068098"/>
                </a:lnTo>
                <a:lnTo>
                  <a:pt x="4479235" y="202095"/>
                </a:lnTo>
                <a:close/>
                <a:moveTo>
                  <a:pt x="0" y="0"/>
                </a:moveTo>
                <a:lnTo>
                  <a:pt x="11794435" y="0"/>
                </a:lnTo>
                <a:lnTo>
                  <a:pt x="11794435" y="6546574"/>
                </a:lnTo>
                <a:lnTo>
                  <a:pt x="0" y="654657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CO" altLang="es-CO" dirty="0"/>
              <a:t>estudios y/o diseños</a:t>
            </a:r>
          </a:p>
        </p:txBody>
      </p:sp>
      <p:sp>
        <p:nvSpPr>
          <p:cNvPr id="2" name="Título 1">
            <a:extLst>
              <a:ext uri="{FF2B5EF4-FFF2-40B4-BE49-F238E27FC236}">
                <a16:creationId xmlns:a16="http://schemas.microsoft.com/office/drawing/2014/main" id="{7016439F-1260-4647-9E58-6B081B04035F}"/>
              </a:ext>
            </a:extLst>
          </p:cNvPr>
          <p:cNvSpPr>
            <a:spLocks noGrp="1"/>
          </p:cNvSpPr>
          <p:nvPr>
            <p:ph type="ctrTitle"/>
          </p:nvPr>
        </p:nvSpPr>
        <p:spPr>
          <a:xfrm>
            <a:off x="4972878" y="1599441"/>
            <a:ext cx="5724939" cy="2387600"/>
          </a:xfrm>
        </p:spPr>
        <p:txBody>
          <a:bodyPr/>
          <a:lstStyle/>
          <a:p>
            <a:r>
              <a:rPr lang="es-CO" dirty="0"/>
              <a:t> </a:t>
            </a:r>
          </a:p>
        </p:txBody>
      </p:sp>
      <p:pic>
        <p:nvPicPr>
          <p:cNvPr id="14" name="Gráfico 13">
            <a:extLst>
              <a:ext uri="{FF2B5EF4-FFF2-40B4-BE49-F238E27FC236}">
                <a16:creationId xmlns:a16="http://schemas.microsoft.com/office/drawing/2014/main" id="{F225D006-BDF1-4B24-9AE8-714CBDD0A3E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12117" y="1599441"/>
            <a:ext cx="1219200" cy="590550"/>
          </a:xfrm>
          <a:prstGeom prst="rect">
            <a:avLst/>
          </a:prstGeom>
        </p:spPr>
      </p:pic>
      <p:sp>
        <p:nvSpPr>
          <p:cNvPr id="25" name="CuadroTexto 12"/>
          <p:cNvSpPr txBox="1">
            <a:spLocks noChangeArrowheads="1"/>
          </p:cNvSpPr>
          <p:nvPr/>
        </p:nvSpPr>
        <p:spPr bwMode="auto">
          <a:xfrm>
            <a:off x="4771269" y="317003"/>
            <a:ext cx="690910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CO"/>
            </a:defPPr>
            <a:lvl1pPr algn="just">
              <a:defRPr sz="2400" b="1">
                <a:solidFill>
                  <a:srgbClr val="0070C0"/>
                </a:solidFill>
                <a:latin typeface="Arial" panose="020B0604020202020204" pitchFamily="34" charset="0"/>
              </a:defRPr>
            </a:lvl1pPr>
            <a:lvl2pPr marL="742950" indent="-285750">
              <a:defRPr>
                <a:latin typeface="Arial" panose="020B0604020202020204" pitchFamily="34" charset="0"/>
              </a:defRPr>
            </a:lvl2pPr>
            <a:lvl3pPr marL="1143000" indent="-228600">
              <a:defRPr>
                <a:latin typeface="Arial" panose="020B0604020202020204" pitchFamily="34" charset="0"/>
              </a:defRPr>
            </a:lvl3pPr>
            <a:lvl4pPr marL="1600200" indent="-228600">
              <a:defRPr>
                <a:latin typeface="Arial" panose="020B0604020202020204" pitchFamily="34" charset="0"/>
              </a:defRPr>
            </a:lvl4pPr>
            <a:lvl5pPr marL="2057400" indent="-22860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pPr algn="l"/>
            <a:r>
              <a:rPr lang="es-CO" altLang="es-CO" sz="2800" dirty="0"/>
              <a:t>6 Obras de mitigación: $8.152.497.826</a:t>
            </a:r>
          </a:p>
          <a:p>
            <a:pPr algn="l"/>
            <a:r>
              <a:rPr lang="es-CO" altLang="es-CO" sz="2800" dirty="0"/>
              <a:t>2.412 Familias beneficiadas</a:t>
            </a:r>
          </a:p>
        </p:txBody>
      </p:sp>
      <p:sp>
        <p:nvSpPr>
          <p:cNvPr id="15" name="Rectángulo 7"/>
          <p:cNvSpPr>
            <a:spLocks noChangeArrowheads="1"/>
          </p:cNvSpPr>
          <p:nvPr/>
        </p:nvSpPr>
        <p:spPr bwMode="auto">
          <a:xfrm>
            <a:off x="600939" y="3071611"/>
            <a:ext cx="217880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CO" altLang="es-CO" sz="1600" dirty="0">
                <a:latin typeface="Arial Narrow" panose="020B0606020202030204" pitchFamily="34" charset="0"/>
                <a:ea typeface="Times New Roman" panose="02020603050405020304" pitchFamily="18" charset="0"/>
                <a:cs typeface="Arial" panose="020B0604020202020204" pitchFamily="34" charset="0"/>
              </a:rPr>
              <a:t>Monterrey– Ciudad Bolívar</a:t>
            </a:r>
            <a:endParaRPr lang="es-CO" altLang="es-CO" sz="1600" dirty="0">
              <a:ea typeface="Times New Roman" panose="02020603050405020304" pitchFamily="18" charset="0"/>
              <a:cs typeface="Arial" panose="020B0604020202020204" pitchFamily="34" charset="0"/>
            </a:endParaRPr>
          </a:p>
        </p:txBody>
      </p:sp>
      <p:sp>
        <p:nvSpPr>
          <p:cNvPr id="16" name="Rectángulo 7"/>
          <p:cNvSpPr>
            <a:spLocks noChangeArrowheads="1"/>
          </p:cNvSpPr>
          <p:nvPr/>
        </p:nvSpPr>
        <p:spPr bwMode="auto">
          <a:xfrm>
            <a:off x="600939" y="6360351"/>
            <a:ext cx="291618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CO" altLang="es-CO" sz="1600" dirty="0">
                <a:latin typeface="Arial Narrow" panose="020B0606020202030204" pitchFamily="34" charset="0"/>
                <a:ea typeface="Times New Roman" panose="02020603050405020304" pitchFamily="18" charset="0"/>
                <a:cs typeface="Arial" panose="020B0604020202020204" pitchFamily="34" charset="0"/>
              </a:rPr>
              <a:t>Juan José Rondón– Ciudad Bolívar</a:t>
            </a:r>
            <a:endParaRPr lang="es-CO" altLang="es-CO" sz="1600" dirty="0">
              <a:ea typeface="Times New Roman" panose="02020603050405020304" pitchFamily="18" charset="0"/>
              <a:cs typeface="Arial" panose="020B0604020202020204" pitchFamily="34" charset="0"/>
            </a:endParaRPr>
          </a:p>
        </p:txBody>
      </p:sp>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058" y="162354"/>
            <a:ext cx="3832232" cy="2874174"/>
          </a:xfrm>
          <a:prstGeom prst="rect">
            <a:avLst/>
          </a:prstGeom>
        </p:spPr>
      </p:pic>
      <p:pic>
        <p:nvPicPr>
          <p:cNvPr id="5" name="Imagen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4331" y="3445249"/>
            <a:ext cx="3814959" cy="2861219"/>
          </a:xfrm>
          <a:prstGeom prst="rect">
            <a:avLst/>
          </a:prstGeom>
        </p:spPr>
      </p:pic>
      <p:sp>
        <p:nvSpPr>
          <p:cNvPr id="13" name="Rectángulo 7"/>
          <p:cNvSpPr>
            <a:spLocks noChangeArrowheads="1"/>
          </p:cNvSpPr>
          <p:nvPr/>
        </p:nvSpPr>
        <p:spPr bwMode="auto">
          <a:xfrm>
            <a:off x="4771270" y="6360351"/>
            <a:ext cx="282199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CO" altLang="es-CO" sz="1600" dirty="0">
                <a:latin typeface="Arial Narrow" panose="020B0606020202030204" pitchFamily="34" charset="0"/>
                <a:ea typeface="Times New Roman" panose="02020603050405020304" pitchFamily="18" charset="0"/>
                <a:cs typeface="Arial" panose="020B0604020202020204" pitchFamily="34" charset="0"/>
              </a:rPr>
              <a:t>Brisas del Volador– Ciudad Bolívar</a:t>
            </a:r>
            <a:endParaRPr lang="es-CO" altLang="es-CO" sz="1600" dirty="0">
              <a:ea typeface="Times New Roman" panose="02020603050405020304" pitchFamily="18" charset="0"/>
              <a:cs typeface="Arial" panose="020B0604020202020204" pitchFamily="34" charset="0"/>
            </a:endParaRPr>
          </a:p>
        </p:txBody>
      </p:sp>
      <p:pic>
        <p:nvPicPr>
          <p:cNvPr id="17" name="Imagen 16"/>
          <p:cNvPicPr>
            <a:picLocks noChangeAspect="1"/>
          </p:cNvPicPr>
          <p:nvPr/>
        </p:nvPicPr>
        <p:blipFill>
          <a:blip r:embed="rId6"/>
          <a:stretch>
            <a:fillRect/>
          </a:stretch>
        </p:blipFill>
        <p:spPr>
          <a:xfrm>
            <a:off x="4771270" y="3440261"/>
            <a:ext cx="4520155" cy="2848204"/>
          </a:xfrm>
          <a:prstGeom prst="rect">
            <a:avLst/>
          </a:prstGeom>
        </p:spPr>
      </p:pic>
    </p:spTree>
    <p:extLst>
      <p:ext uri="{BB962C8B-B14F-4D97-AF65-F5344CB8AC3E}">
        <p14:creationId xmlns:p14="http://schemas.microsoft.com/office/powerpoint/2010/main" val="807740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rma libre: forma 10">
            <a:extLst>
              <a:ext uri="{FF2B5EF4-FFF2-40B4-BE49-F238E27FC236}">
                <a16:creationId xmlns:a16="http://schemas.microsoft.com/office/drawing/2014/main" id="{BC01788C-9B07-4EDE-8430-7E3E31208392}"/>
              </a:ext>
            </a:extLst>
          </p:cNvPr>
          <p:cNvSpPr/>
          <p:nvPr/>
        </p:nvSpPr>
        <p:spPr>
          <a:xfrm>
            <a:off x="150743" y="57426"/>
            <a:ext cx="11834191" cy="6546574"/>
          </a:xfrm>
          <a:custGeom>
            <a:avLst/>
            <a:gdLst>
              <a:gd name="connsiteX0" fmla="*/ 463827 w 11794435"/>
              <a:gd name="connsiteY0" fmla="*/ 4429267 h 6546574"/>
              <a:gd name="connsiteX1" fmla="*/ 463827 w 11794435"/>
              <a:gd name="connsiteY1" fmla="*/ 6295270 h 6546574"/>
              <a:gd name="connsiteX2" fmla="*/ 4479235 w 11794435"/>
              <a:gd name="connsiteY2" fmla="*/ 6295270 h 6546574"/>
              <a:gd name="connsiteX3" fmla="*/ 4479235 w 11794435"/>
              <a:gd name="connsiteY3" fmla="*/ 4429267 h 6546574"/>
              <a:gd name="connsiteX4" fmla="*/ 463827 w 11794435"/>
              <a:gd name="connsiteY4" fmla="*/ 2315681 h 6546574"/>
              <a:gd name="connsiteX5" fmla="*/ 463827 w 11794435"/>
              <a:gd name="connsiteY5" fmla="*/ 4181684 h 6546574"/>
              <a:gd name="connsiteX6" fmla="*/ 4479235 w 11794435"/>
              <a:gd name="connsiteY6" fmla="*/ 4181684 h 6546574"/>
              <a:gd name="connsiteX7" fmla="*/ 4479235 w 11794435"/>
              <a:gd name="connsiteY7" fmla="*/ 2315681 h 6546574"/>
              <a:gd name="connsiteX8" fmla="*/ 463827 w 11794435"/>
              <a:gd name="connsiteY8" fmla="*/ 202095 h 6546574"/>
              <a:gd name="connsiteX9" fmla="*/ 463827 w 11794435"/>
              <a:gd name="connsiteY9" fmla="*/ 2068098 h 6546574"/>
              <a:gd name="connsiteX10" fmla="*/ 4479235 w 11794435"/>
              <a:gd name="connsiteY10" fmla="*/ 2068098 h 6546574"/>
              <a:gd name="connsiteX11" fmla="*/ 4479235 w 11794435"/>
              <a:gd name="connsiteY11" fmla="*/ 202095 h 6546574"/>
              <a:gd name="connsiteX12" fmla="*/ 0 w 11794435"/>
              <a:gd name="connsiteY12" fmla="*/ 0 h 6546574"/>
              <a:gd name="connsiteX13" fmla="*/ 11794435 w 11794435"/>
              <a:gd name="connsiteY13" fmla="*/ 0 h 6546574"/>
              <a:gd name="connsiteX14" fmla="*/ 11794435 w 11794435"/>
              <a:gd name="connsiteY14" fmla="*/ 6546574 h 6546574"/>
              <a:gd name="connsiteX15" fmla="*/ 0 w 11794435"/>
              <a:gd name="connsiteY15" fmla="*/ 6546574 h 6546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794435" h="6546574">
                <a:moveTo>
                  <a:pt x="463827" y="4429267"/>
                </a:moveTo>
                <a:lnTo>
                  <a:pt x="463827" y="6295270"/>
                </a:lnTo>
                <a:lnTo>
                  <a:pt x="4479235" y="6295270"/>
                </a:lnTo>
                <a:lnTo>
                  <a:pt x="4479235" y="4429267"/>
                </a:lnTo>
                <a:close/>
                <a:moveTo>
                  <a:pt x="463827" y="2315681"/>
                </a:moveTo>
                <a:lnTo>
                  <a:pt x="463827" y="4181684"/>
                </a:lnTo>
                <a:lnTo>
                  <a:pt x="4479235" y="4181684"/>
                </a:lnTo>
                <a:lnTo>
                  <a:pt x="4479235" y="2315681"/>
                </a:lnTo>
                <a:close/>
                <a:moveTo>
                  <a:pt x="463827" y="202095"/>
                </a:moveTo>
                <a:lnTo>
                  <a:pt x="463827" y="2068098"/>
                </a:lnTo>
                <a:lnTo>
                  <a:pt x="4479235" y="2068098"/>
                </a:lnTo>
                <a:lnTo>
                  <a:pt x="4479235" y="202095"/>
                </a:lnTo>
                <a:close/>
                <a:moveTo>
                  <a:pt x="0" y="0"/>
                </a:moveTo>
                <a:lnTo>
                  <a:pt x="11794435" y="0"/>
                </a:lnTo>
                <a:lnTo>
                  <a:pt x="11794435" y="6546574"/>
                </a:lnTo>
                <a:lnTo>
                  <a:pt x="0" y="654657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CO" altLang="es-CO" dirty="0"/>
              <a:t>estudios y/o diseños</a:t>
            </a:r>
          </a:p>
        </p:txBody>
      </p:sp>
      <p:pic>
        <p:nvPicPr>
          <p:cNvPr id="14" name="Gráfico 13">
            <a:extLst>
              <a:ext uri="{FF2B5EF4-FFF2-40B4-BE49-F238E27FC236}">
                <a16:creationId xmlns:a16="http://schemas.microsoft.com/office/drawing/2014/main" id="{F225D006-BDF1-4B24-9AE8-714CBDD0A3E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12117" y="1599441"/>
            <a:ext cx="1219200" cy="590550"/>
          </a:xfrm>
          <a:prstGeom prst="rect">
            <a:avLst/>
          </a:prstGeom>
        </p:spPr>
      </p:pic>
      <p:sp>
        <p:nvSpPr>
          <p:cNvPr id="15" name="Rectángulo 7"/>
          <p:cNvSpPr>
            <a:spLocks noChangeArrowheads="1"/>
          </p:cNvSpPr>
          <p:nvPr/>
        </p:nvSpPr>
        <p:spPr bwMode="auto">
          <a:xfrm>
            <a:off x="373391" y="3113696"/>
            <a:ext cx="218842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CO" altLang="es-CO" sz="1600" dirty="0">
                <a:latin typeface="Arial Narrow" panose="020B0606020202030204" pitchFamily="34" charset="0"/>
                <a:ea typeface="Times New Roman" panose="02020603050405020304" pitchFamily="18" charset="0"/>
                <a:cs typeface="Arial" panose="020B0604020202020204" pitchFamily="34" charset="0"/>
              </a:rPr>
              <a:t>El Bosque– Ciudad Bolívar</a:t>
            </a:r>
            <a:endParaRPr lang="es-CO" altLang="es-CO" sz="1600" dirty="0">
              <a:ea typeface="Times New Roman" panose="02020603050405020304" pitchFamily="18" charset="0"/>
              <a:cs typeface="Arial" panose="020B0604020202020204" pitchFamily="34" charset="0"/>
            </a:endParaRPr>
          </a:p>
        </p:txBody>
      </p:sp>
      <p:sp>
        <p:nvSpPr>
          <p:cNvPr id="16" name="Rectángulo 7"/>
          <p:cNvSpPr>
            <a:spLocks noChangeArrowheads="1"/>
          </p:cNvSpPr>
          <p:nvPr/>
        </p:nvSpPr>
        <p:spPr bwMode="auto">
          <a:xfrm>
            <a:off x="373391" y="6148194"/>
            <a:ext cx="289694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CO" altLang="es-CO" sz="1600" dirty="0">
                <a:latin typeface="Arial Narrow" panose="020B0606020202030204" pitchFamily="34" charset="0"/>
                <a:ea typeface="Times New Roman" panose="02020603050405020304" pitchFamily="18" charset="0"/>
                <a:cs typeface="Arial" panose="020B0604020202020204" pitchFamily="34" charset="0"/>
              </a:rPr>
              <a:t>Altos de la Estancia– Ciudad Bolívar</a:t>
            </a:r>
            <a:endParaRPr lang="es-CO" altLang="es-CO" sz="1600" dirty="0">
              <a:ea typeface="Times New Roman" panose="02020603050405020304" pitchFamily="18" charset="0"/>
              <a:cs typeface="Arial" panose="020B0604020202020204" pitchFamily="34" charset="0"/>
            </a:endParaRPr>
          </a:p>
        </p:txBody>
      </p:sp>
      <p:pic>
        <p:nvPicPr>
          <p:cNvPr id="12" name="Imagen 11"/>
          <p:cNvPicPr/>
          <p:nvPr/>
        </p:nvPicPr>
        <p:blipFill>
          <a:blip r:embed="rId4"/>
          <a:stretch>
            <a:fillRect/>
          </a:stretch>
        </p:blipFill>
        <p:spPr>
          <a:xfrm>
            <a:off x="445760" y="254824"/>
            <a:ext cx="4527117" cy="2721882"/>
          </a:xfrm>
          <a:prstGeom prst="rect">
            <a:avLst/>
          </a:prstGeom>
        </p:spPr>
      </p:pic>
      <p:pic>
        <p:nvPicPr>
          <p:cNvPr id="18" name="Imagen 17"/>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brightnessContrast bright="40000" contrast="-20000"/>
                    </a14:imgEffect>
                  </a14:imgLayer>
                </a14:imgProps>
              </a:ext>
            </a:extLst>
          </a:blip>
          <a:srcRect l="4636" t="9243" r="5154" b="8779"/>
          <a:stretch/>
        </p:blipFill>
        <p:spPr>
          <a:xfrm>
            <a:off x="445760" y="3589240"/>
            <a:ext cx="4526102" cy="2463217"/>
          </a:xfrm>
          <a:prstGeom prst="rect">
            <a:avLst/>
          </a:prstGeom>
        </p:spPr>
      </p:pic>
      <p:pic>
        <p:nvPicPr>
          <p:cNvPr id="19" name="Imagen 18"/>
          <p:cNvPicPr>
            <a:picLocks noChangeAspect="1"/>
          </p:cNvPicPr>
          <p:nvPr/>
        </p:nvPicPr>
        <p:blipFill rotWithShape="1">
          <a:blip r:embed="rId7"/>
          <a:srcRect l="5861" t="8989" r="6218" b="10770"/>
          <a:stretch/>
        </p:blipFill>
        <p:spPr>
          <a:xfrm>
            <a:off x="5362664" y="3589240"/>
            <a:ext cx="4238536" cy="2473701"/>
          </a:xfrm>
          <a:prstGeom prst="rect">
            <a:avLst/>
          </a:prstGeom>
        </p:spPr>
      </p:pic>
      <p:sp>
        <p:nvSpPr>
          <p:cNvPr id="20" name="Rectángulo 7"/>
          <p:cNvSpPr>
            <a:spLocks noChangeArrowheads="1"/>
          </p:cNvSpPr>
          <p:nvPr/>
        </p:nvSpPr>
        <p:spPr bwMode="auto">
          <a:xfrm>
            <a:off x="5261077" y="6148194"/>
            <a:ext cx="245772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CO" altLang="es-CO" sz="1600" dirty="0">
                <a:latin typeface="Arial Narrow" panose="020B0606020202030204" pitchFamily="34" charset="0"/>
                <a:ea typeface="Times New Roman" panose="02020603050405020304" pitchFamily="18" charset="0"/>
                <a:cs typeface="Arial" panose="020B0604020202020204" pitchFamily="34" charset="0"/>
              </a:rPr>
              <a:t>Fase 3 Monserrate – Santa Fe</a:t>
            </a:r>
            <a:endParaRPr lang="es-CO" altLang="es-CO" sz="1600" dirty="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000141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rma libre: forma 10">
            <a:extLst>
              <a:ext uri="{FF2B5EF4-FFF2-40B4-BE49-F238E27FC236}">
                <a16:creationId xmlns:a16="http://schemas.microsoft.com/office/drawing/2014/main" id="{BC01788C-9B07-4EDE-8430-7E3E31208392}"/>
              </a:ext>
            </a:extLst>
          </p:cNvPr>
          <p:cNvSpPr/>
          <p:nvPr/>
        </p:nvSpPr>
        <p:spPr>
          <a:xfrm>
            <a:off x="150743" y="57426"/>
            <a:ext cx="11834191" cy="6546574"/>
          </a:xfrm>
          <a:custGeom>
            <a:avLst/>
            <a:gdLst>
              <a:gd name="connsiteX0" fmla="*/ 463827 w 11794435"/>
              <a:gd name="connsiteY0" fmla="*/ 4429267 h 6546574"/>
              <a:gd name="connsiteX1" fmla="*/ 463827 w 11794435"/>
              <a:gd name="connsiteY1" fmla="*/ 6295270 h 6546574"/>
              <a:gd name="connsiteX2" fmla="*/ 4479235 w 11794435"/>
              <a:gd name="connsiteY2" fmla="*/ 6295270 h 6546574"/>
              <a:gd name="connsiteX3" fmla="*/ 4479235 w 11794435"/>
              <a:gd name="connsiteY3" fmla="*/ 4429267 h 6546574"/>
              <a:gd name="connsiteX4" fmla="*/ 463827 w 11794435"/>
              <a:gd name="connsiteY4" fmla="*/ 2315681 h 6546574"/>
              <a:gd name="connsiteX5" fmla="*/ 463827 w 11794435"/>
              <a:gd name="connsiteY5" fmla="*/ 4181684 h 6546574"/>
              <a:gd name="connsiteX6" fmla="*/ 4479235 w 11794435"/>
              <a:gd name="connsiteY6" fmla="*/ 4181684 h 6546574"/>
              <a:gd name="connsiteX7" fmla="*/ 4479235 w 11794435"/>
              <a:gd name="connsiteY7" fmla="*/ 2315681 h 6546574"/>
              <a:gd name="connsiteX8" fmla="*/ 463827 w 11794435"/>
              <a:gd name="connsiteY8" fmla="*/ 202095 h 6546574"/>
              <a:gd name="connsiteX9" fmla="*/ 463827 w 11794435"/>
              <a:gd name="connsiteY9" fmla="*/ 2068098 h 6546574"/>
              <a:gd name="connsiteX10" fmla="*/ 4479235 w 11794435"/>
              <a:gd name="connsiteY10" fmla="*/ 2068098 h 6546574"/>
              <a:gd name="connsiteX11" fmla="*/ 4479235 w 11794435"/>
              <a:gd name="connsiteY11" fmla="*/ 202095 h 6546574"/>
              <a:gd name="connsiteX12" fmla="*/ 0 w 11794435"/>
              <a:gd name="connsiteY12" fmla="*/ 0 h 6546574"/>
              <a:gd name="connsiteX13" fmla="*/ 11794435 w 11794435"/>
              <a:gd name="connsiteY13" fmla="*/ 0 h 6546574"/>
              <a:gd name="connsiteX14" fmla="*/ 11794435 w 11794435"/>
              <a:gd name="connsiteY14" fmla="*/ 6546574 h 6546574"/>
              <a:gd name="connsiteX15" fmla="*/ 0 w 11794435"/>
              <a:gd name="connsiteY15" fmla="*/ 6546574 h 6546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794435" h="6546574">
                <a:moveTo>
                  <a:pt x="463827" y="4429267"/>
                </a:moveTo>
                <a:lnTo>
                  <a:pt x="463827" y="6295270"/>
                </a:lnTo>
                <a:lnTo>
                  <a:pt x="4479235" y="6295270"/>
                </a:lnTo>
                <a:lnTo>
                  <a:pt x="4479235" y="4429267"/>
                </a:lnTo>
                <a:close/>
                <a:moveTo>
                  <a:pt x="463827" y="2315681"/>
                </a:moveTo>
                <a:lnTo>
                  <a:pt x="463827" y="4181684"/>
                </a:lnTo>
                <a:lnTo>
                  <a:pt x="4479235" y="4181684"/>
                </a:lnTo>
                <a:lnTo>
                  <a:pt x="4479235" y="2315681"/>
                </a:lnTo>
                <a:close/>
                <a:moveTo>
                  <a:pt x="463827" y="202095"/>
                </a:moveTo>
                <a:lnTo>
                  <a:pt x="463827" y="2068098"/>
                </a:lnTo>
                <a:lnTo>
                  <a:pt x="4479235" y="2068098"/>
                </a:lnTo>
                <a:lnTo>
                  <a:pt x="4479235" y="202095"/>
                </a:lnTo>
                <a:close/>
                <a:moveTo>
                  <a:pt x="0" y="0"/>
                </a:moveTo>
                <a:lnTo>
                  <a:pt x="11794435" y="0"/>
                </a:lnTo>
                <a:lnTo>
                  <a:pt x="11794435" y="6546574"/>
                </a:lnTo>
                <a:lnTo>
                  <a:pt x="0" y="654657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CO" altLang="es-CO" dirty="0"/>
              <a:t>estudios y/o diseños</a:t>
            </a:r>
          </a:p>
        </p:txBody>
      </p:sp>
      <p:sp>
        <p:nvSpPr>
          <p:cNvPr id="2" name="Título 1">
            <a:extLst>
              <a:ext uri="{FF2B5EF4-FFF2-40B4-BE49-F238E27FC236}">
                <a16:creationId xmlns:a16="http://schemas.microsoft.com/office/drawing/2014/main" id="{7016439F-1260-4647-9E58-6B081B04035F}"/>
              </a:ext>
            </a:extLst>
          </p:cNvPr>
          <p:cNvSpPr>
            <a:spLocks noGrp="1"/>
          </p:cNvSpPr>
          <p:nvPr>
            <p:ph type="ctrTitle"/>
          </p:nvPr>
        </p:nvSpPr>
        <p:spPr>
          <a:xfrm>
            <a:off x="4972878" y="1599441"/>
            <a:ext cx="5724939" cy="2387600"/>
          </a:xfrm>
        </p:spPr>
        <p:txBody>
          <a:bodyPr/>
          <a:lstStyle/>
          <a:p>
            <a:r>
              <a:rPr lang="es-CO" dirty="0"/>
              <a:t> </a:t>
            </a:r>
          </a:p>
        </p:txBody>
      </p:sp>
      <p:pic>
        <p:nvPicPr>
          <p:cNvPr id="14" name="Gráfico 13">
            <a:extLst>
              <a:ext uri="{FF2B5EF4-FFF2-40B4-BE49-F238E27FC236}">
                <a16:creationId xmlns:a16="http://schemas.microsoft.com/office/drawing/2014/main" id="{F225D006-BDF1-4B24-9AE8-714CBDD0A3E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12117" y="1599441"/>
            <a:ext cx="1219200" cy="590550"/>
          </a:xfrm>
          <a:prstGeom prst="rect">
            <a:avLst/>
          </a:prstGeom>
        </p:spPr>
      </p:pic>
      <p:sp>
        <p:nvSpPr>
          <p:cNvPr id="25" name="CuadroTexto 12"/>
          <p:cNvSpPr txBox="1">
            <a:spLocks noChangeArrowheads="1"/>
          </p:cNvSpPr>
          <p:nvPr/>
        </p:nvSpPr>
        <p:spPr bwMode="auto">
          <a:xfrm>
            <a:off x="5247623" y="325056"/>
            <a:ext cx="661780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CO"/>
            </a:defPPr>
            <a:lvl1pPr algn="just">
              <a:defRPr sz="2400" b="1">
                <a:solidFill>
                  <a:srgbClr val="0070C0"/>
                </a:solidFill>
                <a:latin typeface="Arial" panose="020B0604020202020204" pitchFamily="34" charset="0"/>
              </a:defRPr>
            </a:lvl1pPr>
            <a:lvl2pPr marL="742950" indent="-285750">
              <a:defRPr>
                <a:latin typeface="Arial" panose="020B0604020202020204" pitchFamily="34" charset="0"/>
              </a:defRPr>
            </a:lvl2pPr>
            <a:lvl3pPr marL="1143000" indent="-228600">
              <a:defRPr>
                <a:latin typeface="Arial" panose="020B0604020202020204" pitchFamily="34" charset="0"/>
              </a:defRPr>
            </a:lvl3pPr>
            <a:lvl4pPr marL="1600200" indent="-228600">
              <a:defRPr>
                <a:latin typeface="Arial" panose="020B0604020202020204" pitchFamily="34" charset="0"/>
              </a:defRPr>
            </a:lvl4pPr>
            <a:lvl5pPr marL="2057400" indent="-22860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pPr algn="l"/>
            <a:r>
              <a:rPr lang="es-CO" altLang="es-CO" dirty="0"/>
              <a:t>Promover la gestión en riesgo y adaptación al cambio climático a través de acciones de comunicación, educación y participación</a:t>
            </a:r>
          </a:p>
        </p:txBody>
      </p:sp>
      <p:sp>
        <p:nvSpPr>
          <p:cNvPr id="19" name="Rectángulo 2"/>
          <p:cNvSpPr>
            <a:spLocks noChangeArrowheads="1"/>
          </p:cNvSpPr>
          <p:nvPr/>
        </p:nvSpPr>
        <p:spPr bwMode="auto">
          <a:xfrm>
            <a:off x="5281582" y="1894716"/>
            <a:ext cx="5175447" cy="4308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s-CO" altLang="es-CO" sz="1600" dirty="0">
                <a:latin typeface="Arial" panose="020B0604020202020204" pitchFamily="34" charset="0"/>
                <a:ea typeface="MS Mincho" panose="02020609040205080304" pitchFamily="49" charset="-128"/>
              </a:rPr>
              <a:t>34 Charlas diarias- </a:t>
            </a:r>
            <a:r>
              <a:rPr lang="es-MX" altLang="es-CO" sz="1600" dirty="0">
                <a:latin typeface="Arial" panose="020B0604020202020204" pitchFamily="34" charset="0"/>
                <a:ea typeface="MS Mincho" panose="02020609040205080304" pitchFamily="49" charset="-128"/>
              </a:rPr>
              <a:t>855 Participantes</a:t>
            </a:r>
            <a:r>
              <a:rPr lang="es-CO" altLang="es-CO" sz="1600" dirty="0">
                <a:latin typeface="Arial" panose="020B0604020202020204" pitchFamily="34" charset="0"/>
                <a:ea typeface="MS Mincho" panose="02020609040205080304" pitchFamily="49" charset="-128"/>
              </a:rPr>
              <a:t> con el fin de Incentivar y promover el cumplimiento de la norma de sismo resistencia y el reforzamiento estructural.</a:t>
            </a:r>
          </a:p>
          <a:p>
            <a:pPr algn="just"/>
            <a:endParaRPr lang="es-CO" sz="1600" dirty="0">
              <a:latin typeface="Arial" panose="020B0604020202020204" pitchFamily="34" charset="0"/>
              <a:ea typeface="MS Mincho" panose="02020609040205080304" pitchFamily="49" charset="-128"/>
            </a:endParaRPr>
          </a:p>
          <a:p>
            <a:pPr algn="just"/>
            <a:r>
              <a:rPr lang="es-CO" sz="1600" dirty="0">
                <a:latin typeface="Arial" panose="020B0604020202020204" pitchFamily="34" charset="0"/>
                <a:ea typeface="MS Mincho" panose="02020609040205080304" pitchFamily="49" charset="-128"/>
              </a:rPr>
              <a:t>Se realizaron 256 sesiones en las 20 localidades, para la formulación y ejecución de los Planes Locales de Gestión de Riesgos (PLGR).</a:t>
            </a:r>
          </a:p>
          <a:p>
            <a:pPr algn="just"/>
            <a:endParaRPr lang="es-CO" sz="1600" dirty="0">
              <a:latin typeface="Arial" panose="020B0604020202020204" pitchFamily="34" charset="0"/>
              <a:ea typeface="MS Mincho" panose="02020609040205080304" pitchFamily="49" charset="-128"/>
            </a:endParaRPr>
          </a:p>
          <a:p>
            <a:pPr algn="just">
              <a:lnSpc>
                <a:spcPts val="2200"/>
              </a:lnSpc>
            </a:pPr>
            <a:r>
              <a:rPr lang="es-CO" sz="1600" dirty="0">
                <a:latin typeface="Arial" panose="020B0604020202020204" pitchFamily="34" charset="0"/>
                <a:ea typeface="MS Mincho" panose="02020609040205080304" pitchFamily="49" charset="-128"/>
              </a:rPr>
              <a:t>3 Seminarios de periodismo comunitario en GRD con 136 participantes, en Biblioteca Central de la U. Caldas, Alcaldía de Engativá y Biblioteca El Tunal.</a:t>
            </a:r>
          </a:p>
          <a:p>
            <a:pPr algn="just">
              <a:lnSpc>
                <a:spcPts val="2200"/>
              </a:lnSpc>
            </a:pPr>
            <a:endParaRPr lang="es-CO" sz="1600" dirty="0">
              <a:latin typeface="Arial" panose="020B0604020202020204" pitchFamily="34" charset="0"/>
              <a:ea typeface="MS Mincho" panose="02020609040205080304" pitchFamily="49" charset="-128"/>
            </a:endParaRPr>
          </a:p>
          <a:p>
            <a:pPr algn="just">
              <a:lnSpc>
                <a:spcPts val="2200"/>
              </a:lnSpc>
            </a:pPr>
            <a:r>
              <a:rPr lang="es-CO" sz="1600" dirty="0">
                <a:latin typeface="Arial" panose="020B0604020202020204" pitchFamily="34" charset="0"/>
                <a:ea typeface="MS Mincho" panose="02020609040205080304" pitchFamily="49" charset="-128"/>
              </a:rPr>
              <a:t>3 Seminarios de gestión de riesgos con énfasis en ordenamiento territorial con 142 asistentes.</a:t>
            </a:r>
            <a:endParaRPr lang="es-ES" sz="1600" dirty="0">
              <a:latin typeface="Arial" panose="020B0604020202020204" pitchFamily="34" charset="0"/>
              <a:ea typeface="MS Mincho" panose="02020609040205080304" pitchFamily="49" charset="-128"/>
            </a:endParaRPr>
          </a:p>
          <a:p>
            <a:pPr algn="just"/>
            <a:endParaRPr lang="es-CO" dirty="0">
              <a:latin typeface="Arial" panose="020B0604020202020204" pitchFamily="34" charset="0"/>
              <a:ea typeface="MS Mincho" panose="02020609040205080304" pitchFamily="49" charset="-128"/>
            </a:endParaRPr>
          </a:p>
          <a:p>
            <a:pPr algn="just"/>
            <a:endParaRPr lang="es-CO" altLang="es-CO" b="1" dirty="0">
              <a:latin typeface="Arial" panose="020B0604020202020204" pitchFamily="34" charset="0"/>
              <a:ea typeface="MS Mincho" panose="02020609040205080304" pitchFamily="49" charset="-128"/>
            </a:endParaRPr>
          </a:p>
        </p:txBody>
      </p:sp>
      <p:sp>
        <p:nvSpPr>
          <p:cNvPr id="13" name="1 Rectángulo"/>
          <p:cNvSpPr>
            <a:spLocks noChangeArrowheads="1"/>
          </p:cNvSpPr>
          <p:nvPr/>
        </p:nvSpPr>
        <p:spPr bwMode="auto">
          <a:xfrm>
            <a:off x="327503" y="3176824"/>
            <a:ext cx="34902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CO" altLang="es-CO" sz="1400" dirty="0"/>
              <a:t>Seminario de periodistas en GRD </a:t>
            </a:r>
          </a:p>
        </p:txBody>
      </p:sp>
      <p:pic>
        <p:nvPicPr>
          <p:cNvPr id="3" name="Imagen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2553" y="240908"/>
            <a:ext cx="4329537" cy="2886358"/>
          </a:xfrm>
          <a:prstGeom prst="rect">
            <a:avLst/>
          </a:prstGeom>
        </p:spPr>
      </p:pic>
      <p:pic>
        <p:nvPicPr>
          <p:cNvPr id="4" name="Imagen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095" y="3534159"/>
            <a:ext cx="4292530" cy="2863084"/>
          </a:xfrm>
          <a:prstGeom prst="rect">
            <a:avLst/>
          </a:prstGeom>
        </p:spPr>
      </p:pic>
      <p:sp>
        <p:nvSpPr>
          <p:cNvPr id="15" name="1 Rectángulo"/>
          <p:cNvSpPr>
            <a:spLocks noChangeArrowheads="1"/>
          </p:cNvSpPr>
          <p:nvPr/>
        </p:nvSpPr>
        <p:spPr bwMode="auto">
          <a:xfrm>
            <a:off x="327503" y="6397243"/>
            <a:ext cx="34902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CO" altLang="es-CO" sz="1400" dirty="0"/>
              <a:t>Seminario de GRD con énfasis en OT</a:t>
            </a:r>
          </a:p>
        </p:txBody>
      </p:sp>
    </p:spTree>
    <p:extLst>
      <p:ext uri="{BB962C8B-B14F-4D97-AF65-F5344CB8AC3E}">
        <p14:creationId xmlns:p14="http://schemas.microsoft.com/office/powerpoint/2010/main" val="37579788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27D098B1-BBDF-486C-ADE1-6EFEF61C417A}"/>
              </a:ext>
            </a:extLst>
          </p:cNvPr>
          <p:cNvSpPr>
            <a:spLocks noGrp="1"/>
          </p:cNvSpPr>
          <p:nvPr>
            <p:ph type="title"/>
          </p:nvPr>
        </p:nvSpPr>
        <p:spPr>
          <a:xfrm>
            <a:off x="2257701" y="437920"/>
            <a:ext cx="9498874" cy="1325563"/>
          </a:xfrm>
        </p:spPr>
        <p:txBody>
          <a:bodyPr>
            <a:normAutofit/>
          </a:bodyPr>
          <a:lstStyle/>
          <a:p>
            <a:r>
              <a:rPr lang="es-CO" altLang="es-CO" sz="2400" b="1" dirty="0">
                <a:solidFill>
                  <a:srgbClr val="FFFFFF"/>
                </a:solidFill>
                <a:latin typeface="Calibri" panose="020F0502020204030204" pitchFamily="34" charset="0"/>
              </a:rPr>
              <a:t>FORTALECIMIENTO DEL MANEJO DE EMERGENCIAS Y DESASTRES</a:t>
            </a:r>
          </a:p>
        </p:txBody>
      </p:sp>
      <p:sp>
        <p:nvSpPr>
          <p:cNvPr id="5" name="Título 1"/>
          <p:cNvSpPr txBox="1">
            <a:spLocks/>
          </p:cNvSpPr>
          <p:nvPr/>
        </p:nvSpPr>
        <p:spPr bwMode="auto">
          <a:xfrm>
            <a:off x="2798081" y="2926303"/>
            <a:ext cx="6645275" cy="8651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914400" rtl="0" eaLnBrk="1" latinLnBrk="0" hangingPunct="1">
              <a:lnSpc>
                <a:spcPct val="90000"/>
              </a:lnSpc>
              <a:spcBef>
                <a:spcPct val="0"/>
              </a:spcBef>
              <a:buNone/>
              <a:defRPr sz="2800" kern="1200">
                <a:solidFill>
                  <a:schemeClr val="bg1"/>
                </a:solidFill>
                <a:latin typeface="+mj-lt"/>
                <a:ea typeface="+mj-ea"/>
                <a:cs typeface="+mj-cs"/>
              </a:defRPr>
            </a:lvl1pPr>
          </a:lstStyle>
          <a:p>
            <a:endParaRPr lang="es-CO" altLang="es-CO" sz="2400" b="1" dirty="0">
              <a:latin typeface="Arial" panose="020B0604020202020204" pitchFamily="34" charset="0"/>
              <a:cs typeface="Arial" panose="020B0604020202020204" pitchFamily="34" charset="0"/>
            </a:endParaRPr>
          </a:p>
        </p:txBody>
      </p:sp>
      <p:sp>
        <p:nvSpPr>
          <p:cNvPr id="6" name="Título 1">
            <a:extLst>
              <a:ext uri="{FF2B5EF4-FFF2-40B4-BE49-F238E27FC236}">
                <a16:creationId xmlns:a16="http://schemas.microsoft.com/office/drawing/2014/main" id="{7D016541-D706-49F1-939F-BE6444CF7189}"/>
              </a:ext>
            </a:extLst>
          </p:cNvPr>
          <p:cNvSpPr txBox="1">
            <a:spLocks/>
          </p:cNvSpPr>
          <p:nvPr/>
        </p:nvSpPr>
        <p:spPr>
          <a:xfrm>
            <a:off x="2669970" y="2786834"/>
            <a:ext cx="7237413" cy="8387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chemeClr val="bg1"/>
                </a:solidFill>
                <a:latin typeface="+mj-lt"/>
                <a:ea typeface="+mj-ea"/>
                <a:cs typeface="+mj-cs"/>
              </a:defRPr>
            </a:lvl1pPr>
          </a:lstStyle>
          <a:p>
            <a:pPr algn="just"/>
            <a:r>
              <a:rPr lang="es-CO" dirty="0">
                <a:solidFill>
                  <a:srgbClr val="262E5F"/>
                </a:solidFill>
                <a:latin typeface="Arial Rounded MT Bold" panose="020F0704030504030204" pitchFamily="34" charset="0"/>
              </a:rPr>
              <a:t>Proyecto No 1178 - Fortalecimiento del manejo de emergencias y desastres.</a:t>
            </a:r>
          </a:p>
        </p:txBody>
      </p:sp>
      <p:pic>
        <p:nvPicPr>
          <p:cNvPr id="7" name="Gráfico 10">
            <a:extLst>
              <a:ext uri="{FF2B5EF4-FFF2-40B4-BE49-F238E27FC236}">
                <a16:creationId xmlns:a16="http://schemas.microsoft.com/office/drawing/2014/main" id="{2DE3F86D-7798-4CCF-9B80-2E6087F22D0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98081" y="3930959"/>
            <a:ext cx="7109302" cy="413153"/>
          </a:xfrm>
          <a:prstGeom prst="rect">
            <a:avLst/>
          </a:prstGeom>
        </p:spPr>
      </p:pic>
    </p:spTree>
    <p:extLst>
      <p:ext uri="{BB962C8B-B14F-4D97-AF65-F5344CB8AC3E}">
        <p14:creationId xmlns:p14="http://schemas.microsoft.com/office/powerpoint/2010/main" val="7353009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rma libre: forma 10">
            <a:extLst>
              <a:ext uri="{FF2B5EF4-FFF2-40B4-BE49-F238E27FC236}">
                <a16:creationId xmlns:a16="http://schemas.microsoft.com/office/drawing/2014/main" id="{BC01788C-9B07-4EDE-8430-7E3E31208392}"/>
              </a:ext>
            </a:extLst>
          </p:cNvPr>
          <p:cNvSpPr/>
          <p:nvPr/>
        </p:nvSpPr>
        <p:spPr>
          <a:xfrm>
            <a:off x="150743" y="57426"/>
            <a:ext cx="11834191" cy="6546574"/>
          </a:xfrm>
          <a:custGeom>
            <a:avLst/>
            <a:gdLst>
              <a:gd name="connsiteX0" fmla="*/ 463827 w 11794435"/>
              <a:gd name="connsiteY0" fmla="*/ 4429267 h 6546574"/>
              <a:gd name="connsiteX1" fmla="*/ 463827 w 11794435"/>
              <a:gd name="connsiteY1" fmla="*/ 6295270 h 6546574"/>
              <a:gd name="connsiteX2" fmla="*/ 4479235 w 11794435"/>
              <a:gd name="connsiteY2" fmla="*/ 6295270 h 6546574"/>
              <a:gd name="connsiteX3" fmla="*/ 4479235 w 11794435"/>
              <a:gd name="connsiteY3" fmla="*/ 4429267 h 6546574"/>
              <a:gd name="connsiteX4" fmla="*/ 463827 w 11794435"/>
              <a:gd name="connsiteY4" fmla="*/ 2315681 h 6546574"/>
              <a:gd name="connsiteX5" fmla="*/ 463827 w 11794435"/>
              <a:gd name="connsiteY5" fmla="*/ 4181684 h 6546574"/>
              <a:gd name="connsiteX6" fmla="*/ 4479235 w 11794435"/>
              <a:gd name="connsiteY6" fmla="*/ 4181684 h 6546574"/>
              <a:gd name="connsiteX7" fmla="*/ 4479235 w 11794435"/>
              <a:gd name="connsiteY7" fmla="*/ 2315681 h 6546574"/>
              <a:gd name="connsiteX8" fmla="*/ 463827 w 11794435"/>
              <a:gd name="connsiteY8" fmla="*/ 202095 h 6546574"/>
              <a:gd name="connsiteX9" fmla="*/ 463827 w 11794435"/>
              <a:gd name="connsiteY9" fmla="*/ 2068098 h 6546574"/>
              <a:gd name="connsiteX10" fmla="*/ 4479235 w 11794435"/>
              <a:gd name="connsiteY10" fmla="*/ 2068098 h 6546574"/>
              <a:gd name="connsiteX11" fmla="*/ 4479235 w 11794435"/>
              <a:gd name="connsiteY11" fmla="*/ 202095 h 6546574"/>
              <a:gd name="connsiteX12" fmla="*/ 0 w 11794435"/>
              <a:gd name="connsiteY12" fmla="*/ 0 h 6546574"/>
              <a:gd name="connsiteX13" fmla="*/ 11794435 w 11794435"/>
              <a:gd name="connsiteY13" fmla="*/ 0 h 6546574"/>
              <a:gd name="connsiteX14" fmla="*/ 11794435 w 11794435"/>
              <a:gd name="connsiteY14" fmla="*/ 6546574 h 6546574"/>
              <a:gd name="connsiteX15" fmla="*/ 0 w 11794435"/>
              <a:gd name="connsiteY15" fmla="*/ 6546574 h 6546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794435" h="6546574">
                <a:moveTo>
                  <a:pt x="463827" y="4429267"/>
                </a:moveTo>
                <a:lnTo>
                  <a:pt x="463827" y="6295270"/>
                </a:lnTo>
                <a:lnTo>
                  <a:pt x="4479235" y="6295270"/>
                </a:lnTo>
                <a:lnTo>
                  <a:pt x="4479235" y="4429267"/>
                </a:lnTo>
                <a:close/>
                <a:moveTo>
                  <a:pt x="463827" y="2315681"/>
                </a:moveTo>
                <a:lnTo>
                  <a:pt x="463827" y="4181684"/>
                </a:lnTo>
                <a:lnTo>
                  <a:pt x="4479235" y="4181684"/>
                </a:lnTo>
                <a:lnTo>
                  <a:pt x="4479235" y="2315681"/>
                </a:lnTo>
                <a:close/>
                <a:moveTo>
                  <a:pt x="463827" y="202095"/>
                </a:moveTo>
                <a:lnTo>
                  <a:pt x="463827" y="2068098"/>
                </a:lnTo>
                <a:lnTo>
                  <a:pt x="4479235" y="2068098"/>
                </a:lnTo>
                <a:lnTo>
                  <a:pt x="4479235" y="202095"/>
                </a:lnTo>
                <a:close/>
                <a:moveTo>
                  <a:pt x="0" y="0"/>
                </a:moveTo>
                <a:lnTo>
                  <a:pt x="11794435" y="0"/>
                </a:lnTo>
                <a:lnTo>
                  <a:pt x="11794435" y="6546574"/>
                </a:lnTo>
                <a:lnTo>
                  <a:pt x="0" y="654657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CO" altLang="es-CO" dirty="0"/>
              <a:t>estudios y/o diseños</a:t>
            </a:r>
          </a:p>
        </p:txBody>
      </p:sp>
      <p:sp>
        <p:nvSpPr>
          <p:cNvPr id="2" name="Título 1">
            <a:extLst>
              <a:ext uri="{FF2B5EF4-FFF2-40B4-BE49-F238E27FC236}">
                <a16:creationId xmlns:a16="http://schemas.microsoft.com/office/drawing/2014/main" id="{7016439F-1260-4647-9E58-6B081B04035F}"/>
              </a:ext>
            </a:extLst>
          </p:cNvPr>
          <p:cNvSpPr>
            <a:spLocks noGrp="1"/>
          </p:cNvSpPr>
          <p:nvPr>
            <p:ph type="ctrTitle"/>
          </p:nvPr>
        </p:nvSpPr>
        <p:spPr>
          <a:xfrm>
            <a:off x="4972878" y="1599441"/>
            <a:ext cx="5724939" cy="2387600"/>
          </a:xfrm>
        </p:spPr>
        <p:txBody>
          <a:bodyPr/>
          <a:lstStyle/>
          <a:p>
            <a:r>
              <a:rPr lang="es-CO" dirty="0"/>
              <a:t> </a:t>
            </a:r>
          </a:p>
        </p:txBody>
      </p:sp>
      <p:pic>
        <p:nvPicPr>
          <p:cNvPr id="14" name="Gráfico 13">
            <a:extLst>
              <a:ext uri="{FF2B5EF4-FFF2-40B4-BE49-F238E27FC236}">
                <a16:creationId xmlns:a16="http://schemas.microsoft.com/office/drawing/2014/main" id="{F225D006-BDF1-4B24-9AE8-714CBDD0A3E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12117" y="1599441"/>
            <a:ext cx="1219200" cy="590550"/>
          </a:xfrm>
          <a:prstGeom prst="rect">
            <a:avLst/>
          </a:prstGeom>
        </p:spPr>
      </p:pic>
      <p:sp>
        <p:nvSpPr>
          <p:cNvPr id="25" name="CuadroTexto 12"/>
          <p:cNvSpPr txBox="1">
            <a:spLocks noChangeArrowheads="1"/>
          </p:cNvSpPr>
          <p:nvPr/>
        </p:nvSpPr>
        <p:spPr bwMode="auto">
          <a:xfrm>
            <a:off x="5247623" y="325056"/>
            <a:ext cx="661780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CO"/>
            </a:defPPr>
            <a:lvl1pPr algn="just">
              <a:defRPr sz="2400" b="1">
                <a:solidFill>
                  <a:srgbClr val="0070C0"/>
                </a:solidFill>
                <a:latin typeface="Arial" panose="020B0604020202020204" pitchFamily="34" charset="0"/>
              </a:defRPr>
            </a:lvl1pPr>
            <a:lvl2pPr marL="742950" indent="-285750">
              <a:defRPr>
                <a:latin typeface="Arial" panose="020B0604020202020204" pitchFamily="34" charset="0"/>
              </a:defRPr>
            </a:lvl2pPr>
            <a:lvl3pPr marL="1143000" indent="-228600">
              <a:defRPr>
                <a:latin typeface="Arial" panose="020B0604020202020204" pitchFamily="34" charset="0"/>
              </a:defRPr>
            </a:lvl3pPr>
            <a:lvl4pPr marL="1600200" indent="-228600">
              <a:defRPr>
                <a:latin typeface="Arial" panose="020B0604020202020204" pitchFamily="34" charset="0"/>
              </a:defRPr>
            </a:lvl4pPr>
            <a:lvl5pPr marL="2057400" indent="-22860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pPr algn="l"/>
            <a:r>
              <a:rPr lang="es-CO" altLang="es-CO" dirty="0"/>
              <a:t>Población Afectada por Emergencias y Desastres con Respuesta Integral y Coordinada Del SDGR-CC </a:t>
            </a:r>
          </a:p>
        </p:txBody>
      </p:sp>
      <p:sp>
        <p:nvSpPr>
          <p:cNvPr id="19" name="Rectángulo 2"/>
          <p:cNvSpPr>
            <a:spLocks noChangeArrowheads="1"/>
          </p:cNvSpPr>
          <p:nvPr/>
        </p:nvSpPr>
        <p:spPr bwMode="auto">
          <a:xfrm>
            <a:off x="5247623" y="2178346"/>
            <a:ext cx="5175447"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algn="just">
              <a:buFont typeface="Arial" panose="020B0604020202020204" pitchFamily="34" charset="0"/>
              <a:buChar char="•"/>
            </a:pPr>
            <a:r>
              <a:rPr lang="es-CO" altLang="es-CO" dirty="0">
                <a:latin typeface="Arial" panose="020B0604020202020204" pitchFamily="34" charset="0"/>
                <a:ea typeface="MS Mincho" panose="02020609040205080304" pitchFamily="49" charset="-128"/>
              </a:rPr>
              <a:t>Se presentaron 19.693 eventos de emergencia, en los cuáles se atendieron 2.340 familias, 12.913 adultos y 5.720 menores de edad. Emergencias por  deslizamientos, fenómenos de remoción en masa, inundaciones e incendios estructurales.</a:t>
            </a:r>
          </a:p>
          <a:p>
            <a:pPr marL="285750" indent="-285750" algn="just">
              <a:buFont typeface="Arial" panose="020B0604020202020204" pitchFamily="34" charset="0"/>
              <a:buChar char="•"/>
            </a:pPr>
            <a:endParaRPr lang="es-CO" altLang="es-CO" dirty="0">
              <a:latin typeface="Arial" panose="020B0604020202020204" pitchFamily="34" charset="0"/>
              <a:ea typeface="MS Mincho" panose="02020609040205080304" pitchFamily="49" charset="-128"/>
            </a:endParaRPr>
          </a:p>
          <a:p>
            <a:pPr marL="285750" indent="-285750" algn="just">
              <a:buFont typeface="Arial" panose="020B0604020202020204" pitchFamily="34" charset="0"/>
              <a:buChar char="•"/>
            </a:pPr>
            <a:r>
              <a:rPr lang="es-CO" altLang="es-CO" dirty="0">
                <a:latin typeface="Arial" panose="020B0604020202020204" pitchFamily="34" charset="0"/>
                <a:ea typeface="MS Mincho" panose="02020609040205080304" pitchFamily="49" charset="-128"/>
              </a:rPr>
              <a:t>El Centro de Operaciones de Emergencias – COE se activó en 25 oportunidades, contando con la participación de 17 entidades, durante 45 días, alcanzando un total de 621 horas de coordinación.</a:t>
            </a:r>
          </a:p>
        </p:txBody>
      </p:sp>
      <p:sp>
        <p:nvSpPr>
          <p:cNvPr id="16" name="Rectángulo 8"/>
          <p:cNvSpPr>
            <a:spLocks noChangeArrowheads="1"/>
          </p:cNvSpPr>
          <p:nvPr/>
        </p:nvSpPr>
        <p:spPr bwMode="auto">
          <a:xfrm>
            <a:off x="423902" y="3203877"/>
            <a:ext cx="377484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CO" altLang="es-CO" sz="1200" dirty="0">
                <a:cs typeface="Arial" panose="020B0604020202020204" pitchFamily="34" charset="0"/>
              </a:rPr>
              <a:t>Incendio de cobertura vegetal - USME</a:t>
            </a:r>
            <a:endParaRPr lang="es-CO" altLang="es-CO" sz="1200" dirty="0"/>
          </a:p>
        </p:txBody>
      </p:sp>
      <p:sp>
        <p:nvSpPr>
          <p:cNvPr id="3" name="AutoShape 2" descr="blob:https://web.whatsapp.com/488b4e88-47a0-445b-9e4f-57a9053dc138"/>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4" name="Imagen 3"/>
          <p:cNvPicPr>
            <a:picLocks noChangeAspect="1"/>
          </p:cNvPicPr>
          <p:nvPr/>
        </p:nvPicPr>
        <p:blipFill rotWithShape="1">
          <a:blip r:embed="rId4"/>
          <a:srcRect t="32950" r="16141" b="26521"/>
          <a:stretch/>
        </p:blipFill>
        <p:spPr>
          <a:xfrm>
            <a:off x="442137" y="424529"/>
            <a:ext cx="4337105" cy="2794843"/>
          </a:xfrm>
          <a:prstGeom prst="rect">
            <a:avLst/>
          </a:prstGeom>
        </p:spPr>
      </p:pic>
      <p:sp>
        <p:nvSpPr>
          <p:cNvPr id="13" name="Rectángulo 8"/>
          <p:cNvSpPr>
            <a:spLocks noChangeArrowheads="1"/>
          </p:cNvSpPr>
          <p:nvPr/>
        </p:nvSpPr>
        <p:spPr bwMode="auto">
          <a:xfrm>
            <a:off x="409479" y="6466812"/>
            <a:ext cx="377484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CO" altLang="es-CO" sz="1200" dirty="0">
                <a:cs typeface="Arial" panose="020B0604020202020204" pitchFamily="34" charset="0"/>
              </a:rPr>
              <a:t>COE Elecciones Presidenciales – C4 </a:t>
            </a:r>
            <a:endParaRPr lang="es-CO" altLang="es-CO" sz="1200" dirty="0"/>
          </a:p>
        </p:txBody>
      </p:sp>
      <p:sp>
        <p:nvSpPr>
          <p:cNvPr id="5" name="AutoShape 4" descr="blob:https://web.whatsapp.com/addf9a67-2283-40a7-a022-36508ee7e287"/>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0375" y="3586475"/>
            <a:ext cx="4318867" cy="2878542"/>
          </a:xfrm>
          <a:prstGeom prst="rect">
            <a:avLst/>
          </a:prstGeom>
        </p:spPr>
      </p:pic>
    </p:spTree>
    <p:extLst>
      <p:ext uri="{BB962C8B-B14F-4D97-AF65-F5344CB8AC3E}">
        <p14:creationId xmlns:p14="http://schemas.microsoft.com/office/powerpoint/2010/main" val="22178241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rma libre: forma 10">
            <a:extLst>
              <a:ext uri="{FF2B5EF4-FFF2-40B4-BE49-F238E27FC236}">
                <a16:creationId xmlns:a16="http://schemas.microsoft.com/office/drawing/2014/main" id="{BC01788C-9B07-4EDE-8430-7E3E31208392}"/>
              </a:ext>
            </a:extLst>
          </p:cNvPr>
          <p:cNvSpPr/>
          <p:nvPr/>
        </p:nvSpPr>
        <p:spPr>
          <a:xfrm>
            <a:off x="150743" y="57426"/>
            <a:ext cx="11834191" cy="6546574"/>
          </a:xfrm>
          <a:custGeom>
            <a:avLst/>
            <a:gdLst>
              <a:gd name="connsiteX0" fmla="*/ 463827 w 11794435"/>
              <a:gd name="connsiteY0" fmla="*/ 4429267 h 6546574"/>
              <a:gd name="connsiteX1" fmla="*/ 463827 w 11794435"/>
              <a:gd name="connsiteY1" fmla="*/ 6295270 h 6546574"/>
              <a:gd name="connsiteX2" fmla="*/ 4479235 w 11794435"/>
              <a:gd name="connsiteY2" fmla="*/ 6295270 h 6546574"/>
              <a:gd name="connsiteX3" fmla="*/ 4479235 w 11794435"/>
              <a:gd name="connsiteY3" fmla="*/ 4429267 h 6546574"/>
              <a:gd name="connsiteX4" fmla="*/ 463827 w 11794435"/>
              <a:gd name="connsiteY4" fmla="*/ 2315681 h 6546574"/>
              <a:gd name="connsiteX5" fmla="*/ 463827 w 11794435"/>
              <a:gd name="connsiteY5" fmla="*/ 4181684 h 6546574"/>
              <a:gd name="connsiteX6" fmla="*/ 4479235 w 11794435"/>
              <a:gd name="connsiteY6" fmla="*/ 4181684 h 6546574"/>
              <a:gd name="connsiteX7" fmla="*/ 4479235 w 11794435"/>
              <a:gd name="connsiteY7" fmla="*/ 2315681 h 6546574"/>
              <a:gd name="connsiteX8" fmla="*/ 463827 w 11794435"/>
              <a:gd name="connsiteY8" fmla="*/ 202095 h 6546574"/>
              <a:gd name="connsiteX9" fmla="*/ 463827 w 11794435"/>
              <a:gd name="connsiteY9" fmla="*/ 2068098 h 6546574"/>
              <a:gd name="connsiteX10" fmla="*/ 4479235 w 11794435"/>
              <a:gd name="connsiteY10" fmla="*/ 2068098 h 6546574"/>
              <a:gd name="connsiteX11" fmla="*/ 4479235 w 11794435"/>
              <a:gd name="connsiteY11" fmla="*/ 202095 h 6546574"/>
              <a:gd name="connsiteX12" fmla="*/ 0 w 11794435"/>
              <a:gd name="connsiteY12" fmla="*/ 0 h 6546574"/>
              <a:gd name="connsiteX13" fmla="*/ 11794435 w 11794435"/>
              <a:gd name="connsiteY13" fmla="*/ 0 h 6546574"/>
              <a:gd name="connsiteX14" fmla="*/ 11794435 w 11794435"/>
              <a:gd name="connsiteY14" fmla="*/ 6546574 h 6546574"/>
              <a:gd name="connsiteX15" fmla="*/ 0 w 11794435"/>
              <a:gd name="connsiteY15" fmla="*/ 6546574 h 6546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794435" h="6546574">
                <a:moveTo>
                  <a:pt x="463827" y="4429267"/>
                </a:moveTo>
                <a:lnTo>
                  <a:pt x="463827" y="6295270"/>
                </a:lnTo>
                <a:lnTo>
                  <a:pt x="4479235" y="6295270"/>
                </a:lnTo>
                <a:lnTo>
                  <a:pt x="4479235" y="4429267"/>
                </a:lnTo>
                <a:close/>
                <a:moveTo>
                  <a:pt x="463827" y="2315681"/>
                </a:moveTo>
                <a:lnTo>
                  <a:pt x="463827" y="4181684"/>
                </a:lnTo>
                <a:lnTo>
                  <a:pt x="4479235" y="4181684"/>
                </a:lnTo>
                <a:lnTo>
                  <a:pt x="4479235" y="2315681"/>
                </a:lnTo>
                <a:close/>
                <a:moveTo>
                  <a:pt x="463827" y="202095"/>
                </a:moveTo>
                <a:lnTo>
                  <a:pt x="463827" y="2068098"/>
                </a:lnTo>
                <a:lnTo>
                  <a:pt x="4479235" y="2068098"/>
                </a:lnTo>
                <a:lnTo>
                  <a:pt x="4479235" y="202095"/>
                </a:lnTo>
                <a:close/>
                <a:moveTo>
                  <a:pt x="0" y="0"/>
                </a:moveTo>
                <a:lnTo>
                  <a:pt x="11794435" y="0"/>
                </a:lnTo>
                <a:lnTo>
                  <a:pt x="11794435" y="6546574"/>
                </a:lnTo>
                <a:lnTo>
                  <a:pt x="0" y="654657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CO" dirty="0"/>
              <a:t>Semana Santa, primera y segunda temporada de lluvias 2018, incendios forestales primera y segunda temporada 2018, y plan general de contingencia temporada de navidad</a:t>
            </a:r>
            <a:endParaRPr lang="es-CO" altLang="es-CO" dirty="0"/>
          </a:p>
        </p:txBody>
      </p:sp>
      <p:sp>
        <p:nvSpPr>
          <p:cNvPr id="2" name="Título 1">
            <a:extLst>
              <a:ext uri="{FF2B5EF4-FFF2-40B4-BE49-F238E27FC236}">
                <a16:creationId xmlns:a16="http://schemas.microsoft.com/office/drawing/2014/main" id="{7016439F-1260-4647-9E58-6B081B04035F}"/>
              </a:ext>
            </a:extLst>
          </p:cNvPr>
          <p:cNvSpPr>
            <a:spLocks noGrp="1"/>
          </p:cNvSpPr>
          <p:nvPr>
            <p:ph type="ctrTitle"/>
          </p:nvPr>
        </p:nvSpPr>
        <p:spPr>
          <a:xfrm>
            <a:off x="4972878" y="1599441"/>
            <a:ext cx="5724939" cy="2387600"/>
          </a:xfrm>
        </p:spPr>
        <p:txBody>
          <a:bodyPr/>
          <a:lstStyle/>
          <a:p>
            <a:r>
              <a:rPr lang="es-CO" dirty="0"/>
              <a:t> </a:t>
            </a:r>
          </a:p>
        </p:txBody>
      </p:sp>
      <p:pic>
        <p:nvPicPr>
          <p:cNvPr id="14" name="Gráfico 13">
            <a:extLst>
              <a:ext uri="{FF2B5EF4-FFF2-40B4-BE49-F238E27FC236}">
                <a16:creationId xmlns:a16="http://schemas.microsoft.com/office/drawing/2014/main" id="{F225D006-BDF1-4B24-9AE8-714CBDD0A3E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12117" y="1599441"/>
            <a:ext cx="1219200" cy="590550"/>
          </a:xfrm>
          <a:prstGeom prst="rect">
            <a:avLst/>
          </a:prstGeom>
        </p:spPr>
      </p:pic>
      <p:sp>
        <p:nvSpPr>
          <p:cNvPr id="25" name="CuadroTexto 12"/>
          <p:cNvSpPr txBox="1">
            <a:spLocks noChangeArrowheads="1"/>
          </p:cNvSpPr>
          <p:nvPr/>
        </p:nvSpPr>
        <p:spPr bwMode="auto">
          <a:xfrm>
            <a:off x="5367128" y="179711"/>
            <a:ext cx="661780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CO"/>
            </a:defPPr>
            <a:lvl1pPr algn="just">
              <a:defRPr sz="2400" b="1">
                <a:solidFill>
                  <a:srgbClr val="0070C0"/>
                </a:solidFill>
                <a:latin typeface="Arial" panose="020B0604020202020204" pitchFamily="34" charset="0"/>
              </a:defRPr>
            </a:lvl1pPr>
            <a:lvl2pPr marL="742950" indent="-285750">
              <a:defRPr>
                <a:latin typeface="Arial" panose="020B0604020202020204" pitchFamily="34" charset="0"/>
              </a:defRPr>
            </a:lvl2pPr>
            <a:lvl3pPr marL="1143000" indent="-228600">
              <a:defRPr>
                <a:latin typeface="Arial" panose="020B0604020202020204" pitchFamily="34" charset="0"/>
              </a:defRPr>
            </a:lvl3pPr>
            <a:lvl4pPr marL="1600200" indent="-228600">
              <a:defRPr>
                <a:latin typeface="Arial" panose="020B0604020202020204" pitchFamily="34" charset="0"/>
              </a:defRPr>
            </a:lvl4pPr>
            <a:lvl5pPr marL="2057400" indent="-22860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pPr algn="l"/>
            <a:r>
              <a:rPr lang="es-CO" altLang="es-CO" dirty="0">
                <a:ea typeface="MS Mincho" panose="02020609040205080304" pitchFamily="49" charset="-128"/>
                <a:cs typeface="Times New Roman" panose="02020603050405020304" pitchFamily="18" charset="0"/>
              </a:rPr>
              <a:t>Preparación para la respuesta a incendios forestales. </a:t>
            </a:r>
            <a:endParaRPr lang="es-CO" altLang="es-CO" dirty="0">
              <a:latin typeface="Cambria" panose="02040503050406030204" pitchFamily="18" charset="0"/>
              <a:ea typeface="MS Mincho" panose="02020609040205080304" pitchFamily="49" charset="-128"/>
              <a:cs typeface="Times New Roman" panose="02020603050405020304" pitchFamily="18" charset="0"/>
            </a:endParaRPr>
          </a:p>
        </p:txBody>
      </p:sp>
      <p:pic>
        <p:nvPicPr>
          <p:cNvPr id="3" name="Imagen 2"/>
          <p:cNvPicPr>
            <a:picLocks noChangeAspect="1"/>
          </p:cNvPicPr>
          <p:nvPr/>
        </p:nvPicPr>
        <p:blipFill rotWithShape="1">
          <a:blip r:embed="rId4"/>
          <a:srcRect t="13444" r="902"/>
          <a:stretch/>
        </p:blipFill>
        <p:spPr>
          <a:xfrm>
            <a:off x="387151" y="1132993"/>
            <a:ext cx="10161106" cy="4973893"/>
          </a:xfrm>
          <a:prstGeom prst="rect">
            <a:avLst/>
          </a:prstGeom>
        </p:spPr>
      </p:pic>
    </p:spTree>
    <p:extLst>
      <p:ext uri="{BB962C8B-B14F-4D97-AF65-F5344CB8AC3E}">
        <p14:creationId xmlns:p14="http://schemas.microsoft.com/office/powerpoint/2010/main" val="6736839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rma libre: forma 10">
            <a:extLst>
              <a:ext uri="{FF2B5EF4-FFF2-40B4-BE49-F238E27FC236}">
                <a16:creationId xmlns:a16="http://schemas.microsoft.com/office/drawing/2014/main" id="{BC01788C-9B07-4EDE-8430-7E3E31208392}"/>
              </a:ext>
            </a:extLst>
          </p:cNvPr>
          <p:cNvSpPr/>
          <p:nvPr/>
        </p:nvSpPr>
        <p:spPr>
          <a:xfrm>
            <a:off x="150743" y="57426"/>
            <a:ext cx="11834191" cy="6546574"/>
          </a:xfrm>
          <a:custGeom>
            <a:avLst/>
            <a:gdLst>
              <a:gd name="connsiteX0" fmla="*/ 463827 w 11794435"/>
              <a:gd name="connsiteY0" fmla="*/ 4429267 h 6546574"/>
              <a:gd name="connsiteX1" fmla="*/ 463827 w 11794435"/>
              <a:gd name="connsiteY1" fmla="*/ 6295270 h 6546574"/>
              <a:gd name="connsiteX2" fmla="*/ 4479235 w 11794435"/>
              <a:gd name="connsiteY2" fmla="*/ 6295270 h 6546574"/>
              <a:gd name="connsiteX3" fmla="*/ 4479235 w 11794435"/>
              <a:gd name="connsiteY3" fmla="*/ 4429267 h 6546574"/>
              <a:gd name="connsiteX4" fmla="*/ 463827 w 11794435"/>
              <a:gd name="connsiteY4" fmla="*/ 2315681 h 6546574"/>
              <a:gd name="connsiteX5" fmla="*/ 463827 w 11794435"/>
              <a:gd name="connsiteY5" fmla="*/ 4181684 h 6546574"/>
              <a:gd name="connsiteX6" fmla="*/ 4479235 w 11794435"/>
              <a:gd name="connsiteY6" fmla="*/ 4181684 h 6546574"/>
              <a:gd name="connsiteX7" fmla="*/ 4479235 w 11794435"/>
              <a:gd name="connsiteY7" fmla="*/ 2315681 h 6546574"/>
              <a:gd name="connsiteX8" fmla="*/ 463827 w 11794435"/>
              <a:gd name="connsiteY8" fmla="*/ 202095 h 6546574"/>
              <a:gd name="connsiteX9" fmla="*/ 463827 w 11794435"/>
              <a:gd name="connsiteY9" fmla="*/ 2068098 h 6546574"/>
              <a:gd name="connsiteX10" fmla="*/ 4479235 w 11794435"/>
              <a:gd name="connsiteY10" fmla="*/ 2068098 h 6546574"/>
              <a:gd name="connsiteX11" fmla="*/ 4479235 w 11794435"/>
              <a:gd name="connsiteY11" fmla="*/ 202095 h 6546574"/>
              <a:gd name="connsiteX12" fmla="*/ 0 w 11794435"/>
              <a:gd name="connsiteY12" fmla="*/ 0 h 6546574"/>
              <a:gd name="connsiteX13" fmla="*/ 11794435 w 11794435"/>
              <a:gd name="connsiteY13" fmla="*/ 0 h 6546574"/>
              <a:gd name="connsiteX14" fmla="*/ 11794435 w 11794435"/>
              <a:gd name="connsiteY14" fmla="*/ 6546574 h 6546574"/>
              <a:gd name="connsiteX15" fmla="*/ 0 w 11794435"/>
              <a:gd name="connsiteY15" fmla="*/ 6546574 h 6546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794435" h="6546574">
                <a:moveTo>
                  <a:pt x="463827" y="4429267"/>
                </a:moveTo>
                <a:lnTo>
                  <a:pt x="463827" y="6295270"/>
                </a:lnTo>
                <a:lnTo>
                  <a:pt x="4479235" y="6295270"/>
                </a:lnTo>
                <a:lnTo>
                  <a:pt x="4479235" y="4429267"/>
                </a:lnTo>
                <a:close/>
                <a:moveTo>
                  <a:pt x="463827" y="2315681"/>
                </a:moveTo>
                <a:lnTo>
                  <a:pt x="463827" y="4181684"/>
                </a:lnTo>
                <a:lnTo>
                  <a:pt x="4479235" y="4181684"/>
                </a:lnTo>
                <a:lnTo>
                  <a:pt x="4479235" y="2315681"/>
                </a:lnTo>
                <a:close/>
                <a:moveTo>
                  <a:pt x="463827" y="202095"/>
                </a:moveTo>
                <a:lnTo>
                  <a:pt x="463827" y="2068098"/>
                </a:lnTo>
                <a:lnTo>
                  <a:pt x="4479235" y="2068098"/>
                </a:lnTo>
                <a:lnTo>
                  <a:pt x="4479235" y="202095"/>
                </a:lnTo>
                <a:close/>
                <a:moveTo>
                  <a:pt x="0" y="0"/>
                </a:moveTo>
                <a:lnTo>
                  <a:pt x="11794435" y="0"/>
                </a:lnTo>
                <a:lnTo>
                  <a:pt x="11794435" y="6546574"/>
                </a:lnTo>
                <a:lnTo>
                  <a:pt x="0" y="654657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CO" dirty="0"/>
              <a:t>Semana Santa, primera y segunda temporada de lluvias 2018, incendios forestales primera y segunda temporada 2018, y plan general de contingencia temporada de navidad</a:t>
            </a:r>
            <a:endParaRPr lang="es-CO" altLang="es-CO" dirty="0"/>
          </a:p>
        </p:txBody>
      </p:sp>
      <p:sp>
        <p:nvSpPr>
          <p:cNvPr id="2" name="Título 1">
            <a:extLst>
              <a:ext uri="{FF2B5EF4-FFF2-40B4-BE49-F238E27FC236}">
                <a16:creationId xmlns:a16="http://schemas.microsoft.com/office/drawing/2014/main" id="{7016439F-1260-4647-9E58-6B081B04035F}"/>
              </a:ext>
            </a:extLst>
          </p:cNvPr>
          <p:cNvSpPr>
            <a:spLocks noGrp="1"/>
          </p:cNvSpPr>
          <p:nvPr>
            <p:ph type="ctrTitle"/>
          </p:nvPr>
        </p:nvSpPr>
        <p:spPr>
          <a:xfrm>
            <a:off x="4972878" y="1599441"/>
            <a:ext cx="5724939" cy="2387600"/>
          </a:xfrm>
        </p:spPr>
        <p:txBody>
          <a:bodyPr/>
          <a:lstStyle/>
          <a:p>
            <a:r>
              <a:rPr lang="es-CO" dirty="0"/>
              <a:t> </a:t>
            </a:r>
          </a:p>
        </p:txBody>
      </p:sp>
      <p:pic>
        <p:nvPicPr>
          <p:cNvPr id="14" name="Gráfico 13">
            <a:extLst>
              <a:ext uri="{FF2B5EF4-FFF2-40B4-BE49-F238E27FC236}">
                <a16:creationId xmlns:a16="http://schemas.microsoft.com/office/drawing/2014/main" id="{F225D006-BDF1-4B24-9AE8-714CBDD0A3E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12117" y="1599441"/>
            <a:ext cx="1219200" cy="590550"/>
          </a:xfrm>
          <a:prstGeom prst="rect">
            <a:avLst/>
          </a:prstGeom>
        </p:spPr>
      </p:pic>
      <p:sp>
        <p:nvSpPr>
          <p:cNvPr id="25" name="CuadroTexto 12"/>
          <p:cNvSpPr txBox="1">
            <a:spLocks noChangeArrowheads="1"/>
          </p:cNvSpPr>
          <p:nvPr/>
        </p:nvSpPr>
        <p:spPr bwMode="auto">
          <a:xfrm>
            <a:off x="5247623" y="508948"/>
            <a:ext cx="661780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CO"/>
            </a:defPPr>
            <a:lvl1pPr algn="just">
              <a:defRPr sz="2400" b="1">
                <a:solidFill>
                  <a:srgbClr val="0070C0"/>
                </a:solidFill>
                <a:latin typeface="Arial" panose="020B0604020202020204" pitchFamily="34" charset="0"/>
              </a:defRPr>
            </a:lvl1pPr>
            <a:lvl2pPr marL="742950" indent="-285750">
              <a:defRPr>
                <a:latin typeface="Arial" panose="020B0604020202020204" pitchFamily="34" charset="0"/>
              </a:defRPr>
            </a:lvl2pPr>
            <a:lvl3pPr marL="1143000" indent="-228600">
              <a:defRPr>
                <a:latin typeface="Arial" panose="020B0604020202020204" pitchFamily="34" charset="0"/>
              </a:defRPr>
            </a:lvl3pPr>
            <a:lvl4pPr marL="1600200" indent="-228600">
              <a:defRPr>
                <a:latin typeface="Arial" panose="020B0604020202020204" pitchFamily="34" charset="0"/>
              </a:defRPr>
            </a:lvl4pPr>
            <a:lvl5pPr marL="2057400" indent="-22860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pPr algn="l"/>
            <a:r>
              <a:rPr lang="es-CO" altLang="es-CO" dirty="0">
                <a:ea typeface="MS Mincho" panose="02020609040205080304" pitchFamily="49" charset="-128"/>
                <a:cs typeface="Times New Roman" panose="02020603050405020304" pitchFamily="18" charset="0"/>
              </a:rPr>
              <a:t>Estrategia Distrital de Respuesta a Emergencias</a:t>
            </a:r>
            <a:endParaRPr lang="es-CO" altLang="es-CO" dirty="0">
              <a:latin typeface="Cambria" panose="02040503050406030204" pitchFamily="18" charset="0"/>
              <a:ea typeface="MS Mincho" panose="02020609040205080304" pitchFamily="49" charset="-128"/>
              <a:cs typeface="Times New Roman" panose="02020603050405020304" pitchFamily="18" charset="0"/>
            </a:endParaRPr>
          </a:p>
        </p:txBody>
      </p:sp>
      <p:sp>
        <p:nvSpPr>
          <p:cNvPr id="19" name="Rectángulo 2"/>
          <p:cNvSpPr>
            <a:spLocks noChangeArrowheads="1"/>
          </p:cNvSpPr>
          <p:nvPr/>
        </p:nvSpPr>
        <p:spPr bwMode="auto">
          <a:xfrm>
            <a:off x="5247623" y="1599441"/>
            <a:ext cx="5175447"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s-CO" altLang="es-CO" b="1" dirty="0">
                <a:latin typeface="Arial" panose="020B0604020202020204" pitchFamily="34" charset="0"/>
                <a:ea typeface="MS Mincho" panose="02020609040205080304" pitchFamily="49" charset="-128"/>
              </a:rPr>
              <a:t>7</a:t>
            </a:r>
            <a:r>
              <a:rPr lang="es-CO" altLang="es-CO" dirty="0">
                <a:latin typeface="Arial" panose="020B0604020202020204" pitchFamily="34" charset="0"/>
                <a:ea typeface="MS Mincho" panose="02020609040205080304" pitchFamily="49" charset="-128"/>
              </a:rPr>
              <a:t> sesiones de la Mesa de Trabajo para el Manejo de Emergencias y Desastres </a:t>
            </a:r>
          </a:p>
          <a:p>
            <a:pPr marL="285750" indent="-285750" algn="just">
              <a:buFont typeface="Arial" panose="020B0604020202020204" pitchFamily="34" charset="0"/>
              <a:buChar char="•"/>
            </a:pPr>
            <a:endParaRPr lang="es-CO" altLang="es-CO" dirty="0">
              <a:latin typeface="Arial" panose="020B0604020202020204" pitchFamily="34" charset="0"/>
              <a:ea typeface="MS Mincho" panose="02020609040205080304" pitchFamily="49" charset="-128"/>
            </a:endParaRPr>
          </a:p>
          <a:p>
            <a:pPr algn="just"/>
            <a:r>
              <a:rPr lang="es-CO" altLang="es-CO" b="1" dirty="0">
                <a:latin typeface="Arial" panose="020B0604020202020204" pitchFamily="34" charset="0"/>
                <a:ea typeface="MS Mincho" panose="02020609040205080304" pitchFamily="49" charset="-128"/>
              </a:rPr>
              <a:t>Planes de Contingencia: </a:t>
            </a:r>
          </a:p>
          <a:p>
            <a:pPr marL="285750" indent="-285750" algn="just">
              <a:lnSpc>
                <a:spcPct val="150000"/>
              </a:lnSpc>
              <a:buFont typeface="Arial" panose="020B0604020202020204" pitchFamily="34" charset="0"/>
              <a:buChar char="•"/>
            </a:pPr>
            <a:r>
              <a:rPr lang="es-CO" dirty="0">
                <a:latin typeface="Arial" panose="020B0604020202020204" pitchFamily="34" charset="0"/>
                <a:ea typeface="MS Mincho" panose="02020609040205080304" pitchFamily="49" charset="-128"/>
              </a:rPr>
              <a:t>Semana Santa</a:t>
            </a:r>
          </a:p>
          <a:p>
            <a:pPr marL="285750" indent="-285750" algn="just">
              <a:lnSpc>
                <a:spcPct val="150000"/>
              </a:lnSpc>
              <a:buFont typeface="Arial" panose="020B0604020202020204" pitchFamily="34" charset="0"/>
              <a:buChar char="•"/>
            </a:pPr>
            <a:r>
              <a:rPr lang="es-CO" dirty="0">
                <a:latin typeface="Arial" panose="020B0604020202020204" pitchFamily="34" charset="0"/>
                <a:ea typeface="MS Mincho" panose="02020609040205080304" pitchFamily="49" charset="-128"/>
              </a:rPr>
              <a:t>Primera y segunda temporada de lluvias 2018</a:t>
            </a:r>
          </a:p>
          <a:p>
            <a:pPr marL="285750" indent="-285750" algn="just">
              <a:lnSpc>
                <a:spcPct val="150000"/>
              </a:lnSpc>
              <a:buFont typeface="Arial" panose="020B0604020202020204" pitchFamily="34" charset="0"/>
              <a:buChar char="•"/>
            </a:pPr>
            <a:r>
              <a:rPr lang="es-CO" dirty="0">
                <a:latin typeface="Arial" panose="020B0604020202020204" pitchFamily="34" charset="0"/>
                <a:ea typeface="MS Mincho" panose="02020609040205080304" pitchFamily="49" charset="-128"/>
              </a:rPr>
              <a:t>Incendios forestales primera y segunda temporada 2018</a:t>
            </a:r>
          </a:p>
          <a:p>
            <a:pPr marL="285750" indent="-285750" algn="just">
              <a:lnSpc>
                <a:spcPct val="150000"/>
              </a:lnSpc>
              <a:buFont typeface="Arial" panose="020B0604020202020204" pitchFamily="34" charset="0"/>
              <a:buChar char="•"/>
            </a:pPr>
            <a:r>
              <a:rPr lang="es-CO" dirty="0">
                <a:latin typeface="Arial" panose="020B0604020202020204" pitchFamily="34" charset="0"/>
                <a:ea typeface="MS Mincho" panose="02020609040205080304" pitchFamily="49" charset="-128"/>
              </a:rPr>
              <a:t>Plan general de contingencia temporada de navidad</a:t>
            </a:r>
          </a:p>
          <a:p>
            <a:pPr algn="just"/>
            <a:endParaRPr lang="es-CO" dirty="0">
              <a:latin typeface="Arial" panose="020B0604020202020204" pitchFamily="34" charset="0"/>
              <a:ea typeface="MS Mincho" panose="02020609040205080304" pitchFamily="49" charset="-128"/>
            </a:endParaRPr>
          </a:p>
          <a:p>
            <a:pPr algn="just"/>
            <a:r>
              <a:rPr lang="es-CO" altLang="es-CO" dirty="0">
                <a:latin typeface="Arial" panose="020B0604020202020204" pitchFamily="34" charset="0"/>
                <a:ea typeface="MS Mincho" panose="02020609040205080304" pitchFamily="49" charset="-128"/>
              </a:rPr>
              <a:t>Promoción de la Estrategia Institucional de Respuesta-EIR con 31 entidades del Distrito</a:t>
            </a:r>
          </a:p>
        </p:txBody>
      </p:sp>
      <p:sp>
        <p:nvSpPr>
          <p:cNvPr id="16" name="Rectángulo 8"/>
          <p:cNvSpPr>
            <a:spLocks noChangeArrowheads="1"/>
          </p:cNvSpPr>
          <p:nvPr/>
        </p:nvSpPr>
        <p:spPr bwMode="auto">
          <a:xfrm>
            <a:off x="303783" y="3094842"/>
            <a:ext cx="48295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CO" altLang="es-CO" sz="1200" dirty="0">
                <a:cs typeface="Arial" panose="020B0604020202020204" pitchFamily="34" charset="0"/>
              </a:rPr>
              <a:t>7a Sesión Mesa de Manejo de Emergencias y Desastres. 7/12/2018</a:t>
            </a:r>
          </a:p>
        </p:txBody>
      </p:sp>
      <p:pic>
        <p:nvPicPr>
          <p:cNvPr id="12" name="Imagen 7" descr="http://www.idiger.gov.co/documents/20182/376164/collage+mesa+de+manejo.png/bc9b10e0-928b-4c40-9215-0e63edca4341?t=1544219727229"/>
          <p:cNvPicPr>
            <a:picLocks noChangeAspect="1" noChangeArrowheads="1"/>
          </p:cNvPicPr>
          <p:nvPr/>
        </p:nvPicPr>
        <p:blipFill rotWithShape="1">
          <a:blip r:embed="rId4">
            <a:extLst>
              <a:ext uri="{28A0092B-C50C-407E-A947-70E740481C1C}">
                <a14:useLocalDpi xmlns:a14="http://schemas.microsoft.com/office/drawing/2010/main" val="0"/>
              </a:ext>
            </a:extLst>
          </a:blip>
          <a:srcRect r="33702"/>
          <a:stretch/>
        </p:blipFill>
        <p:spPr bwMode="auto">
          <a:xfrm>
            <a:off x="347327" y="198743"/>
            <a:ext cx="4149500" cy="2830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p:cNvPicPr>
            <a:picLocks noChangeAspect="1"/>
          </p:cNvPicPr>
          <p:nvPr/>
        </p:nvPicPr>
        <p:blipFill rotWithShape="1">
          <a:blip r:embed="rId5"/>
          <a:srcRect l="19463" t="14603" r="20983" b="5555"/>
          <a:stretch/>
        </p:blipFill>
        <p:spPr>
          <a:xfrm>
            <a:off x="348246" y="3472591"/>
            <a:ext cx="4152385" cy="3131409"/>
          </a:xfrm>
          <a:prstGeom prst="rect">
            <a:avLst/>
          </a:prstGeom>
        </p:spPr>
      </p:pic>
    </p:spTree>
    <p:extLst>
      <p:ext uri="{BB962C8B-B14F-4D97-AF65-F5344CB8AC3E}">
        <p14:creationId xmlns:p14="http://schemas.microsoft.com/office/powerpoint/2010/main" val="10218614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27D098B1-BBDF-486C-ADE1-6EFEF61C417A}"/>
              </a:ext>
            </a:extLst>
          </p:cNvPr>
          <p:cNvSpPr>
            <a:spLocks noGrp="1"/>
          </p:cNvSpPr>
          <p:nvPr>
            <p:ph type="title"/>
          </p:nvPr>
        </p:nvSpPr>
        <p:spPr>
          <a:xfrm>
            <a:off x="1713411" y="365125"/>
            <a:ext cx="9498874" cy="1325563"/>
          </a:xfrm>
        </p:spPr>
        <p:txBody>
          <a:bodyPr/>
          <a:lstStyle/>
          <a:p>
            <a:r>
              <a:rPr lang="es-CO" altLang="es-CO" b="1" dirty="0">
                <a:solidFill>
                  <a:srgbClr val="FFFFFF"/>
                </a:solidFill>
                <a:latin typeface="Calibri" panose="020F0502020204030204" pitchFamily="34" charset="0"/>
              </a:rPr>
              <a:t>EJECUCIÓN PRESUPUESTAL IDIGER 2018: 94% - 39,536 Millones</a:t>
            </a:r>
            <a:endParaRPr lang="es-CO" dirty="0"/>
          </a:p>
        </p:txBody>
      </p:sp>
      <p:graphicFrame>
        <p:nvGraphicFramePr>
          <p:cNvPr id="4" name="Tabla 3"/>
          <p:cNvGraphicFramePr>
            <a:graphicFrameLocks noGrp="1"/>
          </p:cNvGraphicFramePr>
          <p:nvPr>
            <p:extLst>
              <p:ext uri="{D42A27DB-BD31-4B8C-83A1-F6EECF244321}">
                <p14:modId xmlns:p14="http://schemas.microsoft.com/office/powerpoint/2010/main" val="3291621322"/>
              </p:ext>
            </p:extLst>
          </p:nvPr>
        </p:nvGraphicFramePr>
        <p:xfrm>
          <a:off x="395288" y="1785256"/>
          <a:ext cx="11143569" cy="4452027"/>
        </p:xfrm>
        <a:graphic>
          <a:graphicData uri="http://schemas.openxmlformats.org/drawingml/2006/table">
            <a:tbl>
              <a:tblPr/>
              <a:tblGrid>
                <a:gridCol w="4136778">
                  <a:extLst>
                    <a:ext uri="{9D8B030D-6E8A-4147-A177-3AD203B41FA5}">
                      <a16:colId xmlns:a16="http://schemas.microsoft.com/office/drawing/2014/main" val="20000"/>
                    </a:ext>
                  </a:extLst>
                </a:gridCol>
                <a:gridCol w="2691875">
                  <a:extLst>
                    <a:ext uri="{9D8B030D-6E8A-4147-A177-3AD203B41FA5}">
                      <a16:colId xmlns:a16="http://schemas.microsoft.com/office/drawing/2014/main" val="20001"/>
                    </a:ext>
                  </a:extLst>
                </a:gridCol>
                <a:gridCol w="2731460">
                  <a:extLst>
                    <a:ext uri="{9D8B030D-6E8A-4147-A177-3AD203B41FA5}">
                      <a16:colId xmlns:a16="http://schemas.microsoft.com/office/drawing/2014/main" val="20002"/>
                    </a:ext>
                  </a:extLst>
                </a:gridCol>
                <a:gridCol w="1583456">
                  <a:extLst>
                    <a:ext uri="{9D8B030D-6E8A-4147-A177-3AD203B41FA5}">
                      <a16:colId xmlns:a16="http://schemas.microsoft.com/office/drawing/2014/main" val="20003"/>
                    </a:ext>
                  </a:extLst>
                </a:gridCol>
              </a:tblGrid>
              <a:tr h="735872">
                <a:tc>
                  <a:txBody>
                    <a:bodyPr/>
                    <a:lstStyle/>
                    <a:p>
                      <a:pPr algn="ctr" fontAlgn="ctr"/>
                      <a:r>
                        <a:rPr lang="es-CO" sz="1800" b="1" i="0" u="none" strike="noStrike" dirty="0">
                          <a:solidFill>
                            <a:srgbClr val="000000"/>
                          </a:solidFill>
                          <a:effectLst/>
                          <a:latin typeface="Calibri" panose="020F0502020204030204" pitchFamily="34" charset="0"/>
                        </a:rPr>
                        <a:t>Rubro Presupuestal</a:t>
                      </a:r>
                    </a:p>
                  </a:txBody>
                  <a:tcPr marL="7144" marR="7144" marT="714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800" b="1" i="0" u="none" strike="noStrike" dirty="0">
                          <a:solidFill>
                            <a:srgbClr val="000000"/>
                          </a:solidFill>
                          <a:effectLst/>
                          <a:latin typeface="Calibri" panose="020F0502020204030204" pitchFamily="34" charset="0"/>
                        </a:rPr>
                        <a:t>Apropiado ($)</a:t>
                      </a:r>
                    </a:p>
                  </a:txBody>
                  <a:tcPr marL="7144" marR="7144" marT="714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800" b="1" i="0" u="none" strike="noStrike" dirty="0">
                          <a:solidFill>
                            <a:srgbClr val="000000"/>
                          </a:solidFill>
                          <a:effectLst/>
                          <a:latin typeface="Calibri" panose="020F0502020204030204" pitchFamily="34" charset="0"/>
                        </a:rPr>
                        <a:t>Compromisos RP ($)</a:t>
                      </a:r>
                    </a:p>
                  </a:txBody>
                  <a:tcPr marL="7144" marR="7144" marT="714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800" b="1" i="0" u="none" strike="noStrike" dirty="0">
                          <a:solidFill>
                            <a:srgbClr val="000000"/>
                          </a:solidFill>
                          <a:effectLst/>
                          <a:latin typeface="Calibri" panose="020F0502020204030204" pitchFamily="34" charset="0"/>
                        </a:rPr>
                        <a:t>% Ejecución</a:t>
                      </a:r>
                    </a:p>
                  </a:txBody>
                  <a:tcPr marL="7144" marR="7144" marT="714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735872">
                <a:tc>
                  <a:txBody>
                    <a:bodyPr/>
                    <a:lstStyle/>
                    <a:p>
                      <a:pPr algn="l" fontAlgn="b"/>
                      <a:r>
                        <a:rPr lang="es-CO" sz="1800" b="1" i="0" u="none" strike="noStrike" dirty="0">
                          <a:solidFill>
                            <a:srgbClr val="000000"/>
                          </a:solidFill>
                          <a:effectLst/>
                          <a:latin typeface="Calibri" panose="020F0502020204030204" pitchFamily="34" charset="0"/>
                        </a:rPr>
                        <a:t>FUNCIONAMIENTO</a:t>
                      </a:r>
                    </a:p>
                  </a:txBody>
                  <a:tcPr marL="7144" marR="7144" marT="714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r" fontAlgn="b"/>
                      <a:r>
                        <a:rPr lang="es-CO" sz="1800" b="0" i="0" u="none" strike="noStrike" dirty="0">
                          <a:solidFill>
                            <a:srgbClr val="000000"/>
                          </a:solidFill>
                          <a:effectLst/>
                          <a:latin typeface="Calibri" panose="020F0502020204030204" pitchFamily="34" charset="0"/>
                        </a:rPr>
                        <a:t>17.066.787.000</a:t>
                      </a:r>
                    </a:p>
                  </a:txBody>
                  <a:tcPr marL="7144" marR="7144" marT="714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r" fontAlgn="b"/>
                      <a:r>
                        <a:rPr lang="es-CO" sz="1800" b="0" i="0" u="none" strike="noStrike" dirty="0">
                          <a:solidFill>
                            <a:srgbClr val="000000"/>
                          </a:solidFill>
                          <a:effectLst/>
                          <a:latin typeface="Calibri" panose="020F0502020204030204" pitchFamily="34" charset="0"/>
                        </a:rPr>
                        <a:t>16.666.050.784</a:t>
                      </a:r>
                    </a:p>
                  </a:txBody>
                  <a:tcPr marL="7144" marR="7144" marT="714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800" b="0" i="0" u="none" strike="noStrike" dirty="0">
                          <a:solidFill>
                            <a:srgbClr val="000000"/>
                          </a:solidFill>
                          <a:effectLst/>
                          <a:latin typeface="Calibri" panose="020F0502020204030204" pitchFamily="34" charset="0"/>
                        </a:rPr>
                        <a:t>98%</a:t>
                      </a:r>
                    </a:p>
                  </a:txBody>
                  <a:tcPr marL="7144" marR="7144" marT="714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0001"/>
                  </a:ext>
                </a:extLst>
              </a:tr>
              <a:tr h="735872">
                <a:tc>
                  <a:txBody>
                    <a:bodyPr/>
                    <a:lstStyle/>
                    <a:p>
                      <a:pPr algn="l" fontAlgn="b"/>
                      <a:r>
                        <a:rPr lang="es-CO" sz="1800" b="1" i="0" u="none" strike="noStrike">
                          <a:solidFill>
                            <a:srgbClr val="000000"/>
                          </a:solidFill>
                          <a:effectLst/>
                          <a:latin typeface="Calibri" panose="020F0502020204030204" pitchFamily="34" charset="0"/>
                        </a:rPr>
                        <a:t>INVERSIÓN </a:t>
                      </a:r>
                    </a:p>
                  </a:txBody>
                  <a:tcPr marL="7144" marR="7144" marT="7143" marB="0" anchor="b">
                    <a:lnL>
                      <a:noFill/>
                    </a:lnL>
                    <a:lnR>
                      <a:noFill/>
                    </a:lnR>
                    <a:lnT>
                      <a:noFill/>
                    </a:lnT>
                    <a:lnB>
                      <a:noFill/>
                    </a:lnB>
                    <a:solidFill>
                      <a:srgbClr val="FFFFFF"/>
                    </a:solidFill>
                  </a:tcPr>
                </a:tc>
                <a:tc>
                  <a:txBody>
                    <a:bodyPr/>
                    <a:lstStyle/>
                    <a:p>
                      <a:pPr algn="r" fontAlgn="b"/>
                      <a:r>
                        <a:rPr lang="es-CO" sz="1800" b="0" i="0" u="none" strike="noStrike" dirty="0">
                          <a:solidFill>
                            <a:srgbClr val="000000"/>
                          </a:solidFill>
                          <a:effectLst/>
                          <a:latin typeface="Calibri" panose="020F0502020204030204" pitchFamily="34" charset="0"/>
                        </a:rPr>
                        <a:t>24.839.944.000</a:t>
                      </a:r>
                    </a:p>
                  </a:txBody>
                  <a:tcPr marL="7144" marR="7144" marT="7143" marB="0" anchor="b">
                    <a:lnL>
                      <a:noFill/>
                    </a:lnL>
                    <a:lnR>
                      <a:noFill/>
                    </a:lnR>
                    <a:lnT>
                      <a:noFill/>
                    </a:lnT>
                    <a:lnB>
                      <a:noFill/>
                    </a:lnB>
                    <a:solidFill>
                      <a:srgbClr val="FFFFFF"/>
                    </a:solidFill>
                  </a:tcPr>
                </a:tc>
                <a:tc>
                  <a:txBody>
                    <a:bodyPr/>
                    <a:lstStyle/>
                    <a:p>
                      <a:pPr algn="r" fontAlgn="b"/>
                      <a:r>
                        <a:rPr lang="es-CO" sz="1800" b="0" i="0" u="none" strike="noStrike" dirty="0">
                          <a:solidFill>
                            <a:srgbClr val="000000"/>
                          </a:solidFill>
                          <a:effectLst/>
                          <a:latin typeface="Calibri" panose="020F0502020204030204" pitchFamily="34" charset="0"/>
                        </a:rPr>
                        <a:t>22.870.477.977</a:t>
                      </a:r>
                    </a:p>
                  </a:txBody>
                  <a:tcPr marL="7144" marR="7144" marT="7143" marB="0" anchor="b">
                    <a:lnL>
                      <a:noFill/>
                    </a:lnL>
                    <a:lnR>
                      <a:noFill/>
                    </a:lnR>
                    <a:lnT>
                      <a:noFill/>
                    </a:lnT>
                    <a:lnB>
                      <a:noFill/>
                    </a:lnB>
                    <a:solidFill>
                      <a:srgbClr val="FFFFFF"/>
                    </a:solidFill>
                  </a:tcPr>
                </a:tc>
                <a:tc>
                  <a:txBody>
                    <a:bodyPr/>
                    <a:lstStyle/>
                    <a:p>
                      <a:pPr algn="ctr" fontAlgn="b"/>
                      <a:r>
                        <a:rPr lang="es-CO" sz="1800" b="0" i="0" u="none" strike="noStrike" dirty="0">
                          <a:solidFill>
                            <a:srgbClr val="000000"/>
                          </a:solidFill>
                          <a:effectLst/>
                          <a:latin typeface="Calibri" panose="020F0502020204030204" pitchFamily="34" charset="0"/>
                        </a:rPr>
                        <a:t>92%</a:t>
                      </a:r>
                    </a:p>
                  </a:txBody>
                  <a:tcPr marL="7144" marR="7144" marT="7143" marB="0" anchor="b">
                    <a:lnL>
                      <a:noFill/>
                    </a:lnL>
                    <a:lnR>
                      <a:noFill/>
                    </a:lnR>
                    <a:lnT>
                      <a:noFill/>
                    </a:lnT>
                    <a:lnB>
                      <a:noFill/>
                    </a:lnB>
                    <a:solidFill>
                      <a:srgbClr val="FFFFFF"/>
                    </a:solidFill>
                  </a:tcPr>
                </a:tc>
                <a:extLst>
                  <a:ext uri="{0D108BD9-81ED-4DB2-BD59-A6C34878D82A}">
                    <a16:rowId xmlns:a16="http://schemas.microsoft.com/office/drawing/2014/main" val="10002"/>
                  </a:ext>
                </a:extLst>
              </a:tr>
              <a:tr h="735872">
                <a:tc>
                  <a:txBody>
                    <a:bodyPr/>
                    <a:lstStyle/>
                    <a:p>
                      <a:pPr algn="l" fontAlgn="b"/>
                      <a:r>
                        <a:rPr lang="es-CO" sz="1800" b="0" i="0" u="none" strike="noStrike">
                          <a:solidFill>
                            <a:srgbClr val="000000"/>
                          </a:solidFill>
                          <a:effectLst/>
                          <a:latin typeface="Calibri" panose="020F0502020204030204" pitchFamily="34" charset="0"/>
                        </a:rPr>
                        <a:t>BOGOTA MEJOR PARA TODOS</a:t>
                      </a:r>
                    </a:p>
                  </a:txBody>
                  <a:tcPr marL="128605" marR="7144" marT="7143" marB="0" anchor="b">
                    <a:lnL>
                      <a:noFill/>
                    </a:lnL>
                    <a:lnR>
                      <a:noFill/>
                    </a:lnR>
                    <a:lnT>
                      <a:noFill/>
                    </a:lnT>
                    <a:lnB>
                      <a:noFill/>
                    </a:lnB>
                    <a:solidFill>
                      <a:srgbClr val="FFFFFF"/>
                    </a:solidFill>
                  </a:tcPr>
                </a:tc>
                <a:tc>
                  <a:txBody>
                    <a:bodyPr/>
                    <a:lstStyle/>
                    <a:p>
                      <a:pPr algn="r" fontAlgn="b"/>
                      <a:r>
                        <a:rPr lang="es-CO" sz="1800" b="0" i="0" u="none" strike="noStrike" dirty="0">
                          <a:solidFill>
                            <a:srgbClr val="000000"/>
                          </a:solidFill>
                          <a:effectLst/>
                          <a:latin typeface="Calibri" panose="020F0502020204030204" pitchFamily="34" charset="0"/>
                        </a:rPr>
                        <a:t>24.438.852.398</a:t>
                      </a:r>
                    </a:p>
                  </a:txBody>
                  <a:tcPr marL="7144" marR="7144" marT="7143" marB="0" anchor="b">
                    <a:lnL>
                      <a:noFill/>
                    </a:lnL>
                    <a:lnR>
                      <a:noFill/>
                    </a:lnR>
                    <a:lnT>
                      <a:noFill/>
                    </a:lnT>
                    <a:lnB>
                      <a:noFill/>
                    </a:lnB>
                    <a:solidFill>
                      <a:srgbClr val="FFFFFF"/>
                    </a:solidFill>
                  </a:tcPr>
                </a:tc>
                <a:tc>
                  <a:txBody>
                    <a:bodyPr/>
                    <a:lstStyle/>
                    <a:p>
                      <a:pPr algn="r" fontAlgn="b"/>
                      <a:r>
                        <a:rPr lang="es-CO" sz="1800" b="0" i="0" u="none" strike="noStrike" dirty="0">
                          <a:solidFill>
                            <a:srgbClr val="000000"/>
                          </a:solidFill>
                          <a:effectLst/>
                          <a:latin typeface="Calibri" panose="020F0502020204030204" pitchFamily="34" charset="0"/>
                        </a:rPr>
                        <a:t>22.559.690.893</a:t>
                      </a:r>
                    </a:p>
                  </a:txBody>
                  <a:tcPr marL="7144" marR="7144" marT="7143" marB="0" anchor="b">
                    <a:lnL>
                      <a:noFill/>
                    </a:lnL>
                    <a:lnR>
                      <a:noFill/>
                    </a:lnR>
                    <a:lnT>
                      <a:noFill/>
                    </a:lnT>
                    <a:lnB>
                      <a:noFill/>
                    </a:lnB>
                    <a:solidFill>
                      <a:srgbClr val="FFFFFF"/>
                    </a:solidFill>
                  </a:tcPr>
                </a:tc>
                <a:tc>
                  <a:txBody>
                    <a:bodyPr/>
                    <a:lstStyle/>
                    <a:p>
                      <a:pPr algn="ctr" fontAlgn="b"/>
                      <a:r>
                        <a:rPr lang="es-CO" sz="1800" b="0" i="0" u="none" strike="noStrike" dirty="0">
                          <a:solidFill>
                            <a:srgbClr val="000000"/>
                          </a:solidFill>
                          <a:effectLst/>
                          <a:latin typeface="Calibri" panose="020F0502020204030204" pitchFamily="34" charset="0"/>
                        </a:rPr>
                        <a:t>92%</a:t>
                      </a:r>
                    </a:p>
                  </a:txBody>
                  <a:tcPr marL="7144" marR="7144" marT="7143" marB="0" anchor="b">
                    <a:lnL>
                      <a:noFill/>
                    </a:lnL>
                    <a:lnR>
                      <a:noFill/>
                    </a:lnR>
                    <a:lnT>
                      <a:noFill/>
                    </a:lnT>
                    <a:lnB>
                      <a:noFill/>
                    </a:lnB>
                    <a:solidFill>
                      <a:srgbClr val="FFFFFF"/>
                    </a:solidFill>
                  </a:tcPr>
                </a:tc>
                <a:extLst>
                  <a:ext uri="{0D108BD9-81ED-4DB2-BD59-A6C34878D82A}">
                    <a16:rowId xmlns:a16="http://schemas.microsoft.com/office/drawing/2014/main" val="10003"/>
                  </a:ext>
                </a:extLst>
              </a:tr>
              <a:tr h="735872">
                <a:tc>
                  <a:txBody>
                    <a:bodyPr/>
                    <a:lstStyle/>
                    <a:p>
                      <a:pPr algn="l" fontAlgn="ctr"/>
                      <a:r>
                        <a:rPr lang="es-CO" sz="1800" b="0" i="0" u="none" strike="noStrike" dirty="0">
                          <a:solidFill>
                            <a:srgbClr val="000000"/>
                          </a:solidFill>
                          <a:effectLst/>
                          <a:latin typeface="Calibri" panose="020F0502020204030204" pitchFamily="34" charset="0"/>
                        </a:rPr>
                        <a:t>PASIVOS EXIGIBLES</a:t>
                      </a:r>
                    </a:p>
                  </a:txBody>
                  <a:tcPr marL="128605" marR="7144" marT="714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s-CO" sz="1800" b="0" i="0" u="none" strike="noStrike" dirty="0">
                          <a:solidFill>
                            <a:srgbClr val="000000"/>
                          </a:solidFill>
                          <a:effectLst/>
                          <a:latin typeface="Calibri" panose="020F0502020204030204" pitchFamily="34" charset="0"/>
                        </a:rPr>
                        <a:t>401.091.602</a:t>
                      </a:r>
                    </a:p>
                  </a:txBody>
                  <a:tcPr marL="7144" marR="7144" marT="714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s-CO" sz="1800" b="0" i="0" u="none" strike="noStrike" dirty="0">
                          <a:solidFill>
                            <a:srgbClr val="000000"/>
                          </a:solidFill>
                          <a:effectLst/>
                          <a:latin typeface="Calibri" panose="020F0502020204030204" pitchFamily="34" charset="0"/>
                        </a:rPr>
                        <a:t>310.787.084</a:t>
                      </a:r>
                    </a:p>
                  </a:txBody>
                  <a:tcPr marL="7144" marR="7144" marT="714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800" b="0" i="0" u="none" strike="noStrike" dirty="0">
                          <a:solidFill>
                            <a:srgbClr val="000000"/>
                          </a:solidFill>
                          <a:effectLst/>
                          <a:latin typeface="Calibri" panose="020F0502020204030204" pitchFamily="34" charset="0"/>
                        </a:rPr>
                        <a:t>77%</a:t>
                      </a:r>
                    </a:p>
                  </a:txBody>
                  <a:tcPr marL="7144" marR="7144" marT="714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772667">
                <a:tc>
                  <a:txBody>
                    <a:bodyPr/>
                    <a:lstStyle/>
                    <a:p>
                      <a:pPr algn="ctr" fontAlgn="b"/>
                      <a:r>
                        <a:rPr lang="es-CO" sz="1800" b="1" i="0" u="none" strike="noStrike">
                          <a:solidFill>
                            <a:srgbClr val="000000"/>
                          </a:solidFill>
                          <a:effectLst/>
                          <a:latin typeface="Calibri" panose="020F0502020204030204" pitchFamily="34" charset="0"/>
                        </a:rPr>
                        <a:t>TOTAL CUOTA ASIGNADA</a:t>
                      </a:r>
                    </a:p>
                  </a:txBody>
                  <a:tcPr marL="7144" marR="7144" marT="714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s-CO" sz="1800" b="1" i="0" u="none" strike="noStrike" dirty="0">
                          <a:solidFill>
                            <a:srgbClr val="000000"/>
                          </a:solidFill>
                          <a:effectLst/>
                          <a:latin typeface="Calibri" panose="020F0502020204030204" pitchFamily="34" charset="0"/>
                        </a:rPr>
                        <a:t>41.906.731.000</a:t>
                      </a:r>
                    </a:p>
                  </a:txBody>
                  <a:tcPr marL="7144" marR="7144" marT="714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s-CO" sz="1800" b="1" i="0" u="none" strike="noStrike" dirty="0">
                          <a:solidFill>
                            <a:srgbClr val="000000"/>
                          </a:solidFill>
                          <a:effectLst/>
                          <a:latin typeface="Calibri" panose="020F0502020204030204" pitchFamily="34" charset="0"/>
                        </a:rPr>
                        <a:t>39.536.528.761</a:t>
                      </a:r>
                    </a:p>
                  </a:txBody>
                  <a:tcPr marL="7144" marR="7144" marT="714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800" b="1" i="0" u="none" strike="noStrike" dirty="0">
                          <a:solidFill>
                            <a:srgbClr val="000000"/>
                          </a:solidFill>
                          <a:effectLst/>
                          <a:latin typeface="Calibri" panose="020F0502020204030204" pitchFamily="34" charset="0"/>
                        </a:rPr>
                        <a:t>94%</a:t>
                      </a:r>
                    </a:p>
                  </a:txBody>
                  <a:tcPr marL="7144" marR="7144" marT="714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7980645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rma libre: forma 10">
            <a:extLst>
              <a:ext uri="{FF2B5EF4-FFF2-40B4-BE49-F238E27FC236}">
                <a16:creationId xmlns:a16="http://schemas.microsoft.com/office/drawing/2014/main" id="{BC01788C-9B07-4EDE-8430-7E3E31208392}"/>
              </a:ext>
            </a:extLst>
          </p:cNvPr>
          <p:cNvSpPr/>
          <p:nvPr/>
        </p:nvSpPr>
        <p:spPr>
          <a:xfrm>
            <a:off x="118089" y="167947"/>
            <a:ext cx="11834191" cy="6546574"/>
          </a:xfrm>
          <a:custGeom>
            <a:avLst/>
            <a:gdLst>
              <a:gd name="connsiteX0" fmla="*/ 463827 w 11794435"/>
              <a:gd name="connsiteY0" fmla="*/ 4429267 h 6546574"/>
              <a:gd name="connsiteX1" fmla="*/ 463827 w 11794435"/>
              <a:gd name="connsiteY1" fmla="*/ 6295270 h 6546574"/>
              <a:gd name="connsiteX2" fmla="*/ 4479235 w 11794435"/>
              <a:gd name="connsiteY2" fmla="*/ 6295270 h 6546574"/>
              <a:gd name="connsiteX3" fmla="*/ 4479235 w 11794435"/>
              <a:gd name="connsiteY3" fmla="*/ 4429267 h 6546574"/>
              <a:gd name="connsiteX4" fmla="*/ 463827 w 11794435"/>
              <a:gd name="connsiteY4" fmla="*/ 2315681 h 6546574"/>
              <a:gd name="connsiteX5" fmla="*/ 463827 w 11794435"/>
              <a:gd name="connsiteY5" fmla="*/ 4181684 h 6546574"/>
              <a:gd name="connsiteX6" fmla="*/ 4479235 w 11794435"/>
              <a:gd name="connsiteY6" fmla="*/ 4181684 h 6546574"/>
              <a:gd name="connsiteX7" fmla="*/ 4479235 w 11794435"/>
              <a:gd name="connsiteY7" fmla="*/ 2315681 h 6546574"/>
              <a:gd name="connsiteX8" fmla="*/ 463827 w 11794435"/>
              <a:gd name="connsiteY8" fmla="*/ 202095 h 6546574"/>
              <a:gd name="connsiteX9" fmla="*/ 463827 w 11794435"/>
              <a:gd name="connsiteY9" fmla="*/ 2068098 h 6546574"/>
              <a:gd name="connsiteX10" fmla="*/ 4479235 w 11794435"/>
              <a:gd name="connsiteY10" fmla="*/ 2068098 h 6546574"/>
              <a:gd name="connsiteX11" fmla="*/ 4479235 w 11794435"/>
              <a:gd name="connsiteY11" fmla="*/ 202095 h 6546574"/>
              <a:gd name="connsiteX12" fmla="*/ 0 w 11794435"/>
              <a:gd name="connsiteY12" fmla="*/ 0 h 6546574"/>
              <a:gd name="connsiteX13" fmla="*/ 11794435 w 11794435"/>
              <a:gd name="connsiteY13" fmla="*/ 0 h 6546574"/>
              <a:gd name="connsiteX14" fmla="*/ 11794435 w 11794435"/>
              <a:gd name="connsiteY14" fmla="*/ 6546574 h 6546574"/>
              <a:gd name="connsiteX15" fmla="*/ 0 w 11794435"/>
              <a:gd name="connsiteY15" fmla="*/ 6546574 h 6546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794435" h="6546574">
                <a:moveTo>
                  <a:pt x="463827" y="4429267"/>
                </a:moveTo>
                <a:lnTo>
                  <a:pt x="463827" y="6295270"/>
                </a:lnTo>
                <a:lnTo>
                  <a:pt x="4479235" y="6295270"/>
                </a:lnTo>
                <a:lnTo>
                  <a:pt x="4479235" y="4429267"/>
                </a:lnTo>
                <a:close/>
                <a:moveTo>
                  <a:pt x="463827" y="2315681"/>
                </a:moveTo>
                <a:lnTo>
                  <a:pt x="463827" y="4181684"/>
                </a:lnTo>
                <a:lnTo>
                  <a:pt x="4479235" y="4181684"/>
                </a:lnTo>
                <a:lnTo>
                  <a:pt x="4479235" y="2315681"/>
                </a:lnTo>
                <a:close/>
                <a:moveTo>
                  <a:pt x="463827" y="202095"/>
                </a:moveTo>
                <a:lnTo>
                  <a:pt x="463827" y="2068098"/>
                </a:lnTo>
                <a:lnTo>
                  <a:pt x="4479235" y="2068098"/>
                </a:lnTo>
                <a:lnTo>
                  <a:pt x="4479235" y="202095"/>
                </a:lnTo>
                <a:close/>
                <a:moveTo>
                  <a:pt x="0" y="0"/>
                </a:moveTo>
                <a:lnTo>
                  <a:pt x="11794435" y="0"/>
                </a:lnTo>
                <a:lnTo>
                  <a:pt x="11794435" y="6546574"/>
                </a:lnTo>
                <a:lnTo>
                  <a:pt x="0" y="654657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CO" dirty="0"/>
              <a:t>Semana Santa, primera y segunda temporada de lluvias 2018, incendios forestales primera y segunda temporada 2018, y plan general de contingencia temporada de navidad</a:t>
            </a:r>
            <a:endParaRPr lang="es-CO" altLang="es-CO" dirty="0"/>
          </a:p>
        </p:txBody>
      </p:sp>
      <p:sp>
        <p:nvSpPr>
          <p:cNvPr id="2" name="Título 1">
            <a:extLst>
              <a:ext uri="{FF2B5EF4-FFF2-40B4-BE49-F238E27FC236}">
                <a16:creationId xmlns:a16="http://schemas.microsoft.com/office/drawing/2014/main" id="{7016439F-1260-4647-9E58-6B081B04035F}"/>
              </a:ext>
            </a:extLst>
          </p:cNvPr>
          <p:cNvSpPr>
            <a:spLocks noGrp="1"/>
          </p:cNvSpPr>
          <p:nvPr>
            <p:ph type="ctrTitle"/>
          </p:nvPr>
        </p:nvSpPr>
        <p:spPr>
          <a:xfrm>
            <a:off x="4972878" y="1599441"/>
            <a:ext cx="5724939" cy="2387600"/>
          </a:xfrm>
        </p:spPr>
        <p:txBody>
          <a:bodyPr/>
          <a:lstStyle/>
          <a:p>
            <a:r>
              <a:rPr lang="es-CO" dirty="0"/>
              <a:t> </a:t>
            </a:r>
          </a:p>
        </p:txBody>
      </p:sp>
      <p:pic>
        <p:nvPicPr>
          <p:cNvPr id="14" name="Gráfico 13">
            <a:extLst>
              <a:ext uri="{FF2B5EF4-FFF2-40B4-BE49-F238E27FC236}">
                <a16:creationId xmlns:a16="http://schemas.microsoft.com/office/drawing/2014/main" id="{F225D006-BDF1-4B24-9AE8-714CBDD0A3E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12117" y="1599441"/>
            <a:ext cx="1219200" cy="590550"/>
          </a:xfrm>
          <a:prstGeom prst="rect">
            <a:avLst/>
          </a:prstGeom>
        </p:spPr>
      </p:pic>
      <p:sp>
        <p:nvSpPr>
          <p:cNvPr id="25" name="CuadroTexto 12"/>
          <p:cNvSpPr txBox="1">
            <a:spLocks noChangeArrowheads="1"/>
          </p:cNvSpPr>
          <p:nvPr/>
        </p:nvSpPr>
        <p:spPr bwMode="auto">
          <a:xfrm>
            <a:off x="4850869" y="475103"/>
            <a:ext cx="661780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CO"/>
            </a:defPPr>
            <a:lvl1pPr algn="just">
              <a:defRPr sz="2400" b="1">
                <a:solidFill>
                  <a:srgbClr val="0070C0"/>
                </a:solidFill>
                <a:latin typeface="Arial" panose="020B0604020202020204" pitchFamily="34" charset="0"/>
              </a:defRPr>
            </a:lvl1pPr>
            <a:lvl2pPr marL="742950" indent="-285750">
              <a:defRPr>
                <a:latin typeface="Arial" panose="020B0604020202020204" pitchFamily="34" charset="0"/>
              </a:defRPr>
            </a:lvl2pPr>
            <a:lvl3pPr marL="1143000" indent="-228600">
              <a:defRPr>
                <a:latin typeface="Arial" panose="020B0604020202020204" pitchFamily="34" charset="0"/>
              </a:defRPr>
            </a:lvl3pPr>
            <a:lvl4pPr marL="1600200" indent="-228600">
              <a:defRPr>
                <a:latin typeface="Arial" panose="020B0604020202020204" pitchFamily="34" charset="0"/>
              </a:defRPr>
            </a:lvl4pPr>
            <a:lvl5pPr marL="2057400" indent="-22860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pPr algn="l"/>
            <a:r>
              <a:rPr lang="es-ES" altLang="es-CO" dirty="0">
                <a:ea typeface="MS Mincho" panose="02020609040205080304" pitchFamily="49" charset="-128"/>
              </a:rPr>
              <a:t>Asesorar y/o Conceptuar 6.000 Planes de Contingencia </a:t>
            </a:r>
            <a:endParaRPr lang="es-CO" altLang="es-CO" dirty="0"/>
          </a:p>
        </p:txBody>
      </p:sp>
      <p:sp>
        <p:nvSpPr>
          <p:cNvPr id="19" name="Rectángulo 2"/>
          <p:cNvSpPr>
            <a:spLocks noChangeArrowheads="1"/>
          </p:cNvSpPr>
          <p:nvPr/>
        </p:nvSpPr>
        <p:spPr bwMode="auto">
          <a:xfrm>
            <a:off x="4676361" y="1464778"/>
            <a:ext cx="517544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algn="just">
              <a:buFont typeface="Arial" panose="020B0604020202020204" pitchFamily="34" charset="0"/>
              <a:buChar char="•"/>
            </a:pPr>
            <a:r>
              <a:rPr lang="es-CO" altLang="es-CO" b="1" dirty="0">
                <a:latin typeface="Arial" panose="020B0604020202020204" pitchFamily="34" charset="0"/>
                <a:ea typeface="MS Mincho" panose="02020609040205080304" pitchFamily="49" charset="-128"/>
              </a:rPr>
              <a:t>1.571</a:t>
            </a:r>
            <a:r>
              <a:rPr lang="es-CO" altLang="es-CO" dirty="0">
                <a:latin typeface="Arial" panose="020B0604020202020204" pitchFamily="34" charset="0"/>
                <a:ea typeface="MS Mincho" panose="02020609040205080304" pitchFamily="49" charset="-128"/>
              </a:rPr>
              <a:t> Conceptos técnicos de Planes de Contingencia para eventos de media  y alta complejidad y permanentes</a:t>
            </a:r>
          </a:p>
          <a:p>
            <a:pPr marL="285750" indent="-285750" algn="just">
              <a:buFont typeface="Arial" panose="020B0604020202020204" pitchFamily="34" charset="0"/>
              <a:buChar char="•"/>
            </a:pPr>
            <a:endParaRPr lang="es-CO" altLang="es-CO" dirty="0">
              <a:latin typeface="Arial" panose="020B0604020202020204" pitchFamily="34" charset="0"/>
              <a:ea typeface="MS Mincho" panose="02020609040205080304" pitchFamily="49" charset="-128"/>
            </a:endParaRPr>
          </a:p>
        </p:txBody>
      </p:sp>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042" y="276558"/>
            <a:ext cx="3791857" cy="2843893"/>
          </a:xfrm>
          <a:prstGeom prst="rect">
            <a:avLst/>
          </a:prstGeom>
        </p:spPr>
      </p:pic>
      <p:sp>
        <p:nvSpPr>
          <p:cNvPr id="13" name="Rectángulo 8"/>
          <p:cNvSpPr>
            <a:spLocks noChangeArrowheads="1"/>
          </p:cNvSpPr>
          <p:nvPr/>
        </p:nvSpPr>
        <p:spPr bwMode="auto">
          <a:xfrm>
            <a:off x="368938" y="3165407"/>
            <a:ext cx="377484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CO" altLang="es-CO" sz="1200" dirty="0">
                <a:cs typeface="Arial" panose="020B0604020202020204" pitchFamily="34" charset="0"/>
              </a:rPr>
              <a:t>Evento Alta Complejidad- Rock Al Parque 2018</a:t>
            </a:r>
            <a:endParaRPr lang="es-CO" altLang="es-CO" sz="1200" dirty="0"/>
          </a:p>
        </p:txBody>
      </p:sp>
      <p:sp>
        <p:nvSpPr>
          <p:cNvPr id="41" name="Rectángulo 40"/>
          <p:cNvSpPr/>
          <p:nvPr/>
        </p:nvSpPr>
        <p:spPr>
          <a:xfrm>
            <a:off x="387042" y="3494477"/>
            <a:ext cx="3791857" cy="2427352"/>
          </a:xfrm>
          <a:prstGeom prst="rect">
            <a:avLst/>
          </a:prstGeom>
          <a:blipFill rotWithShape="1">
            <a:blip r:embed="rId5"/>
            <a:stretch>
              <a:fillRect/>
            </a:stretch>
          </a:blipFill>
          <a:effectLst>
            <a:outerShdw blurRad="50800" dist="38100" dir="2700000" algn="tl" rotWithShape="0">
              <a:prstClr val="black">
                <a:alpha val="40000"/>
              </a:prstClr>
            </a:outerShdw>
          </a:effectLst>
        </p:spPr>
        <p:style>
          <a:lnRef idx="0">
            <a:schemeClr val="lt1">
              <a:hueOff val="0"/>
              <a:satOff val="0"/>
              <a:lumOff val="0"/>
              <a:alphaOff val="0"/>
            </a:schemeClr>
          </a:lnRef>
          <a:fillRef idx="1">
            <a:scrgbClr r="0" g="0" b="0"/>
          </a:fillRef>
          <a:effectRef idx="3">
            <a:scrgbClr r="0" g="0" b="0"/>
          </a:effectRef>
          <a:fontRef idx="minor">
            <a:schemeClr val="lt1">
              <a:hueOff val="0"/>
              <a:satOff val="0"/>
              <a:lumOff val="0"/>
              <a:alphaOff val="0"/>
            </a:schemeClr>
          </a:fontRef>
        </p:style>
      </p:sp>
      <p:sp>
        <p:nvSpPr>
          <p:cNvPr id="42" name="Rectángulo 8"/>
          <p:cNvSpPr>
            <a:spLocks noChangeArrowheads="1"/>
          </p:cNvSpPr>
          <p:nvPr/>
        </p:nvSpPr>
        <p:spPr bwMode="auto">
          <a:xfrm>
            <a:off x="368937" y="6041175"/>
            <a:ext cx="377484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CO" altLang="es-CO" sz="1200" dirty="0">
                <a:cs typeface="Arial" panose="020B0604020202020204" pitchFamily="34" charset="0"/>
              </a:rPr>
              <a:t>Evento Alta Complejidad- Estadio el </a:t>
            </a:r>
            <a:r>
              <a:rPr lang="es-CO" altLang="es-CO" sz="1200" dirty="0" err="1">
                <a:cs typeface="Arial" panose="020B0604020202020204" pitchFamily="34" charset="0"/>
              </a:rPr>
              <a:t>Campín</a:t>
            </a:r>
            <a:r>
              <a:rPr lang="es-CO" altLang="es-CO" sz="1200" dirty="0">
                <a:cs typeface="Arial" panose="020B0604020202020204" pitchFamily="34" charset="0"/>
              </a:rPr>
              <a:t> </a:t>
            </a:r>
            <a:endParaRPr lang="es-CO" altLang="es-CO" sz="1200" dirty="0"/>
          </a:p>
        </p:txBody>
      </p:sp>
    </p:spTree>
    <p:extLst>
      <p:ext uri="{BB962C8B-B14F-4D97-AF65-F5344CB8AC3E}">
        <p14:creationId xmlns:p14="http://schemas.microsoft.com/office/powerpoint/2010/main" val="24762277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rma libre: forma 10">
            <a:extLst>
              <a:ext uri="{FF2B5EF4-FFF2-40B4-BE49-F238E27FC236}">
                <a16:creationId xmlns:a16="http://schemas.microsoft.com/office/drawing/2014/main" id="{BC01788C-9B07-4EDE-8430-7E3E31208392}"/>
              </a:ext>
            </a:extLst>
          </p:cNvPr>
          <p:cNvSpPr/>
          <p:nvPr/>
        </p:nvSpPr>
        <p:spPr>
          <a:xfrm>
            <a:off x="259607" y="167947"/>
            <a:ext cx="11834191" cy="6546574"/>
          </a:xfrm>
          <a:custGeom>
            <a:avLst/>
            <a:gdLst>
              <a:gd name="connsiteX0" fmla="*/ 463827 w 11794435"/>
              <a:gd name="connsiteY0" fmla="*/ 4429267 h 6546574"/>
              <a:gd name="connsiteX1" fmla="*/ 463827 w 11794435"/>
              <a:gd name="connsiteY1" fmla="*/ 6295270 h 6546574"/>
              <a:gd name="connsiteX2" fmla="*/ 4479235 w 11794435"/>
              <a:gd name="connsiteY2" fmla="*/ 6295270 h 6546574"/>
              <a:gd name="connsiteX3" fmla="*/ 4479235 w 11794435"/>
              <a:gd name="connsiteY3" fmla="*/ 4429267 h 6546574"/>
              <a:gd name="connsiteX4" fmla="*/ 463827 w 11794435"/>
              <a:gd name="connsiteY4" fmla="*/ 2315681 h 6546574"/>
              <a:gd name="connsiteX5" fmla="*/ 463827 w 11794435"/>
              <a:gd name="connsiteY5" fmla="*/ 4181684 h 6546574"/>
              <a:gd name="connsiteX6" fmla="*/ 4479235 w 11794435"/>
              <a:gd name="connsiteY6" fmla="*/ 4181684 h 6546574"/>
              <a:gd name="connsiteX7" fmla="*/ 4479235 w 11794435"/>
              <a:gd name="connsiteY7" fmla="*/ 2315681 h 6546574"/>
              <a:gd name="connsiteX8" fmla="*/ 463827 w 11794435"/>
              <a:gd name="connsiteY8" fmla="*/ 202095 h 6546574"/>
              <a:gd name="connsiteX9" fmla="*/ 463827 w 11794435"/>
              <a:gd name="connsiteY9" fmla="*/ 2068098 h 6546574"/>
              <a:gd name="connsiteX10" fmla="*/ 4479235 w 11794435"/>
              <a:gd name="connsiteY10" fmla="*/ 2068098 h 6546574"/>
              <a:gd name="connsiteX11" fmla="*/ 4479235 w 11794435"/>
              <a:gd name="connsiteY11" fmla="*/ 202095 h 6546574"/>
              <a:gd name="connsiteX12" fmla="*/ 0 w 11794435"/>
              <a:gd name="connsiteY12" fmla="*/ 0 h 6546574"/>
              <a:gd name="connsiteX13" fmla="*/ 11794435 w 11794435"/>
              <a:gd name="connsiteY13" fmla="*/ 0 h 6546574"/>
              <a:gd name="connsiteX14" fmla="*/ 11794435 w 11794435"/>
              <a:gd name="connsiteY14" fmla="*/ 6546574 h 6546574"/>
              <a:gd name="connsiteX15" fmla="*/ 0 w 11794435"/>
              <a:gd name="connsiteY15" fmla="*/ 6546574 h 6546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794435" h="6546574">
                <a:moveTo>
                  <a:pt x="463827" y="4429267"/>
                </a:moveTo>
                <a:lnTo>
                  <a:pt x="463827" y="6295270"/>
                </a:lnTo>
                <a:lnTo>
                  <a:pt x="4479235" y="6295270"/>
                </a:lnTo>
                <a:lnTo>
                  <a:pt x="4479235" y="4429267"/>
                </a:lnTo>
                <a:close/>
                <a:moveTo>
                  <a:pt x="463827" y="2315681"/>
                </a:moveTo>
                <a:lnTo>
                  <a:pt x="463827" y="4181684"/>
                </a:lnTo>
                <a:lnTo>
                  <a:pt x="4479235" y="4181684"/>
                </a:lnTo>
                <a:lnTo>
                  <a:pt x="4479235" y="2315681"/>
                </a:lnTo>
                <a:close/>
                <a:moveTo>
                  <a:pt x="463827" y="202095"/>
                </a:moveTo>
                <a:lnTo>
                  <a:pt x="463827" y="2068098"/>
                </a:lnTo>
                <a:lnTo>
                  <a:pt x="4479235" y="2068098"/>
                </a:lnTo>
                <a:lnTo>
                  <a:pt x="4479235" y="202095"/>
                </a:lnTo>
                <a:close/>
                <a:moveTo>
                  <a:pt x="0" y="0"/>
                </a:moveTo>
                <a:lnTo>
                  <a:pt x="11794435" y="0"/>
                </a:lnTo>
                <a:lnTo>
                  <a:pt x="11794435" y="6546574"/>
                </a:lnTo>
                <a:lnTo>
                  <a:pt x="0" y="654657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CO" dirty="0"/>
              <a:t>Semana Santa, primera y segunda temporada de lluvias 2018, incendios forestales primera y segunda temporada 2018, y plan general de contingencia temporada de navidad</a:t>
            </a:r>
            <a:endParaRPr lang="es-CO" altLang="es-CO" dirty="0"/>
          </a:p>
        </p:txBody>
      </p:sp>
      <p:sp>
        <p:nvSpPr>
          <p:cNvPr id="2" name="Título 1">
            <a:extLst>
              <a:ext uri="{FF2B5EF4-FFF2-40B4-BE49-F238E27FC236}">
                <a16:creationId xmlns:a16="http://schemas.microsoft.com/office/drawing/2014/main" id="{7016439F-1260-4647-9E58-6B081B04035F}"/>
              </a:ext>
            </a:extLst>
          </p:cNvPr>
          <p:cNvSpPr>
            <a:spLocks noGrp="1"/>
          </p:cNvSpPr>
          <p:nvPr>
            <p:ph type="ctrTitle"/>
          </p:nvPr>
        </p:nvSpPr>
        <p:spPr>
          <a:xfrm>
            <a:off x="4972878" y="1599441"/>
            <a:ext cx="5724939" cy="2387600"/>
          </a:xfrm>
        </p:spPr>
        <p:txBody>
          <a:bodyPr/>
          <a:lstStyle/>
          <a:p>
            <a:r>
              <a:rPr lang="es-CO" dirty="0"/>
              <a:t> </a:t>
            </a:r>
          </a:p>
        </p:txBody>
      </p:sp>
      <p:pic>
        <p:nvPicPr>
          <p:cNvPr id="14" name="Gráfico 13">
            <a:extLst>
              <a:ext uri="{FF2B5EF4-FFF2-40B4-BE49-F238E27FC236}">
                <a16:creationId xmlns:a16="http://schemas.microsoft.com/office/drawing/2014/main" id="{F225D006-BDF1-4B24-9AE8-714CBDD0A3E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12117" y="1599441"/>
            <a:ext cx="1219200" cy="590550"/>
          </a:xfrm>
          <a:prstGeom prst="rect">
            <a:avLst/>
          </a:prstGeom>
        </p:spPr>
      </p:pic>
      <p:sp>
        <p:nvSpPr>
          <p:cNvPr id="25" name="CuadroTexto 12"/>
          <p:cNvSpPr txBox="1">
            <a:spLocks noChangeArrowheads="1"/>
          </p:cNvSpPr>
          <p:nvPr/>
        </p:nvSpPr>
        <p:spPr bwMode="auto">
          <a:xfrm>
            <a:off x="4850869" y="475103"/>
            <a:ext cx="661780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CO"/>
            </a:defPPr>
            <a:lvl1pPr algn="just">
              <a:defRPr sz="2400" b="1">
                <a:solidFill>
                  <a:srgbClr val="0070C0"/>
                </a:solidFill>
                <a:latin typeface="Arial" panose="020B0604020202020204" pitchFamily="34" charset="0"/>
              </a:defRPr>
            </a:lvl1pPr>
            <a:lvl2pPr marL="742950" indent="-285750">
              <a:defRPr>
                <a:latin typeface="Arial" panose="020B0604020202020204" pitchFamily="34" charset="0"/>
              </a:defRPr>
            </a:lvl2pPr>
            <a:lvl3pPr marL="1143000" indent="-228600">
              <a:defRPr>
                <a:latin typeface="Arial" panose="020B0604020202020204" pitchFamily="34" charset="0"/>
              </a:defRPr>
            </a:lvl3pPr>
            <a:lvl4pPr marL="1600200" indent="-228600">
              <a:defRPr>
                <a:latin typeface="Arial" panose="020B0604020202020204" pitchFamily="34" charset="0"/>
              </a:defRPr>
            </a:lvl4pPr>
            <a:lvl5pPr marL="2057400" indent="-22860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pPr algn="l"/>
            <a:r>
              <a:rPr lang="es-ES" altLang="es-CO" dirty="0">
                <a:ea typeface="MS Mincho" panose="02020609040205080304" pitchFamily="49" charset="-128"/>
              </a:rPr>
              <a:t>Verificación de sistemas de transporte vertical</a:t>
            </a:r>
            <a:endParaRPr lang="es-CO" altLang="es-CO" dirty="0"/>
          </a:p>
        </p:txBody>
      </p:sp>
      <p:sp>
        <p:nvSpPr>
          <p:cNvPr id="19" name="Rectángulo 2"/>
          <p:cNvSpPr>
            <a:spLocks noChangeArrowheads="1"/>
          </p:cNvSpPr>
          <p:nvPr/>
        </p:nvSpPr>
        <p:spPr bwMode="auto">
          <a:xfrm>
            <a:off x="4676361" y="1464778"/>
            <a:ext cx="517544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algn="just">
              <a:buFont typeface="Arial" panose="020B0604020202020204" pitchFamily="34" charset="0"/>
              <a:buChar char="•"/>
            </a:pPr>
            <a:r>
              <a:rPr lang="es-CO" altLang="es-CO" b="1" dirty="0">
                <a:latin typeface="Arial" panose="020B0604020202020204" pitchFamily="34" charset="0"/>
                <a:ea typeface="MS Mincho" panose="02020609040205080304" pitchFamily="49" charset="-128"/>
              </a:rPr>
              <a:t>3780</a:t>
            </a:r>
            <a:r>
              <a:rPr lang="es-CO" altLang="es-CO" dirty="0">
                <a:latin typeface="Arial" panose="020B0604020202020204" pitchFamily="34" charset="0"/>
                <a:ea typeface="MS Mincho" panose="02020609040205080304" pitchFamily="49" charset="-128"/>
              </a:rPr>
              <a:t> visitas de verificación a edificaciones con sistemas de transporte vertical, para una ejecución del 126% </a:t>
            </a:r>
          </a:p>
        </p:txBody>
      </p:sp>
      <p:pic>
        <p:nvPicPr>
          <p:cNvPr id="3" name="Imagen 2"/>
          <p:cNvPicPr>
            <a:picLocks noChangeAspect="1"/>
          </p:cNvPicPr>
          <p:nvPr/>
        </p:nvPicPr>
        <p:blipFill rotWithShape="1">
          <a:blip r:embed="rId4"/>
          <a:srcRect l="21339" t="14762" r="22590" b="8095"/>
          <a:stretch/>
        </p:blipFill>
        <p:spPr>
          <a:xfrm>
            <a:off x="249873" y="413474"/>
            <a:ext cx="3828064" cy="2962484"/>
          </a:xfrm>
          <a:prstGeom prst="rect">
            <a:avLst/>
          </a:prstGeom>
        </p:spPr>
      </p:pic>
      <p:grpSp>
        <p:nvGrpSpPr>
          <p:cNvPr id="4" name="Grupo 3"/>
          <p:cNvGrpSpPr/>
          <p:nvPr/>
        </p:nvGrpSpPr>
        <p:grpSpPr>
          <a:xfrm>
            <a:off x="6753999" y="5839145"/>
            <a:ext cx="3198946" cy="297580"/>
            <a:chOff x="4986138" y="6224688"/>
            <a:chExt cx="3198946" cy="297580"/>
          </a:xfrm>
        </p:grpSpPr>
        <p:sp>
          <p:nvSpPr>
            <p:cNvPr id="18" name="Rectángulo 17"/>
            <p:cNvSpPr/>
            <p:nvPr/>
          </p:nvSpPr>
          <p:spPr>
            <a:xfrm>
              <a:off x="6730319" y="6277163"/>
              <a:ext cx="761999" cy="2286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4" name="Rectángulo 23"/>
            <p:cNvSpPr/>
            <p:nvPr/>
          </p:nvSpPr>
          <p:spPr>
            <a:xfrm>
              <a:off x="4986138" y="6250356"/>
              <a:ext cx="761999" cy="2286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6" name="CuadroTexto 25"/>
            <p:cNvSpPr txBox="1"/>
            <p:nvPr/>
          </p:nvSpPr>
          <p:spPr>
            <a:xfrm>
              <a:off x="7510170" y="6260658"/>
              <a:ext cx="674914" cy="261610"/>
            </a:xfrm>
            <a:prstGeom prst="rect">
              <a:avLst/>
            </a:prstGeom>
            <a:noFill/>
          </p:spPr>
          <p:txBody>
            <a:bodyPr wrap="square" rtlCol="0">
              <a:spAutoFit/>
            </a:bodyPr>
            <a:lstStyle/>
            <a:p>
              <a:r>
                <a:rPr lang="es-CO" sz="1100" b="1" dirty="0"/>
                <a:t>CUMPLE</a:t>
              </a:r>
            </a:p>
          </p:txBody>
        </p:sp>
        <p:sp>
          <p:nvSpPr>
            <p:cNvPr id="27" name="CuadroTexto 26"/>
            <p:cNvSpPr txBox="1"/>
            <p:nvPr/>
          </p:nvSpPr>
          <p:spPr>
            <a:xfrm>
              <a:off x="5782838" y="6224688"/>
              <a:ext cx="917239" cy="261610"/>
            </a:xfrm>
            <a:prstGeom prst="rect">
              <a:avLst/>
            </a:prstGeom>
            <a:noFill/>
          </p:spPr>
          <p:txBody>
            <a:bodyPr wrap="square" rtlCol="0">
              <a:spAutoFit/>
            </a:bodyPr>
            <a:lstStyle/>
            <a:p>
              <a:r>
                <a:rPr lang="es-CO" sz="1100" b="1" dirty="0"/>
                <a:t>NO CUMPLE</a:t>
              </a:r>
            </a:p>
          </p:txBody>
        </p:sp>
      </p:grpSp>
      <p:sp>
        <p:nvSpPr>
          <p:cNvPr id="7" name="CuadroTexto 6"/>
          <p:cNvSpPr txBox="1"/>
          <p:nvPr/>
        </p:nvSpPr>
        <p:spPr>
          <a:xfrm>
            <a:off x="5424662" y="3234602"/>
            <a:ext cx="674914" cy="369332"/>
          </a:xfrm>
          <a:prstGeom prst="rect">
            <a:avLst/>
          </a:prstGeom>
          <a:noFill/>
        </p:spPr>
        <p:txBody>
          <a:bodyPr wrap="square" rtlCol="0">
            <a:spAutoFit/>
          </a:bodyPr>
          <a:lstStyle/>
          <a:p>
            <a:r>
              <a:rPr lang="es-CO" b="1" dirty="0"/>
              <a:t>2015</a:t>
            </a:r>
          </a:p>
        </p:txBody>
      </p:sp>
      <p:sp>
        <p:nvSpPr>
          <p:cNvPr id="20" name="CuadroTexto 19"/>
          <p:cNvSpPr txBox="1"/>
          <p:nvPr/>
        </p:nvSpPr>
        <p:spPr>
          <a:xfrm>
            <a:off x="7030747" y="3222538"/>
            <a:ext cx="674914" cy="369332"/>
          </a:xfrm>
          <a:prstGeom prst="rect">
            <a:avLst/>
          </a:prstGeom>
          <a:noFill/>
        </p:spPr>
        <p:txBody>
          <a:bodyPr wrap="square" rtlCol="0">
            <a:spAutoFit/>
          </a:bodyPr>
          <a:lstStyle/>
          <a:p>
            <a:r>
              <a:rPr lang="es-CO" b="1" dirty="0"/>
              <a:t>2016</a:t>
            </a:r>
          </a:p>
        </p:txBody>
      </p:sp>
      <p:sp>
        <p:nvSpPr>
          <p:cNvPr id="21" name="CuadroTexto 20"/>
          <p:cNvSpPr txBox="1"/>
          <p:nvPr/>
        </p:nvSpPr>
        <p:spPr>
          <a:xfrm>
            <a:off x="8777345" y="3223334"/>
            <a:ext cx="674914" cy="369332"/>
          </a:xfrm>
          <a:prstGeom prst="rect">
            <a:avLst/>
          </a:prstGeom>
          <a:noFill/>
        </p:spPr>
        <p:txBody>
          <a:bodyPr wrap="square" rtlCol="0">
            <a:spAutoFit/>
          </a:bodyPr>
          <a:lstStyle/>
          <a:p>
            <a:r>
              <a:rPr lang="es-CO" b="1" dirty="0"/>
              <a:t>2017</a:t>
            </a:r>
          </a:p>
        </p:txBody>
      </p:sp>
      <p:sp>
        <p:nvSpPr>
          <p:cNvPr id="22" name="CuadroTexto 21"/>
          <p:cNvSpPr txBox="1"/>
          <p:nvPr/>
        </p:nvSpPr>
        <p:spPr>
          <a:xfrm>
            <a:off x="10523943" y="3222538"/>
            <a:ext cx="674914" cy="369332"/>
          </a:xfrm>
          <a:prstGeom prst="rect">
            <a:avLst/>
          </a:prstGeom>
          <a:noFill/>
        </p:spPr>
        <p:txBody>
          <a:bodyPr wrap="square" rtlCol="0">
            <a:spAutoFit/>
          </a:bodyPr>
          <a:lstStyle/>
          <a:p>
            <a:r>
              <a:rPr lang="es-CO" b="1" dirty="0"/>
              <a:t>2018</a:t>
            </a:r>
          </a:p>
        </p:txBody>
      </p:sp>
      <p:grpSp>
        <p:nvGrpSpPr>
          <p:cNvPr id="9" name="Grupo 8"/>
          <p:cNvGrpSpPr/>
          <p:nvPr/>
        </p:nvGrpSpPr>
        <p:grpSpPr>
          <a:xfrm>
            <a:off x="4909112" y="3660260"/>
            <a:ext cx="7068975" cy="1954312"/>
            <a:chOff x="4850869" y="3765287"/>
            <a:chExt cx="7068975" cy="1954312"/>
          </a:xfrm>
        </p:grpSpPr>
        <p:pic>
          <p:nvPicPr>
            <p:cNvPr id="6" name="Imagen 5"/>
            <p:cNvPicPr>
              <a:picLocks noChangeAspect="1"/>
            </p:cNvPicPr>
            <p:nvPr/>
          </p:nvPicPr>
          <p:blipFill rotWithShape="1">
            <a:blip r:embed="rId5" cstate="print">
              <a:extLst>
                <a:ext uri="{28A0092B-C50C-407E-A947-70E740481C1C}">
                  <a14:useLocalDpi xmlns:a14="http://schemas.microsoft.com/office/drawing/2010/main" val="0"/>
                </a:ext>
              </a:extLst>
            </a:blip>
            <a:srcRect l="4833" t="8825" r="21401" b="67048"/>
            <a:stretch/>
          </p:blipFill>
          <p:spPr>
            <a:xfrm>
              <a:off x="4850869" y="3945496"/>
              <a:ext cx="3341915" cy="1654628"/>
            </a:xfrm>
            <a:prstGeom prst="rect">
              <a:avLst/>
            </a:prstGeom>
          </p:spPr>
        </p:pic>
        <p:pic>
          <p:nvPicPr>
            <p:cNvPr id="15" name="Imagen 14"/>
            <p:cNvPicPr>
              <a:picLocks noChangeAspect="1"/>
            </p:cNvPicPr>
            <p:nvPr/>
          </p:nvPicPr>
          <p:blipFill rotWithShape="1">
            <a:blip r:embed="rId5" cstate="print">
              <a:extLst>
                <a:ext uri="{28A0092B-C50C-407E-A947-70E740481C1C}">
                  <a14:useLocalDpi xmlns:a14="http://schemas.microsoft.com/office/drawing/2010/main" val="0"/>
                </a:ext>
              </a:extLst>
            </a:blip>
            <a:srcRect l="6894" t="44288" r="59708" b="34759"/>
            <a:stretch/>
          </p:blipFill>
          <p:spPr>
            <a:xfrm>
              <a:off x="8181250" y="3976944"/>
              <a:ext cx="1734667" cy="1647308"/>
            </a:xfrm>
            <a:prstGeom prst="rect">
              <a:avLst/>
            </a:prstGeom>
          </p:spPr>
        </p:pic>
        <p:pic>
          <p:nvPicPr>
            <p:cNvPr id="16" name="Imagen 15"/>
            <p:cNvPicPr>
              <a:picLocks noChangeAspect="1"/>
            </p:cNvPicPr>
            <p:nvPr/>
          </p:nvPicPr>
          <p:blipFill rotWithShape="1">
            <a:blip r:embed="rId5" cstate="print">
              <a:extLst>
                <a:ext uri="{28A0092B-C50C-407E-A947-70E740481C1C}">
                  <a14:useLocalDpi xmlns:a14="http://schemas.microsoft.com/office/drawing/2010/main" val="0"/>
                </a:ext>
              </a:extLst>
            </a:blip>
            <a:srcRect l="45160" t="43971" r="19581" b="34283"/>
            <a:stretch/>
          </p:blipFill>
          <p:spPr>
            <a:xfrm>
              <a:off x="9826605" y="3765287"/>
              <a:ext cx="2093239" cy="1954312"/>
            </a:xfrm>
            <a:prstGeom prst="rect">
              <a:avLst/>
            </a:prstGeom>
          </p:spPr>
        </p:pic>
        <p:sp>
          <p:nvSpPr>
            <p:cNvPr id="28" name="CuadroTexto 27"/>
            <p:cNvSpPr txBox="1"/>
            <p:nvPr/>
          </p:nvSpPr>
          <p:spPr>
            <a:xfrm>
              <a:off x="5442619" y="5107578"/>
              <a:ext cx="598714" cy="307777"/>
            </a:xfrm>
            <a:prstGeom prst="rect">
              <a:avLst/>
            </a:prstGeom>
            <a:noFill/>
          </p:spPr>
          <p:txBody>
            <a:bodyPr wrap="square" rtlCol="0">
              <a:spAutoFit/>
            </a:bodyPr>
            <a:lstStyle/>
            <a:p>
              <a:r>
                <a:rPr lang="es-CO" sz="1400" b="1" dirty="0"/>
                <a:t>97%</a:t>
              </a:r>
            </a:p>
          </p:txBody>
        </p:sp>
        <p:sp>
          <p:nvSpPr>
            <p:cNvPr id="29" name="CuadroTexto 28"/>
            <p:cNvSpPr txBox="1"/>
            <p:nvPr/>
          </p:nvSpPr>
          <p:spPr>
            <a:xfrm>
              <a:off x="7139235" y="5107577"/>
              <a:ext cx="598714" cy="307777"/>
            </a:xfrm>
            <a:prstGeom prst="rect">
              <a:avLst/>
            </a:prstGeom>
            <a:noFill/>
          </p:spPr>
          <p:txBody>
            <a:bodyPr wrap="square" rtlCol="0">
              <a:spAutoFit/>
            </a:bodyPr>
            <a:lstStyle/>
            <a:p>
              <a:r>
                <a:rPr lang="es-CO" sz="1400" b="1" dirty="0"/>
                <a:t>88%</a:t>
              </a:r>
            </a:p>
          </p:txBody>
        </p:sp>
        <p:sp>
          <p:nvSpPr>
            <p:cNvPr id="30" name="CuadroTexto 29"/>
            <p:cNvSpPr txBox="1"/>
            <p:nvPr/>
          </p:nvSpPr>
          <p:spPr>
            <a:xfrm>
              <a:off x="8862732" y="5107576"/>
              <a:ext cx="598714" cy="307777"/>
            </a:xfrm>
            <a:prstGeom prst="rect">
              <a:avLst/>
            </a:prstGeom>
            <a:noFill/>
          </p:spPr>
          <p:txBody>
            <a:bodyPr wrap="square" rtlCol="0">
              <a:spAutoFit/>
            </a:bodyPr>
            <a:lstStyle/>
            <a:p>
              <a:r>
                <a:rPr lang="es-CO" sz="1400" b="1" dirty="0"/>
                <a:t>75%</a:t>
              </a:r>
            </a:p>
          </p:txBody>
        </p:sp>
        <p:sp>
          <p:nvSpPr>
            <p:cNvPr id="31" name="CuadroTexto 30"/>
            <p:cNvSpPr txBox="1"/>
            <p:nvPr/>
          </p:nvSpPr>
          <p:spPr>
            <a:xfrm>
              <a:off x="10632265" y="5107575"/>
              <a:ext cx="598714" cy="307777"/>
            </a:xfrm>
            <a:prstGeom prst="rect">
              <a:avLst/>
            </a:prstGeom>
            <a:noFill/>
          </p:spPr>
          <p:txBody>
            <a:bodyPr wrap="square" rtlCol="0">
              <a:spAutoFit/>
            </a:bodyPr>
            <a:lstStyle/>
            <a:p>
              <a:r>
                <a:rPr lang="es-CO" sz="1400" b="1" dirty="0"/>
                <a:t>66%</a:t>
              </a:r>
            </a:p>
          </p:txBody>
        </p:sp>
        <p:sp>
          <p:nvSpPr>
            <p:cNvPr id="32" name="CuadroTexto 31"/>
            <p:cNvSpPr txBox="1"/>
            <p:nvPr/>
          </p:nvSpPr>
          <p:spPr>
            <a:xfrm>
              <a:off x="5703876" y="4247452"/>
              <a:ext cx="598714" cy="307777"/>
            </a:xfrm>
            <a:prstGeom prst="rect">
              <a:avLst/>
            </a:prstGeom>
            <a:noFill/>
          </p:spPr>
          <p:txBody>
            <a:bodyPr wrap="square" rtlCol="0">
              <a:spAutoFit/>
            </a:bodyPr>
            <a:lstStyle/>
            <a:p>
              <a:r>
                <a:rPr lang="es-CO" sz="1400" b="1" dirty="0"/>
                <a:t>3%</a:t>
              </a:r>
            </a:p>
          </p:txBody>
        </p:sp>
        <p:sp>
          <p:nvSpPr>
            <p:cNvPr id="33" name="CuadroTexto 32"/>
            <p:cNvSpPr txBox="1"/>
            <p:nvPr/>
          </p:nvSpPr>
          <p:spPr>
            <a:xfrm>
              <a:off x="7308542" y="4194732"/>
              <a:ext cx="598714" cy="307777"/>
            </a:xfrm>
            <a:prstGeom prst="rect">
              <a:avLst/>
            </a:prstGeom>
            <a:noFill/>
          </p:spPr>
          <p:txBody>
            <a:bodyPr wrap="square" rtlCol="0">
              <a:spAutoFit/>
            </a:bodyPr>
            <a:lstStyle/>
            <a:p>
              <a:r>
                <a:rPr lang="es-CO" sz="1400" b="1" dirty="0"/>
                <a:t>12%</a:t>
              </a:r>
            </a:p>
          </p:txBody>
        </p:sp>
        <p:sp>
          <p:nvSpPr>
            <p:cNvPr id="34" name="CuadroTexto 33"/>
            <p:cNvSpPr txBox="1"/>
            <p:nvPr/>
          </p:nvSpPr>
          <p:spPr>
            <a:xfrm>
              <a:off x="9110257" y="4401340"/>
              <a:ext cx="598714" cy="307777"/>
            </a:xfrm>
            <a:prstGeom prst="rect">
              <a:avLst/>
            </a:prstGeom>
            <a:noFill/>
          </p:spPr>
          <p:txBody>
            <a:bodyPr wrap="square" rtlCol="0">
              <a:spAutoFit/>
            </a:bodyPr>
            <a:lstStyle/>
            <a:p>
              <a:r>
                <a:rPr lang="es-CO" sz="1400" b="1" dirty="0"/>
                <a:t>25%</a:t>
              </a:r>
            </a:p>
          </p:txBody>
        </p:sp>
        <p:sp>
          <p:nvSpPr>
            <p:cNvPr id="35" name="CuadroTexto 34"/>
            <p:cNvSpPr txBox="1"/>
            <p:nvPr/>
          </p:nvSpPr>
          <p:spPr>
            <a:xfrm>
              <a:off x="10911463" y="4492821"/>
              <a:ext cx="598714" cy="307777"/>
            </a:xfrm>
            <a:prstGeom prst="rect">
              <a:avLst/>
            </a:prstGeom>
            <a:noFill/>
          </p:spPr>
          <p:txBody>
            <a:bodyPr wrap="square" rtlCol="0">
              <a:spAutoFit/>
            </a:bodyPr>
            <a:lstStyle/>
            <a:p>
              <a:r>
                <a:rPr lang="es-CO" sz="1400" b="1" dirty="0"/>
                <a:t>34%</a:t>
              </a:r>
            </a:p>
          </p:txBody>
        </p:sp>
      </p:grpSp>
      <p:grpSp>
        <p:nvGrpSpPr>
          <p:cNvPr id="8" name="Grupo 7"/>
          <p:cNvGrpSpPr/>
          <p:nvPr/>
        </p:nvGrpSpPr>
        <p:grpSpPr>
          <a:xfrm>
            <a:off x="4131891" y="3592227"/>
            <a:ext cx="7068501" cy="365340"/>
            <a:chOff x="4193631" y="5584675"/>
            <a:chExt cx="7068501" cy="365340"/>
          </a:xfrm>
        </p:grpSpPr>
        <p:grpSp>
          <p:nvGrpSpPr>
            <p:cNvPr id="43" name="Grupo 42"/>
            <p:cNvGrpSpPr/>
            <p:nvPr/>
          </p:nvGrpSpPr>
          <p:grpSpPr>
            <a:xfrm>
              <a:off x="4193631" y="5609244"/>
              <a:ext cx="1028126" cy="340771"/>
              <a:chOff x="4193631" y="5533042"/>
              <a:chExt cx="1028126" cy="340771"/>
            </a:xfrm>
          </p:grpSpPr>
          <p:sp>
            <p:nvSpPr>
              <p:cNvPr id="38" name="CuadroTexto 37"/>
              <p:cNvSpPr txBox="1"/>
              <p:nvPr/>
            </p:nvSpPr>
            <p:spPr>
              <a:xfrm>
                <a:off x="4193631" y="5571149"/>
                <a:ext cx="917239" cy="261610"/>
              </a:xfrm>
              <a:prstGeom prst="rect">
                <a:avLst/>
              </a:prstGeom>
              <a:noFill/>
            </p:spPr>
            <p:txBody>
              <a:bodyPr wrap="square" rtlCol="0">
                <a:spAutoFit/>
              </a:bodyPr>
              <a:lstStyle/>
              <a:p>
                <a:r>
                  <a:rPr lang="es-CO" sz="1100" b="1" dirty="0"/>
                  <a:t>N° VISITAS</a:t>
                </a:r>
              </a:p>
            </p:txBody>
          </p:sp>
          <p:sp>
            <p:nvSpPr>
              <p:cNvPr id="39" name="Flecha derecha 38"/>
              <p:cNvSpPr/>
              <p:nvPr/>
            </p:nvSpPr>
            <p:spPr>
              <a:xfrm>
                <a:off x="5011634" y="5533042"/>
                <a:ext cx="210123" cy="340771"/>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44" name="CuadroTexto 43"/>
            <p:cNvSpPr txBox="1"/>
            <p:nvPr/>
          </p:nvSpPr>
          <p:spPr>
            <a:xfrm>
              <a:off x="5532707" y="5609772"/>
              <a:ext cx="598714" cy="307777"/>
            </a:xfrm>
            <a:prstGeom prst="rect">
              <a:avLst/>
            </a:prstGeom>
            <a:noFill/>
          </p:spPr>
          <p:txBody>
            <a:bodyPr wrap="square" rtlCol="0">
              <a:spAutoFit/>
            </a:bodyPr>
            <a:lstStyle/>
            <a:p>
              <a:r>
                <a:rPr lang="es-CO" sz="1400" b="1" dirty="0"/>
                <a:t>252</a:t>
              </a:r>
            </a:p>
          </p:txBody>
        </p:sp>
        <p:sp>
          <p:nvSpPr>
            <p:cNvPr id="45" name="CuadroTexto 44"/>
            <p:cNvSpPr txBox="1"/>
            <p:nvPr/>
          </p:nvSpPr>
          <p:spPr>
            <a:xfrm>
              <a:off x="7185937" y="5609772"/>
              <a:ext cx="598714" cy="307777"/>
            </a:xfrm>
            <a:prstGeom prst="rect">
              <a:avLst/>
            </a:prstGeom>
            <a:noFill/>
          </p:spPr>
          <p:txBody>
            <a:bodyPr wrap="square" rtlCol="0">
              <a:spAutoFit/>
            </a:bodyPr>
            <a:lstStyle/>
            <a:p>
              <a:r>
                <a:rPr lang="es-CO" sz="1400" b="1" dirty="0"/>
                <a:t>2003</a:t>
              </a:r>
            </a:p>
          </p:txBody>
        </p:sp>
        <p:sp>
          <p:nvSpPr>
            <p:cNvPr id="46" name="CuadroTexto 45"/>
            <p:cNvSpPr txBox="1"/>
            <p:nvPr/>
          </p:nvSpPr>
          <p:spPr>
            <a:xfrm>
              <a:off x="8912730" y="5609405"/>
              <a:ext cx="598714" cy="307777"/>
            </a:xfrm>
            <a:prstGeom prst="rect">
              <a:avLst/>
            </a:prstGeom>
            <a:noFill/>
          </p:spPr>
          <p:txBody>
            <a:bodyPr wrap="square" rtlCol="0">
              <a:spAutoFit/>
            </a:bodyPr>
            <a:lstStyle/>
            <a:p>
              <a:r>
                <a:rPr lang="es-CO" sz="1400" b="1" dirty="0"/>
                <a:t>2862</a:t>
              </a:r>
            </a:p>
          </p:txBody>
        </p:sp>
        <p:sp>
          <p:nvSpPr>
            <p:cNvPr id="47" name="CuadroTexto 46"/>
            <p:cNvSpPr txBox="1"/>
            <p:nvPr/>
          </p:nvSpPr>
          <p:spPr>
            <a:xfrm>
              <a:off x="10663418" y="5584675"/>
              <a:ext cx="598714" cy="307777"/>
            </a:xfrm>
            <a:prstGeom prst="rect">
              <a:avLst/>
            </a:prstGeom>
            <a:noFill/>
          </p:spPr>
          <p:txBody>
            <a:bodyPr wrap="square" rtlCol="0">
              <a:spAutoFit/>
            </a:bodyPr>
            <a:lstStyle/>
            <a:p>
              <a:r>
                <a:rPr lang="es-CO" sz="1400" b="1" dirty="0"/>
                <a:t>3780</a:t>
              </a:r>
            </a:p>
          </p:txBody>
        </p:sp>
      </p:grpSp>
      <p:pic>
        <p:nvPicPr>
          <p:cNvPr id="10" name="Imagen 9"/>
          <p:cNvPicPr>
            <a:picLocks noChangeAspect="1"/>
          </p:cNvPicPr>
          <p:nvPr/>
        </p:nvPicPr>
        <p:blipFill rotWithShape="1">
          <a:blip r:embed="rId6"/>
          <a:srcRect l="29376" t="40317" r="29731" b="9048"/>
          <a:stretch/>
        </p:blipFill>
        <p:spPr>
          <a:xfrm>
            <a:off x="238720" y="3441234"/>
            <a:ext cx="3919743" cy="2730127"/>
          </a:xfrm>
          <a:prstGeom prst="rect">
            <a:avLst/>
          </a:prstGeom>
        </p:spPr>
      </p:pic>
    </p:spTree>
    <p:extLst>
      <p:ext uri="{BB962C8B-B14F-4D97-AF65-F5344CB8AC3E}">
        <p14:creationId xmlns:p14="http://schemas.microsoft.com/office/powerpoint/2010/main" val="42580497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rma libre: forma 10">
            <a:extLst>
              <a:ext uri="{FF2B5EF4-FFF2-40B4-BE49-F238E27FC236}">
                <a16:creationId xmlns:a16="http://schemas.microsoft.com/office/drawing/2014/main" id="{BC01788C-9B07-4EDE-8430-7E3E31208392}"/>
              </a:ext>
            </a:extLst>
          </p:cNvPr>
          <p:cNvSpPr/>
          <p:nvPr/>
        </p:nvSpPr>
        <p:spPr>
          <a:xfrm>
            <a:off x="150743" y="57426"/>
            <a:ext cx="11834191" cy="6546574"/>
          </a:xfrm>
          <a:custGeom>
            <a:avLst/>
            <a:gdLst>
              <a:gd name="connsiteX0" fmla="*/ 463827 w 11794435"/>
              <a:gd name="connsiteY0" fmla="*/ 4429267 h 6546574"/>
              <a:gd name="connsiteX1" fmla="*/ 463827 w 11794435"/>
              <a:gd name="connsiteY1" fmla="*/ 6295270 h 6546574"/>
              <a:gd name="connsiteX2" fmla="*/ 4479235 w 11794435"/>
              <a:gd name="connsiteY2" fmla="*/ 6295270 h 6546574"/>
              <a:gd name="connsiteX3" fmla="*/ 4479235 w 11794435"/>
              <a:gd name="connsiteY3" fmla="*/ 4429267 h 6546574"/>
              <a:gd name="connsiteX4" fmla="*/ 463827 w 11794435"/>
              <a:gd name="connsiteY4" fmla="*/ 2315681 h 6546574"/>
              <a:gd name="connsiteX5" fmla="*/ 463827 w 11794435"/>
              <a:gd name="connsiteY5" fmla="*/ 4181684 h 6546574"/>
              <a:gd name="connsiteX6" fmla="*/ 4479235 w 11794435"/>
              <a:gd name="connsiteY6" fmla="*/ 4181684 h 6546574"/>
              <a:gd name="connsiteX7" fmla="*/ 4479235 w 11794435"/>
              <a:gd name="connsiteY7" fmla="*/ 2315681 h 6546574"/>
              <a:gd name="connsiteX8" fmla="*/ 463827 w 11794435"/>
              <a:gd name="connsiteY8" fmla="*/ 202095 h 6546574"/>
              <a:gd name="connsiteX9" fmla="*/ 463827 w 11794435"/>
              <a:gd name="connsiteY9" fmla="*/ 2068098 h 6546574"/>
              <a:gd name="connsiteX10" fmla="*/ 4479235 w 11794435"/>
              <a:gd name="connsiteY10" fmla="*/ 2068098 h 6546574"/>
              <a:gd name="connsiteX11" fmla="*/ 4479235 w 11794435"/>
              <a:gd name="connsiteY11" fmla="*/ 202095 h 6546574"/>
              <a:gd name="connsiteX12" fmla="*/ 0 w 11794435"/>
              <a:gd name="connsiteY12" fmla="*/ 0 h 6546574"/>
              <a:gd name="connsiteX13" fmla="*/ 11794435 w 11794435"/>
              <a:gd name="connsiteY13" fmla="*/ 0 h 6546574"/>
              <a:gd name="connsiteX14" fmla="*/ 11794435 w 11794435"/>
              <a:gd name="connsiteY14" fmla="*/ 6546574 h 6546574"/>
              <a:gd name="connsiteX15" fmla="*/ 0 w 11794435"/>
              <a:gd name="connsiteY15" fmla="*/ 6546574 h 6546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794435" h="6546574">
                <a:moveTo>
                  <a:pt x="463827" y="4429267"/>
                </a:moveTo>
                <a:lnTo>
                  <a:pt x="463827" y="6295270"/>
                </a:lnTo>
                <a:lnTo>
                  <a:pt x="4479235" y="6295270"/>
                </a:lnTo>
                <a:lnTo>
                  <a:pt x="4479235" y="4429267"/>
                </a:lnTo>
                <a:close/>
                <a:moveTo>
                  <a:pt x="463827" y="2315681"/>
                </a:moveTo>
                <a:lnTo>
                  <a:pt x="463827" y="4181684"/>
                </a:lnTo>
                <a:lnTo>
                  <a:pt x="4479235" y="4181684"/>
                </a:lnTo>
                <a:lnTo>
                  <a:pt x="4479235" y="2315681"/>
                </a:lnTo>
                <a:close/>
                <a:moveTo>
                  <a:pt x="463827" y="202095"/>
                </a:moveTo>
                <a:lnTo>
                  <a:pt x="463827" y="2068098"/>
                </a:lnTo>
                <a:lnTo>
                  <a:pt x="4479235" y="2068098"/>
                </a:lnTo>
                <a:lnTo>
                  <a:pt x="4479235" y="202095"/>
                </a:lnTo>
                <a:close/>
                <a:moveTo>
                  <a:pt x="0" y="0"/>
                </a:moveTo>
                <a:lnTo>
                  <a:pt x="11794435" y="0"/>
                </a:lnTo>
                <a:lnTo>
                  <a:pt x="11794435" y="6546574"/>
                </a:lnTo>
                <a:lnTo>
                  <a:pt x="0" y="654657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CO" dirty="0"/>
              <a:t>Semana Santa, primera y segunda temporada de lluvias 2018, incendios forestales primera y segunda temporada 2018, y plan general de contingencia temporada de navidad</a:t>
            </a:r>
            <a:endParaRPr lang="es-CO" altLang="es-CO" dirty="0"/>
          </a:p>
        </p:txBody>
      </p:sp>
      <p:sp>
        <p:nvSpPr>
          <p:cNvPr id="2" name="Título 1">
            <a:extLst>
              <a:ext uri="{FF2B5EF4-FFF2-40B4-BE49-F238E27FC236}">
                <a16:creationId xmlns:a16="http://schemas.microsoft.com/office/drawing/2014/main" id="{7016439F-1260-4647-9E58-6B081B04035F}"/>
              </a:ext>
            </a:extLst>
          </p:cNvPr>
          <p:cNvSpPr>
            <a:spLocks noGrp="1"/>
          </p:cNvSpPr>
          <p:nvPr>
            <p:ph type="ctrTitle"/>
          </p:nvPr>
        </p:nvSpPr>
        <p:spPr>
          <a:xfrm>
            <a:off x="4972878" y="1599441"/>
            <a:ext cx="5724939" cy="2387600"/>
          </a:xfrm>
        </p:spPr>
        <p:txBody>
          <a:bodyPr/>
          <a:lstStyle/>
          <a:p>
            <a:r>
              <a:rPr lang="es-CO" dirty="0"/>
              <a:t> </a:t>
            </a:r>
          </a:p>
        </p:txBody>
      </p:sp>
      <p:pic>
        <p:nvPicPr>
          <p:cNvPr id="14" name="Gráfico 13">
            <a:extLst>
              <a:ext uri="{FF2B5EF4-FFF2-40B4-BE49-F238E27FC236}">
                <a16:creationId xmlns:a16="http://schemas.microsoft.com/office/drawing/2014/main" id="{F225D006-BDF1-4B24-9AE8-714CBDD0A3E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12117" y="1599441"/>
            <a:ext cx="1219200" cy="590550"/>
          </a:xfrm>
          <a:prstGeom prst="rect">
            <a:avLst/>
          </a:prstGeom>
        </p:spPr>
      </p:pic>
      <p:sp>
        <p:nvSpPr>
          <p:cNvPr id="25" name="CuadroTexto 12"/>
          <p:cNvSpPr txBox="1">
            <a:spLocks noChangeArrowheads="1"/>
          </p:cNvSpPr>
          <p:nvPr/>
        </p:nvSpPr>
        <p:spPr bwMode="auto">
          <a:xfrm>
            <a:off x="5247623" y="333589"/>
            <a:ext cx="661780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CO"/>
            </a:defPPr>
            <a:lvl1pPr algn="just">
              <a:defRPr sz="2400" b="1">
                <a:solidFill>
                  <a:srgbClr val="0070C0"/>
                </a:solidFill>
                <a:latin typeface="Arial" panose="020B0604020202020204" pitchFamily="34" charset="0"/>
              </a:defRPr>
            </a:lvl1pPr>
            <a:lvl2pPr marL="742950" indent="-285750">
              <a:defRPr>
                <a:latin typeface="Arial" panose="020B0604020202020204" pitchFamily="34" charset="0"/>
              </a:defRPr>
            </a:lvl2pPr>
            <a:lvl3pPr marL="1143000" indent="-228600">
              <a:defRPr>
                <a:latin typeface="Arial" panose="020B0604020202020204" pitchFamily="34" charset="0"/>
              </a:defRPr>
            </a:lvl3pPr>
            <a:lvl4pPr marL="1600200" indent="-228600">
              <a:defRPr>
                <a:latin typeface="Arial" panose="020B0604020202020204" pitchFamily="34" charset="0"/>
              </a:defRPr>
            </a:lvl4pPr>
            <a:lvl5pPr marL="2057400" indent="-22860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pPr algn="l"/>
            <a:r>
              <a:rPr lang="es-CO" altLang="es-CO" dirty="0">
                <a:cs typeface="Arial" panose="020B0604020202020204" pitchFamily="34" charset="0"/>
              </a:rPr>
              <a:t>Capacitar Personas en Acciones para el Manejo de Emergencias</a:t>
            </a:r>
            <a:endParaRPr lang="es-CO" altLang="es-CO" dirty="0"/>
          </a:p>
        </p:txBody>
      </p:sp>
      <p:sp>
        <p:nvSpPr>
          <p:cNvPr id="19" name="Rectángulo 2"/>
          <p:cNvSpPr>
            <a:spLocks noChangeArrowheads="1"/>
          </p:cNvSpPr>
          <p:nvPr/>
        </p:nvSpPr>
        <p:spPr bwMode="auto">
          <a:xfrm>
            <a:off x="5247623" y="1440749"/>
            <a:ext cx="5450194"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algn="just">
              <a:buFont typeface="Arial" panose="020B0604020202020204" pitchFamily="34" charset="0"/>
              <a:buChar char="•"/>
            </a:pPr>
            <a:r>
              <a:rPr lang="es-CO" altLang="es-CO" dirty="0">
                <a:latin typeface="Arial" panose="020B0604020202020204" pitchFamily="34" charset="0"/>
                <a:ea typeface="MS Mincho" panose="02020609040205080304" pitchFamily="49" charset="-128"/>
              </a:rPr>
              <a:t>Curso virtual: Primer Respondiente: ¡Gente que ayuda! ha capacitado 48.901 personas.</a:t>
            </a:r>
          </a:p>
          <a:p>
            <a:pPr marL="285750" indent="-285750" algn="just">
              <a:buFont typeface="Arial" panose="020B0604020202020204" pitchFamily="34" charset="0"/>
              <a:buChar char="•"/>
            </a:pPr>
            <a:endParaRPr lang="es-CO" altLang="es-CO" dirty="0">
              <a:latin typeface="Arial" panose="020B0604020202020204" pitchFamily="34" charset="0"/>
              <a:ea typeface="MS Mincho" panose="02020609040205080304" pitchFamily="49" charset="-128"/>
            </a:endParaRPr>
          </a:p>
          <a:p>
            <a:pPr marL="285750" indent="-285750" algn="just">
              <a:buFont typeface="Arial" panose="020B0604020202020204" pitchFamily="34" charset="0"/>
              <a:buChar char="•"/>
            </a:pPr>
            <a:r>
              <a:rPr lang="es-CO" altLang="es-CO" dirty="0">
                <a:latin typeface="Arial" panose="020B0604020202020204" pitchFamily="34" charset="0"/>
                <a:ea typeface="MS Mincho" panose="02020609040205080304" pitchFamily="49" charset="-128"/>
              </a:rPr>
              <a:t>Se ha promovido la creación y el fortalecimiento de CAMs mediante el acompañamiento y asesoría técnica. En el año 2018 se crearon 6 nuevos CAMs, para un total del 28 creados.</a:t>
            </a:r>
          </a:p>
          <a:p>
            <a:pPr marL="285750" indent="-285750" algn="just">
              <a:buFont typeface="Arial" panose="020B0604020202020204" pitchFamily="34" charset="0"/>
              <a:buChar char="•"/>
            </a:pPr>
            <a:endParaRPr lang="es-CO" altLang="es-CO" dirty="0">
              <a:latin typeface="Arial" panose="020B0604020202020204" pitchFamily="34" charset="0"/>
              <a:ea typeface="MS Mincho" panose="02020609040205080304" pitchFamily="49" charset="-128"/>
            </a:endParaRPr>
          </a:p>
          <a:p>
            <a:pPr marL="285750" indent="-285750" algn="just">
              <a:buFont typeface="Arial" panose="020B0604020202020204" pitchFamily="34" charset="0"/>
              <a:buChar char="•"/>
            </a:pPr>
            <a:r>
              <a:rPr lang="es-CO" altLang="es-CO" dirty="0">
                <a:latin typeface="Arial" panose="020B0604020202020204" pitchFamily="34" charset="0"/>
                <a:ea typeface="MS Mincho" panose="02020609040205080304" pitchFamily="49" charset="-128"/>
              </a:rPr>
              <a:t>Se acompañó la realización de 3 simulacros de los CAMs, San Martín, Puente Aranda y Tunal. </a:t>
            </a:r>
          </a:p>
        </p:txBody>
      </p:sp>
      <p:pic>
        <p:nvPicPr>
          <p:cNvPr id="4" name="Imagen 3"/>
          <p:cNvPicPr>
            <a:picLocks noChangeAspect="1"/>
          </p:cNvPicPr>
          <p:nvPr/>
        </p:nvPicPr>
        <p:blipFill rotWithShape="1">
          <a:blip r:embed="rId4"/>
          <a:srcRect l="22767" t="7142" r="24464" b="6191"/>
          <a:stretch/>
        </p:blipFill>
        <p:spPr>
          <a:xfrm>
            <a:off x="578390" y="189230"/>
            <a:ext cx="3692096" cy="3410972"/>
          </a:xfrm>
          <a:prstGeom prst="rect">
            <a:avLst/>
          </a:prstGeom>
        </p:spPr>
      </p:pic>
      <p:pic>
        <p:nvPicPr>
          <p:cNvPr id="5" name="Imagen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275" y="3797596"/>
            <a:ext cx="3608072" cy="2407261"/>
          </a:xfrm>
          <a:prstGeom prst="rect">
            <a:avLst/>
          </a:prstGeom>
        </p:spPr>
      </p:pic>
      <p:sp>
        <p:nvSpPr>
          <p:cNvPr id="15" name="Rectángulo 8"/>
          <p:cNvSpPr>
            <a:spLocks noChangeArrowheads="1"/>
          </p:cNvSpPr>
          <p:nvPr/>
        </p:nvSpPr>
        <p:spPr bwMode="auto">
          <a:xfrm>
            <a:off x="495637" y="6289012"/>
            <a:ext cx="377484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CO" altLang="es-CO" sz="900" dirty="0">
                <a:cs typeface="Arial" panose="020B0604020202020204" pitchFamily="34" charset="0"/>
              </a:rPr>
              <a:t>X Simulacro Distrital de Evacuación – Plaza Simón Bolívar</a:t>
            </a:r>
            <a:endParaRPr lang="es-CO" altLang="es-CO" sz="900" dirty="0"/>
          </a:p>
        </p:txBody>
      </p:sp>
    </p:spTree>
    <p:extLst>
      <p:ext uri="{BB962C8B-B14F-4D97-AF65-F5344CB8AC3E}">
        <p14:creationId xmlns:p14="http://schemas.microsoft.com/office/powerpoint/2010/main" val="35925012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rma libre: forma 10">
            <a:extLst>
              <a:ext uri="{FF2B5EF4-FFF2-40B4-BE49-F238E27FC236}">
                <a16:creationId xmlns:a16="http://schemas.microsoft.com/office/drawing/2014/main" id="{BC01788C-9B07-4EDE-8430-7E3E31208392}"/>
              </a:ext>
            </a:extLst>
          </p:cNvPr>
          <p:cNvSpPr/>
          <p:nvPr/>
        </p:nvSpPr>
        <p:spPr>
          <a:xfrm>
            <a:off x="150743" y="57426"/>
            <a:ext cx="11834191" cy="6546574"/>
          </a:xfrm>
          <a:custGeom>
            <a:avLst/>
            <a:gdLst>
              <a:gd name="connsiteX0" fmla="*/ 463827 w 11794435"/>
              <a:gd name="connsiteY0" fmla="*/ 4429267 h 6546574"/>
              <a:gd name="connsiteX1" fmla="*/ 463827 w 11794435"/>
              <a:gd name="connsiteY1" fmla="*/ 6295270 h 6546574"/>
              <a:gd name="connsiteX2" fmla="*/ 4479235 w 11794435"/>
              <a:gd name="connsiteY2" fmla="*/ 6295270 h 6546574"/>
              <a:gd name="connsiteX3" fmla="*/ 4479235 w 11794435"/>
              <a:gd name="connsiteY3" fmla="*/ 4429267 h 6546574"/>
              <a:gd name="connsiteX4" fmla="*/ 463827 w 11794435"/>
              <a:gd name="connsiteY4" fmla="*/ 2315681 h 6546574"/>
              <a:gd name="connsiteX5" fmla="*/ 463827 w 11794435"/>
              <a:gd name="connsiteY5" fmla="*/ 4181684 h 6546574"/>
              <a:gd name="connsiteX6" fmla="*/ 4479235 w 11794435"/>
              <a:gd name="connsiteY6" fmla="*/ 4181684 h 6546574"/>
              <a:gd name="connsiteX7" fmla="*/ 4479235 w 11794435"/>
              <a:gd name="connsiteY7" fmla="*/ 2315681 h 6546574"/>
              <a:gd name="connsiteX8" fmla="*/ 463827 w 11794435"/>
              <a:gd name="connsiteY8" fmla="*/ 202095 h 6546574"/>
              <a:gd name="connsiteX9" fmla="*/ 463827 w 11794435"/>
              <a:gd name="connsiteY9" fmla="*/ 2068098 h 6546574"/>
              <a:gd name="connsiteX10" fmla="*/ 4479235 w 11794435"/>
              <a:gd name="connsiteY10" fmla="*/ 2068098 h 6546574"/>
              <a:gd name="connsiteX11" fmla="*/ 4479235 w 11794435"/>
              <a:gd name="connsiteY11" fmla="*/ 202095 h 6546574"/>
              <a:gd name="connsiteX12" fmla="*/ 0 w 11794435"/>
              <a:gd name="connsiteY12" fmla="*/ 0 h 6546574"/>
              <a:gd name="connsiteX13" fmla="*/ 11794435 w 11794435"/>
              <a:gd name="connsiteY13" fmla="*/ 0 h 6546574"/>
              <a:gd name="connsiteX14" fmla="*/ 11794435 w 11794435"/>
              <a:gd name="connsiteY14" fmla="*/ 6546574 h 6546574"/>
              <a:gd name="connsiteX15" fmla="*/ 0 w 11794435"/>
              <a:gd name="connsiteY15" fmla="*/ 6546574 h 6546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794435" h="6546574">
                <a:moveTo>
                  <a:pt x="463827" y="4429267"/>
                </a:moveTo>
                <a:lnTo>
                  <a:pt x="463827" y="6295270"/>
                </a:lnTo>
                <a:lnTo>
                  <a:pt x="4479235" y="6295270"/>
                </a:lnTo>
                <a:lnTo>
                  <a:pt x="4479235" y="4429267"/>
                </a:lnTo>
                <a:close/>
                <a:moveTo>
                  <a:pt x="463827" y="2315681"/>
                </a:moveTo>
                <a:lnTo>
                  <a:pt x="463827" y="4181684"/>
                </a:lnTo>
                <a:lnTo>
                  <a:pt x="4479235" y="4181684"/>
                </a:lnTo>
                <a:lnTo>
                  <a:pt x="4479235" y="2315681"/>
                </a:lnTo>
                <a:close/>
                <a:moveTo>
                  <a:pt x="463827" y="202095"/>
                </a:moveTo>
                <a:lnTo>
                  <a:pt x="463827" y="2068098"/>
                </a:lnTo>
                <a:lnTo>
                  <a:pt x="4479235" y="2068098"/>
                </a:lnTo>
                <a:lnTo>
                  <a:pt x="4479235" y="202095"/>
                </a:lnTo>
                <a:close/>
                <a:moveTo>
                  <a:pt x="0" y="0"/>
                </a:moveTo>
                <a:lnTo>
                  <a:pt x="11794435" y="0"/>
                </a:lnTo>
                <a:lnTo>
                  <a:pt x="11794435" y="6546574"/>
                </a:lnTo>
                <a:lnTo>
                  <a:pt x="0" y="654657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CO" dirty="0"/>
              <a:t>Semana Santa, primera y segunda temporada de lluvias 2018, incendios forestales primera y segunda temporada 2018, y plan general de contingencia temporada de navidad</a:t>
            </a:r>
            <a:endParaRPr lang="es-CO" altLang="es-CO" dirty="0"/>
          </a:p>
        </p:txBody>
      </p:sp>
      <p:pic>
        <p:nvPicPr>
          <p:cNvPr id="14" name="Gráfico 13">
            <a:extLst>
              <a:ext uri="{FF2B5EF4-FFF2-40B4-BE49-F238E27FC236}">
                <a16:creationId xmlns:a16="http://schemas.microsoft.com/office/drawing/2014/main" id="{F225D006-BDF1-4B24-9AE8-714CBDD0A3E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12117" y="1599441"/>
            <a:ext cx="1219200" cy="590550"/>
          </a:xfrm>
          <a:prstGeom prst="rect">
            <a:avLst/>
          </a:prstGeom>
        </p:spPr>
      </p:pic>
      <p:sp>
        <p:nvSpPr>
          <p:cNvPr id="25" name="CuadroTexto 12"/>
          <p:cNvSpPr txBox="1">
            <a:spLocks noChangeArrowheads="1"/>
          </p:cNvSpPr>
          <p:nvPr/>
        </p:nvSpPr>
        <p:spPr bwMode="auto">
          <a:xfrm>
            <a:off x="5247623" y="333589"/>
            <a:ext cx="661780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CO"/>
            </a:defPPr>
            <a:lvl1pPr algn="just">
              <a:defRPr sz="2400" b="1">
                <a:solidFill>
                  <a:srgbClr val="0070C0"/>
                </a:solidFill>
                <a:latin typeface="Arial" panose="020B0604020202020204" pitchFamily="34" charset="0"/>
              </a:defRPr>
            </a:lvl1pPr>
            <a:lvl2pPr marL="742950" indent="-285750">
              <a:defRPr>
                <a:latin typeface="Arial" panose="020B0604020202020204" pitchFamily="34" charset="0"/>
              </a:defRPr>
            </a:lvl2pPr>
            <a:lvl3pPr marL="1143000" indent="-228600">
              <a:defRPr>
                <a:latin typeface="Arial" panose="020B0604020202020204" pitchFamily="34" charset="0"/>
              </a:defRPr>
            </a:lvl3pPr>
            <a:lvl4pPr marL="1600200" indent="-228600">
              <a:defRPr>
                <a:latin typeface="Arial" panose="020B0604020202020204" pitchFamily="34" charset="0"/>
              </a:defRPr>
            </a:lvl4pPr>
            <a:lvl5pPr marL="2057400" indent="-22860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pPr algn="l"/>
            <a:r>
              <a:rPr lang="es-CO" altLang="es-CO" dirty="0">
                <a:cs typeface="Arial" panose="020B0604020202020204" pitchFamily="34" charset="0"/>
              </a:rPr>
              <a:t>Simulacro Distrital de Evacuación</a:t>
            </a:r>
            <a:endParaRPr lang="es-CO" altLang="es-CO" dirty="0"/>
          </a:p>
        </p:txBody>
      </p:sp>
      <p:sp>
        <p:nvSpPr>
          <p:cNvPr id="19" name="Rectángulo 2"/>
          <p:cNvSpPr>
            <a:spLocks noChangeArrowheads="1"/>
          </p:cNvSpPr>
          <p:nvPr/>
        </p:nvSpPr>
        <p:spPr bwMode="auto">
          <a:xfrm>
            <a:off x="5247623" y="994434"/>
            <a:ext cx="5175447"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algn="just">
              <a:buFont typeface="Arial" panose="020B0604020202020204" pitchFamily="34" charset="0"/>
              <a:buChar char="•"/>
            </a:pPr>
            <a:r>
              <a:rPr lang="es-CO" altLang="es-CO" dirty="0">
                <a:latin typeface="Arial" panose="020B0604020202020204" pitchFamily="34" charset="0"/>
                <a:ea typeface="MS Mincho" panose="02020609040205080304" pitchFamily="49" charset="-128"/>
              </a:rPr>
              <a:t>Participaron 2.019.817 personas, de 16.712 organizaciones, entre las cuales se destacan 50.652 personas con discapacidad.</a:t>
            </a:r>
          </a:p>
          <a:p>
            <a:pPr marL="285750" indent="-285750" algn="just">
              <a:buFont typeface="Arial" panose="020B0604020202020204" pitchFamily="34" charset="0"/>
              <a:buChar char="•"/>
            </a:pPr>
            <a:endParaRPr lang="es-CO" altLang="es-CO" dirty="0">
              <a:latin typeface="Arial" panose="020B0604020202020204" pitchFamily="34" charset="0"/>
              <a:ea typeface="MS Mincho" panose="02020609040205080304" pitchFamily="49" charset="-128"/>
            </a:endParaRPr>
          </a:p>
          <a:p>
            <a:pPr marL="285750" indent="-285750" algn="just">
              <a:buFont typeface="Arial" panose="020B0604020202020204" pitchFamily="34" charset="0"/>
              <a:buChar char="•"/>
            </a:pPr>
            <a:r>
              <a:rPr lang="es-CO" altLang="es-CO" dirty="0">
                <a:latin typeface="Arial" panose="020B0604020202020204" pitchFamily="34" charset="0"/>
                <a:ea typeface="MS Mincho" panose="02020609040205080304" pitchFamily="49" charset="-128"/>
              </a:rPr>
              <a:t>El ejercicio contó con el apoyo de 135.369 brigadistas..</a:t>
            </a:r>
          </a:p>
          <a:p>
            <a:pPr algn="just"/>
            <a:endParaRPr lang="es-CO" altLang="es-CO" dirty="0">
              <a:latin typeface="Arial" panose="020B0604020202020204" pitchFamily="34" charset="0"/>
              <a:ea typeface="MS Mincho" panose="02020609040205080304" pitchFamily="49" charset="-128"/>
            </a:endParaRPr>
          </a:p>
          <a:p>
            <a:pPr marL="285750" indent="-285750" algn="just">
              <a:buFont typeface="Arial" panose="020B0604020202020204" pitchFamily="34" charset="0"/>
              <a:buChar char="•"/>
            </a:pPr>
            <a:r>
              <a:rPr lang="es-CO" altLang="es-CO" dirty="0">
                <a:latin typeface="Arial" panose="020B0604020202020204" pitchFamily="34" charset="0"/>
                <a:ea typeface="MS Mincho" panose="02020609040205080304" pitchFamily="49" charset="-128"/>
              </a:rPr>
              <a:t>También se contó con la participación de 4.510 animales de compañía </a:t>
            </a:r>
          </a:p>
        </p:txBody>
      </p:sp>
      <p:sp>
        <p:nvSpPr>
          <p:cNvPr id="15" name="Rectángulo 8"/>
          <p:cNvSpPr>
            <a:spLocks noChangeArrowheads="1"/>
          </p:cNvSpPr>
          <p:nvPr/>
        </p:nvSpPr>
        <p:spPr bwMode="auto">
          <a:xfrm>
            <a:off x="312018" y="2874628"/>
            <a:ext cx="377484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CO" altLang="es-CO" sz="1000" b="1" dirty="0">
                <a:cs typeface="Arial" panose="020B0604020202020204" pitchFamily="34" charset="0"/>
              </a:rPr>
              <a:t>Simulacro Distrital de Evacuación – Plaza las Nieves</a:t>
            </a:r>
            <a:endParaRPr lang="es-CO" altLang="es-CO" sz="1000" b="1" dirty="0"/>
          </a:p>
        </p:txBody>
      </p:sp>
      <p:pic>
        <p:nvPicPr>
          <p:cNvPr id="3" name="Imagen 2"/>
          <p:cNvPicPr>
            <a:picLocks noChangeAspect="1"/>
          </p:cNvPicPr>
          <p:nvPr/>
        </p:nvPicPr>
        <p:blipFill rotWithShape="1">
          <a:blip r:embed="rId4"/>
          <a:srcRect l="7334" r="7185"/>
          <a:stretch/>
        </p:blipFill>
        <p:spPr>
          <a:xfrm>
            <a:off x="399143" y="333589"/>
            <a:ext cx="3802743" cy="2495708"/>
          </a:xfrm>
          <a:prstGeom prst="rect">
            <a:avLst/>
          </a:prstGeom>
        </p:spPr>
      </p:pic>
      <p:sp>
        <p:nvSpPr>
          <p:cNvPr id="13" name="CuadroTexto 12"/>
          <p:cNvSpPr txBox="1">
            <a:spLocks noChangeArrowheads="1"/>
          </p:cNvSpPr>
          <p:nvPr/>
        </p:nvSpPr>
        <p:spPr bwMode="auto">
          <a:xfrm>
            <a:off x="5247623" y="3619432"/>
            <a:ext cx="661780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CO"/>
            </a:defPPr>
            <a:lvl1pPr algn="just">
              <a:defRPr sz="2400" b="1">
                <a:solidFill>
                  <a:srgbClr val="0070C0"/>
                </a:solidFill>
                <a:latin typeface="Arial" panose="020B0604020202020204" pitchFamily="34" charset="0"/>
              </a:defRPr>
            </a:lvl1pPr>
            <a:lvl2pPr marL="742950" indent="-285750">
              <a:defRPr>
                <a:latin typeface="Arial" panose="020B0604020202020204" pitchFamily="34" charset="0"/>
              </a:defRPr>
            </a:lvl2pPr>
            <a:lvl3pPr marL="1143000" indent="-228600">
              <a:defRPr>
                <a:latin typeface="Arial" panose="020B0604020202020204" pitchFamily="34" charset="0"/>
              </a:defRPr>
            </a:lvl3pPr>
            <a:lvl4pPr marL="1600200" indent="-228600">
              <a:defRPr>
                <a:latin typeface="Arial" panose="020B0604020202020204" pitchFamily="34" charset="0"/>
              </a:defRPr>
            </a:lvl4pPr>
            <a:lvl5pPr marL="2057400" indent="-22860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pPr algn="l"/>
            <a:r>
              <a:rPr lang="es-CO" altLang="es-CO" dirty="0">
                <a:cs typeface="Arial" panose="020B0604020202020204" pitchFamily="34" charset="0"/>
              </a:rPr>
              <a:t>Foro y Primer Encuentro Distrital de Brigadas</a:t>
            </a:r>
            <a:endParaRPr lang="es-CO" altLang="es-CO" dirty="0"/>
          </a:p>
        </p:txBody>
      </p:sp>
      <p:sp>
        <p:nvSpPr>
          <p:cNvPr id="16" name="Rectángulo 2"/>
          <p:cNvSpPr>
            <a:spLocks noChangeArrowheads="1"/>
          </p:cNvSpPr>
          <p:nvPr/>
        </p:nvSpPr>
        <p:spPr bwMode="auto">
          <a:xfrm>
            <a:off x="5247623" y="4726592"/>
            <a:ext cx="5175447"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algn="just">
              <a:buFont typeface="Arial" panose="020B0604020202020204" pitchFamily="34" charset="0"/>
              <a:buChar char="•"/>
            </a:pPr>
            <a:r>
              <a:rPr lang="es-CO" altLang="es-CO" dirty="0">
                <a:latin typeface="Arial" panose="020B0604020202020204" pitchFamily="34" charset="0"/>
                <a:ea typeface="MS Mincho" panose="02020609040205080304" pitchFamily="49" charset="-128"/>
              </a:rPr>
              <a:t>Participaron 904 personas a los seminarios y circuito de practicas.</a:t>
            </a:r>
          </a:p>
          <a:p>
            <a:pPr marL="285750" indent="-285750" algn="just">
              <a:buFont typeface="Arial" panose="020B0604020202020204" pitchFamily="34" charset="0"/>
              <a:buChar char="•"/>
            </a:pPr>
            <a:endParaRPr lang="es-CO" altLang="es-CO" dirty="0">
              <a:latin typeface="Arial" panose="020B0604020202020204" pitchFamily="34" charset="0"/>
              <a:ea typeface="MS Mincho" panose="02020609040205080304" pitchFamily="49" charset="-128"/>
            </a:endParaRPr>
          </a:p>
          <a:p>
            <a:pPr marL="285750" indent="-285750" algn="just">
              <a:buFont typeface="Arial" panose="020B0604020202020204" pitchFamily="34" charset="0"/>
              <a:buChar char="•"/>
            </a:pPr>
            <a:r>
              <a:rPr lang="es-CO" altLang="es-CO" dirty="0">
                <a:latin typeface="Arial" panose="020B0604020202020204" pitchFamily="34" charset="0"/>
                <a:ea typeface="MS Mincho" panose="02020609040205080304" pitchFamily="49" charset="-128"/>
              </a:rPr>
              <a:t>El circuito de practico contó con 7 pistas de entrenamiento.</a:t>
            </a:r>
          </a:p>
        </p:txBody>
      </p:sp>
      <p:sp>
        <p:nvSpPr>
          <p:cNvPr id="17" name="Rectángulo 8"/>
          <p:cNvSpPr>
            <a:spLocks noChangeArrowheads="1"/>
          </p:cNvSpPr>
          <p:nvPr/>
        </p:nvSpPr>
        <p:spPr bwMode="auto">
          <a:xfrm>
            <a:off x="312017" y="5907737"/>
            <a:ext cx="377484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CO" altLang="es-CO" sz="1000" b="1" dirty="0">
                <a:cs typeface="Arial" panose="020B0604020202020204" pitchFamily="34" charset="0"/>
              </a:rPr>
              <a:t>Participantes circuito de práctica - IDRD</a:t>
            </a:r>
            <a:endParaRPr lang="es-CO" altLang="es-CO" sz="1000" b="1" dirty="0"/>
          </a:p>
        </p:txBody>
      </p:sp>
      <p:pic>
        <p:nvPicPr>
          <p:cNvPr id="18" name="Imagen 6"/>
          <p:cNvPicPr>
            <a:picLocks noChangeAspect="1"/>
          </p:cNvPicPr>
          <p:nvPr/>
        </p:nvPicPr>
        <p:blipFill rotWithShape="1">
          <a:blip r:embed="rId5" cstate="print">
            <a:extLst>
              <a:ext uri="{28A0092B-C50C-407E-A947-70E740481C1C}">
                <a14:useLocalDpi xmlns:a14="http://schemas.microsoft.com/office/drawing/2010/main" val="0"/>
              </a:ext>
            </a:extLst>
          </a:blip>
          <a:srcRect l="4255"/>
          <a:stretch/>
        </p:blipFill>
        <p:spPr>
          <a:xfrm>
            <a:off x="399143" y="3273834"/>
            <a:ext cx="3768461" cy="2544025"/>
          </a:xfrm>
          <a:prstGeom prst="rect">
            <a:avLst/>
          </a:prstGeom>
        </p:spPr>
      </p:pic>
    </p:spTree>
    <p:extLst>
      <p:ext uri="{BB962C8B-B14F-4D97-AF65-F5344CB8AC3E}">
        <p14:creationId xmlns:p14="http://schemas.microsoft.com/office/powerpoint/2010/main" val="25813776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rma libre: forma 10">
            <a:extLst>
              <a:ext uri="{FF2B5EF4-FFF2-40B4-BE49-F238E27FC236}">
                <a16:creationId xmlns:a16="http://schemas.microsoft.com/office/drawing/2014/main" id="{BC01788C-9B07-4EDE-8430-7E3E31208392}"/>
              </a:ext>
            </a:extLst>
          </p:cNvPr>
          <p:cNvSpPr/>
          <p:nvPr/>
        </p:nvSpPr>
        <p:spPr>
          <a:xfrm>
            <a:off x="150743" y="57426"/>
            <a:ext cx="11834191" cy="6546574"/>
          </a:xfrm>
          <a:custGeom>
            <a:avLst/>
            <a:gdLst>
              <a:gd name="connsiteX0" fmla="*/ 463827 w 11794435"/>
              <a:gd name="connsiteY0" fmla="*/ 4429267 h 6546574"/>
              <a:gd name="connsiteX1" fmla="*/ 463827 w 11794435"/>
              <a:gd name="connsiteY1" fmla="*/ 6295270 h 6546574"/>
              <a:gd name="connsiteX2" fmla="*/ 4479235 w 11794435"/>
              <a:gd name="connsiteY2" fmla="*/ 6295270 h 6546574"/>
              <a:gd name="connsiteX3" fmla="*/ 4479235 w 11794435"/>
              <a:gd name="connsiteY3" fmla="*/ 4429267 h 6546574"/>
              <a:gd name="connsiteX4" fmla="*/ 463827 w 11794435"/>
              <a:gd name="connsiteY4" fmla="*/ 2315681 h 6546574"/>
              <a:gd name="connsiteX5" fmla="*/ 463827 w 11794435"/>
              <a:gd name="connsiteY5" fmla="*/ 4181684 h 6546574"/>
              <a:gd name="connsiteX6" fmla="*/ 4479235 w 11794435"/>
              <a:gd name="connsiteY6" fmla="*/ 4181684 h 6546574"/>
              <a:gd name="connsiteX7" fmla="*/ 4479235 w 11794435"/>
              <a:gd name="connsiteY7" fmla="*/ 2315681 h 6546574"/>
              <a:gd name="connsiteX8" fmla="*/ 463827 w 11794435"/>
              <a:gd name="connsiteY8" fmla="*/ 202095 h 6546574"/>
              <a:gd name="connsiteX9" fmla="*/ 463827 w 11794435"/>
              <a:gd name="connsiteY9" fmla="*/ 2068098 h 6546574"/>
              <a:gd name="connsiteX10" fmla="*/ 4479235 w 11794435"/>
              <a:gd name="connsiteY10" fmla="*/ 2068098 h 6546574"/>
              <a:gd name="connsiteX11" fmla="*/ 4479235 w 11794435"/>
              <a:gd name="connsiteY11" fmla="*/ 202095 h 6546574"/>
              <a:gd name="connsiteX12" fmla="*/ 0 w 11794435"/>
              <a:gd name="connsiteY12" fmla="*/ 0 h 6546574"/>
              <a:gd name="connsiteX13" fmla="*/ 11794435 w 11794435"/>
              <a:gd name="connsiteY13" fmla="*/ 0 h 6546574"/>
              <a:gd name="connsiteX14" fmla="*/ 11794435 w 11794435"/>
              <a:gd name="connsiteY14" fmla="*/ 6546574 h 6546574"/>
              <a:gd name="connsiteX15" fmla="*/ 0 w 11794435"/>
              <a:gd name="connsiteY15" fmla="*/ 6546574 h 6546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794435" h="6546574">
                <a:moveTo>
                  <a:pt x="463827" y="4429267"/>
                </a:moveTo>
                <a:lnTo>
                  <a:pt x="463827" y="6295270"/>
                </a:lnTo>
                <a:lnTo>
                  <a:pt x="4479235" y="6295270"/>
                </a:lnTo>
                <a:lnTo>
                  <a:pt x="4479235" y="4429267"/>
                </a:lnTo>
                <a:close/>
                <a:moveTo>
                  <a:pt x="463827" y="2315681"/>
                </a:moveTo>
                <a:lnTo>
                  <a:pt x="463827" y="4181684"/>
                </a:lnTo>
                <a:lnTo>
                  <a:pt x="4479235" y="4181684"/>
                </a:lnTo>
                <a:lnTo>
                  <a:pt x="4479235" y="2315681"/>
                </a:lnTo>
                <a:close/>
                <a:moveTo>
                  <a:pt x="463827" y="202095"/>
                </a:moveTo>
                <a:lnTo>
                  <a:pt x="463827" y="2068098"/>
                </a:lnTo>
                <a:lnTo>
                  <a:pt x="4479235" y="2068098"/>
                </a:lnTo>
                <a:lnTo>
                  <a:pt x="4479235" y="202095"/>
                </a:lnTo>
                <a:close/>
                <a:moveTo>
                  <a:pt x="0" y="0"/>
                </a:moveTo>
                <a:lnTo>
                  <a:pt x="11794435" y="0"/>
                </a:lnTo>
                <a:lnTo>
                  <a:pt x="11794435" y="6546574"/>
                </a:lnTo>
                <a:lnTo>
                  <a:pt x="0" y="654657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CO" dirty="0"/>
              <a:t>Semana Santa, primera y segunda temporada de lluvias 2018, incendios forestales primera y segunda temporada 2018, y plan general de contingencia temporada de navidad</a:t>
            </a:r>
            <a:endParaRPr lang="es-CO" altLang="es-CO" dirty="0"/>
          </a:p>
        </p:txBody>
      </p:sp>
      <p:sp>
        <p:nvSpPr>
          <p:cNvPr id="2" name="Título 1">
            <a:extLst>
              <a:ext uri="{FF2B5EF4-FFF2-40B4-BE49-F238E27FC236}">
                <a16:creationId xmlns:a16="http://schemas.microsoft.com/office/drawing/2014/main" id="{7016439F-1260-4647-9E58-6B081B04035F}"/>
              </a:ext>
            </a:extLst>
          </p:cNvPr>
          <p:cNvSpPr>
            <a:spLocks noGrp="1"/>
          </p:cNvSpPr>
          <p:nvPr>
            <p:ph type="ctrTitle"/>
          </p:nvPr>
        </p:nvSpPr>
        <p:spPr>
          <a:xfrm>
            <a:off x="4972878" y="1599441"/>
            <a:ext cx="5724939" cy="2387600"/>
          </a:xfrm>
        </p:spPr>
        <p:txBody>
          <a:bodyPr/>
          <a:lstStyle/>
          <a:p>
            <a:r>
              <a:rPr lang="es-CO" dirty="0"/>
              <a:t> </a:t>
            </a:r>
          </a:p>
        </p:txBody>
      </p:sp>
      <p:pic>
        <p:nvPicPr>
          <p:cNvPr id="14" name="Gráfico 13">
            <a:extLst>
              <a:ext uri="{FF2B5EF4-FFF2-40B4-BE49-F238E27FC236}">
                <a16:creationId xmlns:a16="http://schemas.microsoft.com/office/drawing/2014/main" id="{F225D006-BDF1-4B24-9AE8-714CBDD0A3E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12117" y="1599441"/>
            <a:ext cx="1219200" cy="590550"/>
          </a:xfrm>
          <a:prstGeom prst="rect">
            <a:avLst/>
          </a:prstGeom>
        </p:spPr>
      </p:pic>
      <p:sp>
        <p:nvSpPr>
          <p:cNvPr id="10" name="CuadroTexto 12"/>
          <p:cNvSpPr txBox="1">
            <a:spLocks noChangeArrowheads="1"/>
          </p:cNvSpPr>
          <p:nvPr/>
        </p:nvSpPr>
        <p:spPr bwMode="auto">
          <a:xfrm>
            <a:off x="5270815" y="333589"/>
            <a:ext cx="661780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CO"/>
            </a:defPPr>
            <a:lvl1pPr algn="just">
              <a:defRPr sz="2400" b="1">
                <a:solidFill>
                  <a:srgbClr val="0070C0"/>
                </a:solidFill>
                <a:latin typeface="Arial" panose="020B0604020202020204" pitchFamily="34" charset="0"/>
              </a:defRPr>
            </a:lvl1pPr>
            <a:lvl2pPr marL="742950" indent="-285750">
              <a:defRPr>
                <a:latin typeface="Arial" panose="020B0604020202020204" pitchFamily="34" charset="0"/>
              </a:defRPr>
            </a:lvl2pPr>
            <a:lvl3pPr marL="1143000" indent="-228600">
              <a:defRPr>
                <a:latin typeface="Arial" panose="020B0604020202020204" pitchFamily="34" charset="0"/>
              </a:defRPr>
            </a:lvl3pPr>
            <a:lvl4pPr marL="1600200" indent="-228600">
              <a:defRPr>
                <a:latin typeface="Arial" panose="020B0604020202020204" pitchFamily="34" charset="0"/>
              </a:defRPr>
            </a:lvl4pPr>
            <a:lvl5pPr marL="2057400" indent="-22860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pPr algn="l"/>
            <a:r>
              <a:rPr lang="es-CO" altLang="es-CO" dirty="0"/>
              <a:t>Centro Distrital Logístico y de Reserva </a:t>
            </a:r>
          </a:p>
        </p:txBody>
      </p:sp>
      <p:sp>
        <p:nvSpPr>
          <p:cNvPr id="12" name="Rectángulo 2"/>
          <p:cNvSpPr>
            <a:spLocks noChangeArrowheads="1"/>
          </p:cNvSpPr>
          <p:nvPr/>
        </p:nvSpPr>
        <p:spPr bwMode="auto">
          <a:xfrm>
            <a:off x="5247622" y="1283313"/>
            <a:ext cx="5175447"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algn="just">
              <a:buFont typeface="Arial" panose="020B0604020202020204" pitchFamily="34" charset="0"/>
              <a:buChar char="•"/>
            </a:pPr>
            <a:r>
              <a:rPr lang="es-CO" altLang="es-CO" dirty="0">
                <a:latin typeface="Arial" panose="020B0604020202020204" pitchFamily="34" charset="0"/>
                <a:ea typeface="MS Mincho" panose="02020609040205080304" pitchFamily="49" charset="-128"/>
              </a:rPr>
              <a:t>Entrega de 10.399 ayudas humanitarias en especie a 1.102 familias. </a:t>
            </a:r>
          </a:p>
          <a:p>
            <a:pPr marL="285750" indent="-285750" algn="just">
              <a:buFont typeface="Arial" panose="020B0604020202020204" pitchFamily="34" charset="0"/>
              <a:buChar char="•"/>
            </a:pPr>
            <a:endParaRPr lang="es-CO" altLang="es-CO" dirty="0">
              <a:latin typeface="Arial" panose="020B0604020202020204" pitchFamily="34" charset="0"/>
              <a:ea typeface="MS Mincho" panose="02020609040205080304" pitchFamily="49" charset="-128"/>
            </a:endParaRPr>
          </a:p>
          <a:p>
            <a:pPr marL="285750" indent="-285750" algn="just">
              <a:buFont typeface="Arial" panose="020B0604020202020204" pitchFamily="34" charset="0"/>
              <a:buChar char="•"/>
            </a:pPr>
            <a:r>
              <a:rPr lang="es-MX" altLang="es-CO" dirty="0">
                <a:latin typeface="Arial" panose="020B0604020202020204" pitchFamily="34" charset="0"/>
                <a:ea typeface="MS Mincho" panose="02020609040205080304" pitchFamily="49" charset="-128"/>
              </a:rPr>
              <a:t>907 Familias Beneficiadas con ayudas humanitarias de carácter pecuniario.</a:t>
            </a:r>
          </a:p>
          <a:p>
            <a:pPr algn="just"/>
            <a:endParaRPr lang="es-CO" altLang="es-CO" dirty="0">
              <a:latin typeface="Arial" panose="020B0604020202020204" pitchFamily="34" charset="0"/>
              <a:ea typeface="MS Mincho" panose="02020609040205080304" pitchFamily="49" charset="-128"/>
            </a:endParaRPr>
          </a:p>
          <a:p>
            <a:pPr marL="285750" indent="-285750" algn="just">
              <a:buFont typeface="Arial" panose="020B0604020202020204" pitchFamily="34" charset="0"/>
              <a:buChar char="•"/>
            </a:pPr>
            <a:r>
              <a:rPr lang="es-CO" altLang="es-CO" dirty="0">
                <a:latin typeface="Arial" panose="020B0604020202020204" pitchFamily="34" charset="0"/>
                <a:ea typeface="MS Mincho" panose="02020609040205080304" pitchFamily="49" charset="-128"/>
              </a:rPr>
              <a:t>Montaje del Campamento Humanitario de Paso el Camino</a:t>
            </a:r>
            <a:endParaRPr lang="es-MX" altLang="es-CO" dirty="0">
              <a:latin typeface="Arial" panose="020B0604020202020204" pitchFamily="34" charset="0"/>
              <a:ea typeface="MS Mincho" panose="02020609040205080304" pitchFamily="49" charset="-128"/>
            </a:endParaRPr>
          </a:p>
        </p:txBody>
      </p:sp>
      <p:sp>
        <p:nvSpPr>
          <p:cNvPr id="15" name="Rectángulo 8"/>
          <p:cNvSpPr>
            <a:spLocks noChangeArrowheads="1"/>
          </p:cNvSpPr>
          <p:nvPr/>
        </p:nvSpPr>
        <p:spPr bwMode="auto">
          <a:xfrm>
            <a:off x="508990" y="3070324"/>
            <a:ext cx="377484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CO" altLang="es-CO" sz="900" dirty="0">
                <a:cs typeface="Arial" panose="020B0604020202020204" pitchFamily="34" charset="0"/>
              </a:rPr>
              <a:t>Entrega de ayudas USME, Dic 2018</a:t>
            </a:r>
            <a:endParaRPr lang="es-CO" altLang="es-CO" sz="900" dirty="0"/>
          </a:p>
        </p:txBody>
      </p:sp>
      <p:pic>
        <p:nvPicPr>
          <p:cNvPr id="16" name="4 Imagen"/>
          <p:cNvPicPr>
            <a:picLocks noChangeAspect="1"/>
          </p:cNvPicPr>
          <p:nvPr/>
        </p:nvPicPr>
        <p:blipFill rotWithShape="1">
          <a:blip r:embed="rId4" cstate="print">
            <a:extLst>
              <a:ext uri="{28A0092B-C50C-407E-A947-70E740481C1C}">
                <a14:useLocalDpi xmlns:a14="http://schemas.microsoft.com/office/drawing/2010/main" val="0"/>
              </a:ext>
            </a:extLst>
          </a:blip>
          <a:srcRect l="9139" b="8242"/>
          <a:stretch/>
        </p:blipFill>
        <p:spPr>
          <a:xfrm>
            <a:off x="525418" y="3467646"/>
            <a:ext cx="3770730" cy="2572542"/>
          </a:xfrm>
          <a:prstGeom prst="rect">
            <a:avLst/>
          </a:prstGeom>
        </p:spPr>
      </p:pic>
      <p:sp>
        <p:nvSpPr>
          <p:cNvPr id="17" name="Rectángulo 8"/>
          <p:cNvSpPr>
            <a:spLocks noChangeArrowheads="1"/>
          </p:cNvSpPr>
          <p:nvPr/>
        </p:nvSpPr>
        <p:spPr bwMode="auto">
          <a:xfrm>
            <a:off x="447780" y="6093122"/>
            <a:ext cx="377484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CO" altLang="es-CO" sz="900" dirty="0">
                <a:cs typeface="Arial" panose="020B0604020202020204" pitchFamily="34" charset="0"/>
              </a:rPr>
              <a:t>Montaje Campamento Humanitario de Paso El Camino</a:t>
            </a:r>
            <a:endParaRPr lang="es-CO" altLang="es-CO" sz="900" dirty="0"/>
          </a:p>
        </p:txBody>
      </p:sp>
      <p:pic>
        <p:nvPicPr>
          <p:cNvPr id="18" name="5 Imagen"/>
          <p:cNvPicPr>
            <a:picLocks noChangeAspect="1"/>
          </p:cNvPicPr>
          <p:nvPr/>
        </p:nvPicPr>
        <p:blipFill rotWithShape="1">
          <a:blip r:embed="rId5" cstate="print">
            <a:extLst>
              <a:ext uri="{28A0092B-C50C-407E-A947-70E740481C1C}">
                <a14:useLocalDpi xmlns:a14="http://schemas.microsoft.com/office/drawing/2010/main" val="0"/>
              </a:ext>
            </a:extLst>
          </a:blip>
          <a:srcRect l="11622" r="5362"/>
          <a:stretch/>
        </p:blipFill>
        <p:spPr>
          <a:xfrm>
            <a:off x="525417" y="485270"/>
            <a:ext cx="3743368" cy="2532120"/>
          </a:xfrm>
          <a:prstGeom prst="rect">
            <a:avLst/>
          </a:prstGeom>
        </p:spPr>
      </p:pic>
    </p:spTree>
    <p:extLst>
      <p:ext uri="{BB962C8B-B14F-4D97-AF65-F5344CB8AC3E}">
        <p14:creationId xmlns:p14="http://schemas.microsoft.com/office/powerpoint/2010/main" val="19421896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27D098B1-BBDF-486C-ADE1-6EFEF61C417A}"/>
              </a:ext>
            </a:extLst>
          </p:cNvPr>
          <p:cNvSpPr>
            <a:spLocks noGrp="1"/>
          </p:cNvSpPr>
          <p:nvPr>
            <p:ph type="title"/>
          </p:nvPr>
        </p:nvSpPr>
        <p:spPr>
          <a:xfrm>
            <a:off x="1767844" y="416148"/>
            <a:ext cx="9498874" cy="1325563"/>
          </a:xfrm>
        </p:spPr>
        <p:txBody>
          <a:bodyPr>
            <a:normAutofit/>
          </a:bodyPr>
          <a:lstStyle/>
          <a:p>
            <a:pPr algn="ctr"/>
            <a:r>
              <a:rPr lang="es-CO" altLang="es-CO" sz="2400" b="1" dirty="0">
                <a:solidFill>
                  <a:srgbClr val="FFFFFF"/>
                </a:solidFill>
                <a:latin typeface="Calibri" panose="020F0502020204030204" pitchFamily="34" charset="0"/>
              </a:rPr>
              <a:t>CORPORATIVA Y ASUNTOS DISCIPLINARIOS</a:t>
            </a:r>
          </a:p>
        </p:txBody>
      </p:sp>
      <p:sp>
        <p:nvSpPr>
          <p:cNvPr id="5" name="Título 1"/>
          <p:cNvSpPr txBox="1">
            <a:spLocks/>
          </p:cNvSpPr>
          <p:nvPr/>
        </p:nvSpPr>
        <p:spPr bwMode="auto">
          <a:xfrm>
            <a:off x="2798081" y="2926303"/>
            <a:ext cx="6645275" cy="8651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914400" rtl="0" eaLnBrk="1" latinLnBrk="0" hangingPunct="1">
              <a:lnSpc>
                <a:spcPct val="90000"/>
              </a:lnSpc>
              <a:spcBef>
                <a:spcPct val="0"/>
              </a:spcBef>
              <a:buNone/>
              <a:defRPr sz="2800" kern="1200">
                <a:solidFill>
                  <a:schemeClr val="bg1"/>
                </a:solidFill>
                <a:latin typeface="+mj-lt"/>
                <a:ea typeface="+mj-ea"/>
                <a:cs typeface="+mj-cs"/>
              </a:defRPr>
            </a:lvl1pPr>
          </a:lstStyle>
          <a:p>
            <a:endParaRPr lang="es-CO" altLang="es-CO" sz="2400" b="1" dirty="0">
              <a:latin typeface="Arial" panose="020B0604020202020204" pitchFamily="34" charset="0"/>
              <a:cs typeface="Arial" panose="020B0604020202020204" pitchFamily="34" charset="0"/>
            </a:endParaRPr>
          </a:p>
        </p:txBody>
      </p:sp>
      <p:sp>
        <p:nvSpPr>
          <p:cNvPr id="6" name="Título 1">
            <a:extLst>
              <a:ext uri="{FF2B5EF4-FFF2-40B4-BE49-F238E27FC236}">
                <a16:creationId xmlns:a16="http://schemas.microsoft.com/office/drawing/2014/main" id="{7D016541-D706-49F1-939F-BE6444CF7189}"/>
              </a:ext>
            </a:extLst>
          </p:cNvPr>
          <p:cNvSpPr txBox="1">
            <a:spLocks/>
          </p:cNvSpPr>
          <p:nvPr/>
        </p:nvSpPr>
        <p:spPr>
          <a:xfrm>
            <a:off x="2669970" y="2786834"/>
            <a:ext cx="7410201" cy="8387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chemeClr val="bg1"/>
                </a:solidFill>
                <a:latin typeface="+mj-lt"/>
                <a:ea typeface="+mj-ea"/>
                <a:cs typeface="+mj-cs"/>
              </a:defRPr>
            </a:lvl1pPr>
          </a:lstStyle>
          <a:p>
            <a:pPr algn="just"/>
            <a:r>
              <a:rPr lang="es-CO" dirty="0">
                <a:solidFill>
                  <a:srgbClr val="262E5F"/>
                </a:solidFill>
                <a:latin typeface="Arial Rounded MT Bold" panose="020F0704030504030204" pitchFamily="34" charset="0"/>
              </a:rPr>
              <a:t>Proyecto No 1166 - Consolidación de la gestión pública eficiente del IDIGER, como entidad coordinadora del SDGR-CC</a:t>
            </a:r>
          </a:p>
        </p:txBody>
      </p:sp>
      <p:pic>
        <p:nvPicPr>
          <p:cNvPr id="7" name="Gráfico 10">
            <a:extLst>
              <a:ext uri="{FF2B5EF4-FFF2-40B4-BE49-F238E27FC236}">
                <a16:creationId xmlns:a16="http://schemas.microsoft.com/office/drawing/2014/main" id="{2DE3F86D-7798-4CCF-9B80-2E6087F22D0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98081" y="3930959"/>
            <a:ext cx="7109302" cy="413153"/>
          </a:xfrm>
          <a:prstGeom prst="rect">
            <a:avLst/>
          </a:prstGeom>
        </p:spPr>
      </p:pic>
    </p:spTree>
    <p:extLst>
      <p:ext uri="{BB962C8B-B14F-4D97-AF65-F5344CB8AC3E}">
        <p14:creationId xmlns:p14="http://schemas.microsoft.com/office/powerpoint/2010/main" val="11235231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rma libre: forma 10">
            <a:extLst>
              <a:ext uri="{FF2B5EF4-FFF2-40B4-BE49-F238E27FC236}">
                <a16:creationId xmlns:a16="http://schemas.microsoft.com/office/drawing/2014/main" id="{BC01788C-9B07-4EDE-8430-7E3E31208392}"/>
              </a:ext>
            </a:extLst>
          </p:cNvPr>
          <p:cNvSpPr/>
          <p:nvPr/>
        </p:nvSpPr>
        <p:spPr>
          <a:xfrm>
            <a:off x="197126" y="142165"/>
            <a:ext cx="11834191" cy="6546574"/>
          </a:xfrm>
          <a:custGeom>
            <a:avLst/>
            <a:gdLst>
              <a:gd name="connsiteX0" fmla="*/ 463827 w 11794435"/>
              <a:gd name="connsiteY0" fmla="*/ 4429267 h 6546574"/>
              <a:gd name="connsiteX1" fmla="*/ 463827 w 11794435"/>
              <a:gd name="connsiteY1" fmla="*/ 6295270 h 6546574"/>
              <a:gd name="connsiteX2" fmla="*/ 4479235 w 11794435"/>
              <a:gd name="connsiteY2" fmla="*/ 6295270 h 6546574"/>
              <a:gd name="connsiteX3" fmla="*/ 4479235 w 11794435"/>
              <a:gd name="connsiteY3" fmla="*/ 4429267 h 6546574"/>
              <a:gd name="connsiteX4" fmla="*/ 463827 w 11794435"/>
              <a:gd name="connsiteY4" fmla="*/ 2315681 h 6546574"/>
              <a:gd name="connsiteX5" fmla="*/ 463827 w 11794435"/>
              <a:gd name="connsiteY5" fmla="*/ 4181684 h 6546574"/>
              <a:gd name="connsiteX6" fmla="*/ 4479235 w 11794435"/>
              <a:gd name="connsiteY6" fmla="*/ 4181684 h 6546574"/>
              <a:gd name="connsiteX7" fmla="*/ 4479235 w 11794435"/>
              <a:gd name="connsiteY7" fmla="*/ 2315681 h 6546574"/>
              <a:gd name="connsiteX8" fmla="*/ 463827 w 11794435"/>
              <a:gd name="connsiteY8" fmla="*/ 202095 h 6546574"/>
              <a:gd name="connsiteX9" fmla="*/ 463827 w 11794435"/>
              <a:gd name="connsiteY9" fmla="*/ 2068098 h 6546574"/>
              <a:gd name="connsiteX10" fmla="*/ 4479235 w 11794435"/>
              <a:gd name="connsiteY10" fmla="*/ 2068098 h 6546574"/>
              <a:gd name="connsiteX11" fmla="*/ 4479235 w 11794435"/>
              <a:gd name="connsiteY11" fmla="*/ 202095 h 6546574"/>
              <a:gd name="connsiteX12" fmla="*/ 0 w 11794435"/>
              <a:gd name="connsiteY12" fmla="*/ 0 h 6546574"/>
              <a:gd name="connsiteX13" fmla="*/ 11794435 w 11794435"/>
              <a:gd name="connsiteY13" fmla="*/ 0 h 6546574"/>
              <a:gd name="connsiteX14" fmla="*/ 11794435 w 11794435"/>
              <a:gd name="connsiteY14" fmla="*/ 6546574 h 6546574"/>
              <a:gd name="connsiteX15" fmla="*/ 0 w 11794435"/>
              <a:gd name="connsiteY15" fmla="*/ 6546574 h 6546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794435" h="6546574">
                <a:moveTo>
                  <a:pt x="463827" y="4429267"/>
                </a:moveTo>
                <a:lnTo>
                  <a:pt x="463827" y="6295270"/>
                </a:lnTo>
                <a:lnTo>
                  <a:pt x="4479235" y="6295270"/>
                </a:lnTo>
                <a:lnTo>
                  <a:pt x="4479235" y="4429267"/>
                </a:lnTo>
                <a:close/>
                <a:moveTo>
                  <a:pt x="463827" y="2315681"/>
                </a:moveTo>
                <a:lnTo>
                  <a:pt x="463827" y="4181684"/>
                </a:lnTo>
                <a:lnTo>
                  <a:pt x="4479235" y="4181684"/>
                </a:lnTo>
                <a:lnTo>
                  <a:pt x="4479235" y="2315681"/>
                </a:lnTo>
                <a:close/>
                <a:moveTo>
                  <a:pt x="463827" y="202095"/>
                </a:moveTo>
                <a:lnTo>
                  <a:pt x="463827" y="2068098"/>
                </a:lnTo>
                <a:lnTo>
                  <a:pt x="4479235" y="2068098"/>
                </a:lnTo>
                <a:lnTo>
                  <a:pt x="4479235" y="202095"/>
                </a:lnTo>
                <a:close/>
                <a:moveTo>
                  <a:pt x="0" y="0"/>
                </a:moveTo>
                <a:lnTo>
                  <a:pt x="11794435" y="0"/>
                </a:lnTo>
                <a:lnTo>
                  <a:pt x="11794435" y="6546574"/>
                </a:lnTo>
                <a:lnTo>
                  <a:pt x="0" y="654657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CO" dirty="0"/>
              <a:t>Semana Santa, primera y segunda temporada de lluvias 2018, incendios forestales primera y segunda temporada 2018, y plan general de contingencia temporada de navidad</a:t>
            </a:r>
            <a:endParaRPr lang="es-CO" altLang="es-CO" dirty="0"/>
          </a:p>
        </p:txBody>
      </p:sp>
      <p:sp>
        <p:nvSpPr>
          <p:cNvPr id="2" name="Título 1">
            <a:extLst>
              <a:ext uri="{FF2B5EF4-FFF2-40B4-BE49-F238E27FC236}">
                <a16:creationId xmlns:a16="http://schemas.microsoft.com/office/drawing/2014/main" id="{7016439F-1260-4647-9E58-6B081B04035F}"/>
              </a:ext>
            </a:extLst>
          </p:cNvPr>
          <p:cNvSpPr>
            <a:spLocks noGrp="1"/>
          </p:cNvSpPr>
          <p:nvPr>
            <p:ph type="ctrTitle"/>
          </p:nvPr>
        </p:nvSpPr>
        <p:spPr>
          <a:xfrm>
            <a:off x="4972878" y="1599441"/>
            <a:ext cx="5724939" cy="2387600"/>
          </a:xfrm>
        </p:spPr>
        <p:txBody>
          <a:bodyPr/>
          <a:lstStyle/>
          <a:p>
            <a:r>
              <a:rPr lang="es-CO" dirty="0"/>
              <a:t> </a:t>
            </a:r>
          </a:p>
        </p:txBody>
      </p:sp>
      <p:pic>
        <p:nvPicPr>
          <p:cNvPr id="14" name="Gráfico 13">
            <a:extLst>
              <a:ext uri="{FF2B5EF4-FFF2-40B4-BE49-F238E27FC236}">
                <a16:creationId xmlns:a16="http://schemas.microsoft.com/office/drawing/2014/main" id="{F225D006-BDF1-4B24-9AE8-714CBDD0A3E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12117" y="1599441"/>
            <a:ext cx="1219200" cy="590550"/>
          </a:xfrm>
          <a:prstGeom prst="rect">
            <a:avLst/>
          </a:prstGeom>
        </p:spPr>
      </p:pic>
      <p:sp>
        <p:nvSpPr>
          <p:cNvPr id="25" name="CuadroTexto 12"/>
          <p:cNvSpPr txBox="1">
            <a:spLocks noChangeArrowheads="1"/>
          </p:cNvSpPr>
          <p:nvPr/>
        </p:nvSpPr>
        <p:spPr bwMode="auto">
          <a:xfrm>
            <a:off x="4777755" y="574661"/>
            <a:ext cx="661780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CO"/>
            </a:defPPr>
            <a:lvl1pPr algn="just">
              <a:defRPr sz="2400" b="1">
                <a:solidFill>
                  <a:srgbClr val="0070C0"/>
                </a:solidFill>
                <a:latin typeface="Arial" panose="020B0604020202020204" pitchFamily="34" charset="0"/>
              </a:defRPr>
            </a:lvl1pPr>
            <a:lvl2pPr marL="742950" indent="-285750">
              <a:defRPr>
                <a:latin typeface="Arial" panose="020B0604020202020204" pitchFamily="34" charset="0"/>
              </a:defRPr>
            </a:lvl2pPr>
            <a:lvl3pPr marL="1143000" indent="-228600">
              <a:defRPr>
                <a:latin typeface="Arial" panose="020B0604020202020204" pitchFamily="34" charset="0"/>
              </a:defRPr>
            </a:lvl3pPr>
            <a:lvl4pPr marL="1600200" indent="-228600">
              <a:defRPr>
                <a:latin typeface="Arial" panose="020B0604020202020204" pitchFamily="34" charset="0"/>
              </a:defRPr>
            </a:lvl4pPr>
            <a:lvl5pPr marL="2057400" indent="-22860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pPr algn="l"/>
            <a:r>
              <a:rPr lang="es-CO" altLang="es-CO" dirty="0">
                <a:cs typeface="Arial" panose="020B0604020202020204" pitchFamily="34" charset="0"/>
              </a:rPr>
              <a:t>Concurso de méritos IDIGER – Convocatoria 431 de 2016</a:t>
            </a:r>
            <a:endParaRPr lang="es-CO" altLang="es-CO" dirty="0"/>
          </a:p>
        </p:txBody>
      </p:sp>
      <p:sp>
        <p:nvSpPr>
          <p:cNvPr id="19" name="Rectángulo 2"/>
          <p:cNvSpPr>
            <a:spLocks noChangeArrowheads="1"/>
          </p:cNvSpPr>
          <p:nvPr/>
        </p:nvSpPr>
        <p:spPr bwMode="auto">
          <a:xfrm>
            <a:off x="4862430" y="1599441"/>
            <a:ext cx="5175447"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s-CO" altLang="es-CO" dirty="0">
                <a:latin typeface="Arial" panose="020B0604020202020204" pitchFamily="34" charset="0"/>
                <a:ea typeface="MS Mincho" panose="02020609040205080304" pitchFamily="49" charset="-128"/>
              </a:rPr>
              <a:t>Se proveyeron 110 cargos de planta en carrera administrativa:</a:t>
            </a:r>
          </a:p>
          <a:p>
            <a:pPr algn="just"/>
            <a:endParaRPr lang="es-MX" altLang="es-CO" dirty="0">
              <a:latin typeface="Arial" panose="020B0604020202020204" pitchFamily="34" charset="0"/>
              <a:ea typeface="MS Mincho" panose="02020609040205080304" pitchFamily="49" charset="-128"/>
            </a:endParaRPr>
          </a:p>
          <a:p>
            <a:r>
              <a:rPr lang="es-CO" dirty="0">
                <a:latin typeface="Arial" panose="020B0604020202020204" pitchFamily="34" charset="0"/>
                <a:cs typeface="Arial" panose="020B0604020202020204" pitchFamily="34" charset="0"/>
              </a:rPr>
              <a:t>Profesional Especializado     40</a:t>
            </a:r>
          </a:p>
          <a:p>
            <a:r>
              <a:rPr lang="es-CO" dirty="0">
                <a:latin typeface="Arial" panose="020B0604020202020204" pitchFamily="34" charset="0"/>
                <a:cs typeface="Arial" panose="020B0604020202020204" pitchFamily="34" charset="0"/>
              </a:rPr>
              <a:t>Profesional Universitario       42</a:t>
            </a:r>
          </a:p>
          <a:p>
            <a:r>
              <a:rPr lang="es-CO" dirty="0">
                <a:latin typeface="Arial" panose="020B0604020202020204" pitchFamily="34" charset="0"/>
                <a:cs typeface="Arial" panose="020B0604020202020204" pitchFamily="34" charset="0"/>
              </a:rPr>
              <a:t>Técnico Administrativo          11</a:t>
            </a:r>
          </a:p>
          <a:p>
            <a:r>
              <a:rPr lang="es-CO" dirty="0">
                <a:latin typeface="Arial" panose="020B0604020202020204" pitchFamily="34" charset="0"/>
                <a:cs typeface="Arial" panose="020B0604020202020204" pitchFamily="34" charset="0"/>
              </a:rPr>
              <a:t>Técnico Operativo                   8</a:t>
            </a:r>
          </a:p>
          <a:p>
            <a:r>
              <a:rPr lang="es-CO" dirty="0">
                <a:latin typeface="Arial" panose="020B0604020202020204" pitchFamily="34" charset="0"/>
                <a:cs typeface="Arial" panose="020B0604020202020204" pitchFamily="34" charset="0"/>
              </a:rPr>
              <a:t>Conductor                                1</a:t>
            </a:r>
          </a:p>
          <a:p>
            <a:r>
              <a:rPr lang="es-CO" dirty="0">
                <a:latin typeface="Arial" panose="020B0604020202020204" pitchFamily="34" charset="0"/>
                <a:cs typeface="Arial" panose="020B0604020202020204" pitchFamily="34" charset="0"/>
              </a:rPr>
              <a:t>Auxiliar Administrativo             8</a:t>
            </a:r>
          </a:p>
          <a:p>
            <a:br>
              <a:rPr lang="es-CO" dirty="0">
                <a:latin typeface="Arial" panose="020B0604020202020204" pitchFamily="34" charset="0"/>
                <a:cs typeface="Arial" panose="020B0604020202020204" pitchFamily="34" charset="0"/>
              </a:rPr>
            </a:br>
            <a:endParaRPr lang="es-CO" dirty="0">
              <a:latin typeface="Arial" panose="020B0604020202020204" pitchFamily="34" charset="0"/>
              <a:cs typeface="Arial" panose="020B0604020202020204" pitchFamily="34" charset="0"/>
            </a:endParaRPr>
          </a:p>
        </p:txBody>
      </p:sp>
      <p:pic>
        <p:nvPicPr>
          <p:cNvPr id="6" name="Imagen 5"/>
          <p:cNvPicPr>
            <a:picLocks noChangeAspect="1"/>
          </p:cNvPicPr>
          <p:nvPr/>
        </p:nvPicPr>
        <p:blipFill>
          <a:blip r:embed="rId4"/>
          <a:stretch>
            <a:fillRect/>
          </a:stretch>
        </p:blipFill>
        <p:spPr>
          <a:xfrm>
            <a:off x="641562" y="324068"/>
            <a:ext cx="3500437" cy="3023357"/>
          </a:xfrm>
          <a:prstGeom prst="rect">
            <a:avLst/>
          </a:prstGeom>
        </p:spPr>
      </p:pic>
      <p:sp>
        <p:nvSpPr>
          <p:cNvPr id="13" name="CuadroTexto 8"/>
          <p:cNvSpPr txBox="1">
            <a:spLocks noChangeArrowheads="1"/>
          </p:cNvSpPr>
          <p:nvPr/>
        </p:nvSpPr>
        <p:spPr bwMode="auto">
          <a:xfrm>
            <a:off x="562268" y="6200460"/>
            <a:ext cx="38058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CO" sz="1400" dirty="0"/>
              <a:t>Reunión de bienvenida a nuevos funcionarios</a:t>
            </a:r>
            <a:endParaRPr lang="es-CO" altLang="es-CO" sz="1400" dirty="0"/>
          </a:p>
        </p:txBody>
      </p:sp>
      <p:pic>
        <p:nvPicPr>
          <p:cNvPr id="7" name="Imagen 6"/>
          <p:cNvPicPr>
            <a:picLocks noChangeAspect="1"/>
          </p:cNvPicPr>
          <p:nvPr/>
        </p:nvPicPr>
        <p:blipFill>
          <a:blip r:embed="rId5"/>
          <a:stretch>
            <a:fillRect/>
          </a:stretch>
        </p:blipFill>
        <p:spPr>
          <a:xfrm>
            <a:off x="641562" y="3448570"/>
            <a:ext cx="3500437" cy="2614612"/>
          </a:xfrm>
          <a:prstGeom prst="rect">
            <a:avLst/>
          </a:prstGeom>
        </p:spPr>
      </p:pic>
    </p:spTree>
    <p:extLst>
      <p:ext uri="{BB962C8B-B14F-4D97-AF65-F5344CB8AC3E}">
        <p14:creationId xmlns:p14="http://schemas.microsoft.com/office/powerpoint/2010/main" val="15592946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rma libre: forma 10">
            <a:extLst>
              <a:ext uri="{FF2B5EF4-FFF2-40B4-BE49-F238E27FC236}">
                <a16:creationId xmlns:a16="http://schemas.microsoft.com/office/drawing/2014/main" id="{BC01788C-9B07-4EDE-8430-7E3E31208392}"/>
              </a:ext>
            </a:extLst>
          </p:cNvPr>
          <p:cNvSpPr/>
          <p:nvPr/>
        </p:nvSpPr>
        <p:spPr>
          <a:xfrm>
            <a:off x="197126" y="142165"/>
            <a:ext cx="11834191" cy="6546574"/>
          </a:xfrm>
          <a:custGeom>
            <a:avLst/>
            <a:gdLst>
              <a:gd name="connsiteX0" fmla="*/ 463827 w 11794435"/>
              <a:gd name="connsiteY0" fmla="*/ 4429267 h 6546574"/>
              <a:gd name="connsiteX1" fmla="*/ 463827 w 11794435"/>
              <a:gd name="connsiteY1" fmla="*/ 6295270 h 6546574"/>
              <a:gd name="connsiteX2" fmla="*/ 4479235 w 11794435"/>
              <a:gd name="connsiteY2" fmla="*/ 6295270 h 6546574"/>
              <a:gd name="connsiteX3" fmla="*/ 4479235 w 11794435"/>
              <a:gd name="connsiteY3" fmla="*/ 4429267 h 6546574"/>
              <a:gd name="connsiteX4" fmla="*/ 463827 w 11794435"/>
              <a:gd name="connsiteY4" fmla="*/ 2315681 h 6546574"/>
              <a:gd name="connsiteX5" fmla="*/ 463827 w 11794435"/>
              <a:gd name="connsiteY5" fmla="*/ 4181684 h 6546574"/>
              <a:gd name="connsiteX6" fmla="*/ 4479235 w 11794435"/>
              <a:gd name="connsiteY6" fmla="*/ 4181684 h 6546574"/>
              <a:gd name="connsiteX7" fmla="*/ 4479235 w 11794435"/>
              <a:gd name="connsiteY7" fmla="*/ 2315681 h 6546574"/>
              <a:gd name="connsiteX8" fmla="*/ 463827 w 11794435"/>
              <a:gd name="connsiteY8" fmla="*/ 202095 h 6546574"/>
              <a:gd name="connsiteX9" fmla="*/ 463827 w 11794435"/>
              <a:gd name="connsiteY9" fmla="*/ 2068098 h 6546574"/>
              <a:gd name="connsiteX10" fmla="*/ 4479235 w 11794435"/>
              <a:gd name="connsiteY10" fmla="*/ 2068098 h 6546574"/>
              <a:gd name="connsiteX11" fmla="*/ 4479235 w 11794435"/>
              <a:gd name="connsiteY11" fmla="*/ 202095 h 6546574"/>
              <a:gd name="connsiteX12" fmla="*/ 0 w 11794435"/>
              <a:gd name="connsiteY12" fmla="*/ 0 h 6546574"/>
              <a:gd name="connsiteX13" fmla="*/ 11794435 w 11794435"/>
              <a:gd name="connsiteY13" fmla="*/ 0 h 6546574"/>
              <a:gd name="connsiteX14" fmla="*/ 11794435 w 11794435"/>
              <a:gd name="connsiteY14" fmla="*/ 6546574 h 6546574"/>
              <a:gd name="connsiteX15" fmla="*/ 0 w 11794435"/>
              <a:gd name="connsiteY15" fmla="*/ 6546574 h 6546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794435" h="6546574">
                <a:moveTo>
                  <a:pt x="463827" y="4429267"/>
                </a:moveTo>
                <a:lnTo>
                  <a:pt x="463827" y="6295270"/>
                </a:lnTo>
                <a:lnTo>
                  <a:pt x="4479235" y="6295270"/>
                </a:lnTo>
                <a:lnTo>
                  <a:pt x="4479235" y="4429267"/>
                </a:lnTo>
                <a:close/>
                <a:moveTo>
                  <a:pt x="463827" y="2315681"/>
                </a:moveTo>
                <a:lnTo>
                  <a:pt x="463827" y="4181684"/>
                </a:lnTo>
                <a:lnTo>
                  <a:pt x="4479235" y="4181684"/>
                </a:lnTo>
                <a:lnTo>
                  <a:pt x="4479235" y="2315681"/>
                </a:lnTo>
                <a:close/>
                <a:moveTo>
                  <a:pt x="463827" y="202095"/>
                </a:moveTo>
                <a:lnTo>
                  <a:pt x="463827" y="2068098"/>
                </a:lnTo>
                <a:lnTo>
                  <a:pt x="4479235" y="2068098"/>
                </a:lnTo>
                <a:lnTo>
                  <a:pt x="4479235" y="202095"/>
                </a:lnTo>
                <a:close/>
                <a:moveTo>
                  <a:pt x="0" y="0"/>
                </a:moveTo>
                <a:lnTo>
                  <a:pt x="11794435" y="0"/>
                </a:lnTo>
                <a:lnTo>
                  <a:pt x="11794435" y="6546574"/>
                </a:lnTo>
                <a:lnTo>
                  <a:pt x="0" y="654657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CO" dirty="0"/>
              <a:t>Semana Santa, primera y segunda temporada de lluvias 2018, incendios forestales primera y segunda temporada 2018, y plan general de contingencia temporada de navidad</a:t>
            </a:r>
            <a:endParaRPr lang="es-CO" altLang="es-CO" dirty="0"/>
          </a:p>
        </p:txBody>
      </p:sp>
      <p:sp>
        <p:nvSpPr>
          <p:cNvPr id="2" name="Título 1">
            <a:extLst>
              <a:ext uri="{FF2B5EF4-FFF2-40B4-BE49-F238E27FC236}">
                <a16:creationId xmlns:a16="http://schemas.microsoft.com/office/drawing/2014/main" id="{7016439F-1260-4647-9E58-6B081B04035F}"/>
              </a:ext>
            </a:extLst>
          </p:cNvPr>
          <p:cNvSpPr>
            <a:spLocks noGrp="1"/>
          </p:cNvSpPr>
          <p:nvPr>
            <p:ph type="ctrTitle"/>
          </p:nvPr>
        </p:nvSpPr>
        <p:spPr>
          <a:xfrm>
            <a:off x="4972878" y="1599441"/>
            <a:ext cx="5724939" cy="2387600"/>
          </a:xfrm>
        </p:spPr>
        <p:txBody>
          <a:bodyPr/>
          <a:lstStyle/>
          <a:p>
            <a:r>
              <a:rPr lang="es-CO" dirty="0"/>
              <a:t> </a:t>
            </a:r>
          </a:p>
        </p:txBody>
      </p:sp>
      <p:pic>
        <p:nvPicPr>
          <p:cNvPr id="14" name="Gráfico 13">
            <a:extLst>
              <a:ext uri="{FF2B5EF4-FFF2-40B4-BE49-F238E27FC236}">
                <a16:creationId xmlns:a16="http://schemas.microsoft.com/office/drawing/2014/main" id="{F225D006-BDF1-4B24-9AE8-714CBDD0A3E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12117" y="1599441"/>
            <a:ext cx="1219200" cy="590550"/>
          </a:xfrm>
          <a:prstGeom prst="rect">
            <a:avLst/>
          </a:prstGeom>
        </p:spPr>
      </p:pic>
      <p:sp>
        <p:nvSpPr>
          <p:cNvPr id="25" name="CuadroTexto 12"/>
          <p:cNvSpPr txBox="1">
            <a:spLocks noChangeArrowheads="1"/>
          </p:cNvSpPr>
          <p:nvPr/>
        </p:nvSpPr>
        <p:spPr bwMode="auto">
          <a:xfrm>
            <a:off x="4876711" y="361162"/>
            <a:ext cx="661780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CO"/>
            </a:defPPr>
            <a:lvl1pPr algn="just">
              <a:defRPr sz="2400" b="1">
                <a:solidFill>
                  <a:srgbClr val="0070C0"/>
                </a:solidFill>
                <a:latin typeface="Arial" panose="020B0604020202020204" pitchFamily="34" charset="0"/>
              </a:defRPr>
            </a:lvl1pPr>
            <a:lvl2pPr marL="742950" indent="-285750">
              <a:defRPr>
                <a:latin typeface="Arial" panose="020B0604020202020204" pitchFamily="34" charset="0"/>
              </a:defRPr>
            </a:lvl2pPr>
            <a:lvl3pPr marL="1143000" indent="-228600">
              <a:defRPr>
                <a:latin typeface="Arial" panose="020B0604020202020204" pitchFamily="34" charset="0"/>
              </a:defRPr>
            </a:lvl3pPr>
            <a:lvl4pPr marL="1600200" indent="-228600">
              <a:defRPr>
                <a:latin typeface="Arial" panose="020B0604020202020204" pitchFamily="34" charset="0"/>
              </a:defRPr>
            </a:lvl4pPr>
            <a:lvl5pPr marL="2057400" indent="-22860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pPr algn="l"/>
            <a:r>
              <a:rPr lang="es-CO" altLang="es-CO" dirty="0">
                <a:cs typeface="Arial" panose="020B0604020202020204" pitchFamily="34" charset="0"/>
              </a:rPr>
              <a:t>Bienestar de los servidores públicos</a:t>
            </a:r>
            <a:endParaRPr lang="es-CO" altLang="es-CO" dirty="0"/>
          </a:p>
        </p:txBody>
      </p:sp>
      <p:sp>
        <p:nvSpPr>
          <p:cNvPr id="19" name="Rectángulo 2"/>
          <p:cNvSpPr>
            <a:spLocks noChangeArrowheads="1"/>
          </p:cNvSpPr>
          <p:nvPr/>
        </p:nvSpPr>
        <p:spPr bwMode="auto">
          <a:xfrm>
            <a:off x="4822371" y="1135356"/>
            <a:ext cx="6074229"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algn="just">
              <a:buFont typeface="Arial" panose="020B0604020202020204" pitchFamily="34" charset="0"/>
              <a:buChar char="•"/>
            </a:pPr>
            <a:r>
              <a:rPr lang="es-CO" altLang="es-CO" dirty="0">
                <a:latin typeface="Arial" panose="020B0604020202020204" pitchFamily="34" charset="0"/>
                <a:ea typeface="MS Mincho" panose="02020609040205080304" pitchFamily="49" charset="-128"/>
              </a:rPr>
              <a:t>Reconocimiento de la Secretaría de Movilidad con el Sello de Calidad Oro al Bici parqueadero del IDIGER, que cuenta con 55 cupos de parque de bicicletas. Así mismo, se reconoció con Sello de Plata, por promover buenas prácticas de seguridad vial como peatón.</a:t>
            </a:r>
          </a:p>
          <a:p>
            <a:pPr marL="285750" indent="-285750" algn="just">
              <a:buFont typeface="Arial" panose="020B0604020202020204" pitchFamily="34" charset="0"/>
              <a:buChar char="•"/>
            </a:pPr>
            <a:endParaRPr lang="es-CO" altLang="es-CO" dirty="0">
              <a:latin typeface="Arial" panose="020B0604020202020204" pitchFamily="34" charset="0"/>
              <a:ea typeface="MS Mincho" panose="02020609040205080304" pitchFamily="49" charset="-128"/>
            </a:endParaRPr>
          </a:p>
          <a:p>
            <a:pPr marL="285750" indent="-285750" algn="just">
              <a:buFont typeface="Arial" panose="020B0604020202020204" pitchFamily="34" charset="0"/>
              <a:buChar char="•"/>
            </a:pPr>
            <a:r>
              <a:rPr lang="es-CO" altLang="es-CO" dirty="0">
                <a:latin typeface="Arial" panose="020B0604020202020204" pitchFamily="34" charset="0"/>
                <a:ea typeface="MS Mincho" panose="02020609040205080304" pitchFamily="49" charset="-128"/>
              </a:rPr>
              <a:t>Participación de los funcionarios de la entidad en los IV Juegos Deportivos Distritales.</a:t>
            </a:r>
          </a:p>
          <a:p>
            <a:pPr marL="285750" indent="-285750" algn="just">
              <a:buFont typeface="Arial" panose="020B0604020202020204" pitchFamily="34" charset="0"/>
              <a:buChar char="•"/>
            </a:pPr>
            <a:endParaRPr lang="es-CO" altLang="es-CO" dirty="0">
              <a:latin typeface="Arial" panose="020B0604020202020204" pitchFamily="34" charset="0"/>
              <a:ea typeface="MS Mincho" panose="02020609040205080304" pitchFamily="49" charset="-128"/>
            </a:endParaRPr>
          </a:p>
          <a:p>
            <a:pPr marL="285750" indent="-285750" algn="just">
              <a:buFont typeface="Arial" panose="020B0604020202020204" pitchFamily="34" charset="0"/>
              <a:buChar char="•"/>
            </a:pPr>
            <a:endParaRPr lang="es-CO" altLang="es-CO" dirty="0">
              <a:latin typeface="Arial" panose="020B0604020202020204" pitchFamily="34" charset="0"/>
              <a:ea typeface="MS Mincho" panose="02020609040205080304" pitchFamily="49" charset="-128"/>
            </a:endParaRPr>
          </a:p>
        </p:txBody>
      </p:sp>
      <p:pic>
        <p:nvPicPr>
          <p:cNvPr id="9" name="Imagen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7457" y="333589"/>
            <a:ext cx="3822454" cy="2986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8"/>
          <p:cNvSpPr txBox="1">
            <a:spLocks noChangeArrowheads="1"/>
          </p:cNvSpPr>
          <p:nvPr/>
        </p:nvSpPr>
        <p:spPr bwMode="auto">
          <a:xfrm>
            <a:off x="517457" y="3415452"/>
            <a:ext cx="365516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CO" sz="1200" dirty="0"/>
              <a:t>Participaciones en IV Juegos Deportivos Distritales</a:t>
            </a:r>
            <a:endParaRPr lang="es-CO" altLang="es-CO" sz="1200" dirty="0"/>
          </a:p>
        </p:txBody>
      </p:sp>
      <p:pic>
        <p:nvPicPr>
          <p:cNvPr id="13" name="0 Imagen"/>
          <p:cNvPicPr/>
          <p:nvPr/>
        </p:nvPicPr>
        <p:blipFill>
          <a:blip r:embed="rId5" cstate="print">
            <a:extLst>
              <a:ext uri="{28A0092B-C50C-407E-A947-70E740481C1C}">
                <a14:useLocalDpi xmlns:a14="http://schemas.microsoft.com/office/drawing/2010/main" val="0"/>
              </a:ext>
            </a:extLst>
          </a:blip>
          <a:stretch>
            <a:fillRect/>
          </a:stretch>
        </p:blipFill>
        <p:spPr>
          <a:xfrm>
            <a:off x="5961196" y="4380138"/>
            <a:ext cx="1874151" cy="1979705"/>
          </a:xfrm>
          <a:prstGeom prst="rect">
            <a:avLst/>
          </a:prstGeom>
        </p:spPr>
      </p:pic>
      <p:pic>
        <p:nvPicPr>
          <p:cNvPr id="15" name="10 Imagen"/>
          <p:cNvPicPr/>
          <p:nvPr/>
        </p:nvPicPr>
        <p:blipFill>
          <a:blip r:embed="rId6">
            <a:extLst>
              <a:ext uri="{28A0092B-C50C-407E-A947-70E740481C1C}">
                <a14:useLocalDpi xmlns:a14="http://schemas.microsoft.com/office/drawing/2010/main" val="0"/>
              </a:ext>
            </a:extLst>
          </a:blip>
          <a:srcRect/>
          <a:stretch>
            <a:fillRect/>
          </a:stretch>
        </p:blipFill>
        <p:spPr bwMode="auto">
          <a:xfrm>
            <a:off x="8052980" y="4451126"/>
            <a:ext cx="1646192" cy="1547489"/>
          </a:xfrm>
          <a:prstGeom prst="rect">
            <a:avLst/>
          </a:prstGeom>
          <a:noFill/>
          <a:ln>
            <a:noFill/>
          </a:ln>
          <a:extLst/>
        </p:spPr>
      </p:pic>
      <p:pic>
        <p:nvPicPr>
          <p:cNvPr id="16" name="0 Imagen"/>
          <p:cNvPicPr/>
          <p:nvPr/>
        </p:nvPicPr>
        <p:blipFill>
          <a:blip r:embed="rId7">
            <a:extLst>
              <a:ext uri="{28A0092B-C50C-407E-A947-70E740481C1C}">
                <a14:useLocalDpi xmlns:a14="http://schemas.microsoft.com/office/drawing/2010/main" val="0"/>
              </a:ext>
            </a:extLst>
          </a:blip>
          <a:stretch>
            <a:fillRect/>
          </a:stretch>
        </p:blipFill>
        <p:spPr>
          <a:xfrm>
            <a:off x="524791" y="3837211"/>
            <a:ext cx="3815119" cy="2522631"/>
          </a:xfrm>
          <a:prstGeom prst="rect">
            <a:avLst/>
          </a:prstGeom>
        </p:spPr>
      </p:pic>
      <p:sp>
        <p:nvSpPr>
          <p:cNvPr id="17" name="CuadroTexto 8"/>
          <p:cNvSpPr txBox="1">
            <a:spLocks noChangeArrowheads="1"/>
          </p:cNvSpPr>
          <p:nvPr/>
        </p:nvSpPr>
        <p:spPr bwMode="auto">
          <a:xfrm>
            <a:off x="397714" y="6408146"/>
            <a:ext cx="385874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CO" sz="1200" dirty="0"/>
              <a:t>Entrega Sello Calidad Oro al </a:t>
            </a:r>
            <a:r>
              <a:rPr lang="es-MX" altLang="es-CO" sz="1200" dirty="0" err="1"/>
              <a:t>Biciparqueadero</a:t>
            </a:r>
            <a:r>
              <a:rPr lang="es-MX" altLang="es-CO" sz="1200" dirty="0"/>
              <a:t> IDIGER</a:t>
            </a:r>
            <a:endParaRPr lang="es-CO" altLang="es-CO" sz="1200" dirty="0"/>
          </a:p>
        </p:txBody>
      </p:sp>
    </p:spTree>
    <p:extLst>
      <p:ext uri="{BB962C8B-B14F-4D97-AF65-F5344CB8AC3E}">
        <p14:creationId xmlns:p14="http://schemas.microsoft.com/office/powerpoint/2010/main" val="1936154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rma libre: forma 11">
            <a:extLst>
              <a:ext uri="{FF2B5EF4-FFF2-40B4-BE49-F238E27FC236}">
                <a16:creationId xmlns:a16="http://schemas.microsoft.com/office/drawing/2014/main" id="{D3567AC1-7CFE-42CC-9CB6-476FC9D5BCA6}"/>
              </a:ext>
            </a:extLst>
          </p:cNvPr>
          <p:cNvSpPr/>
          <p:nvPr/>
        </p:nvSpPr>
        <p:spPr>
          <a:xfrm>
            <a:off x="145774" y="152400"/>
            <a:ext cx="11834191" cy="6553200"/>
          </a:xfrm>
          <a:custGeom>
            <a:avLst/>
            <a:gdLst>
              <a:gd name="connsiteX0" fmla="*/ 496956 w 11834191"/>
              <a:gd name="connsiteY0" fmla="*/ 2829339 h 6553200"/>
              <a:gd name="connsiteX1" fmla="*/ 496956 w 11834191"/>
              <a:gd name="connsiteY1" fmla="*/ 5758069 h 6553200"/>
              <a:gd name="connsiteX2" fmla="*/ 11403495 w 11834191"/>
              <a:gd name="connsiteY2" fmla="*/ 5758069 h 6553200"/>
              <a:gd name="connsiteX3" fmla="*/ 11403495 w 11834191"/>
              <a:gd name="connsiteY3" fmla="*/ 2829339 h 6553200"/>
              <a:gd name="connsiteX4" fmla="*/ 0 w 11834191"/>
              <a:gd name="connsiteY4" fmla="*/ 0 h 6553200"/>
              <a:gd name="connsiteX5" fmla="*/ 11834191 w 11834191"/>
              <a:gd name="connsiteY5" fmla="*/ 0 h 6553200"/>
              <a:gd name="connsiteX6" fmla="*/ 11834191 w 11834191"/>
              <a:gd name="connsiteY6" fmla="*/ 6553200 h 6553200"/>
              <a:gd name="connsiteX7" fmla="*/ 0 w 11834191"/>
              <a:gd name="connsiteY7" fmla="*/ 6553200 h 655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34191" h="6553200">
                <a:moveTo>
                  <a:pt x="496956" y="2829339"/>
                </a:moveTo>
                <a:lnTo>
                  <a:pt x="496956" y="5758069"/>
                </a:lnTo>
                <a:lnTo>
                  <a:pt x="11403495" y="5758069"/>
                </a:lnTo>
                <a:lnTo>
                  <a:pt x="11403495" y="2829339"/>
                </a:lnTo>
                <a:close/>
                <a:moveTo>
                  <a:pt x="0" y="0"/>
                </a:moveTo>
                <a:lnTo>
                  <a:pt x="11834191" y="0"/>
                </a:lnTo>
                <a:lnTo>
                  <a:pt x="11834191" y="6553200"/>
                </a:lnTo>
                <a:lnTo>
                  <a:pt x="0" y="65532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 name="Título 1">
            <a:extLst>
              <a:ext uri="{FF2B5EF4-FFF2-40B4-BE49-F238E27FC236}">
                <a16:creationId xmlns:a16="http://schemas.microsoft.com/office/drawing/2014/main" id="{7D016541-D706-49F1-939F-BE6444CF7189}"/>
              </a:ext>
            </a:extLst>
          </p:cNvPr>
          <p:cNvSpPr>
            <a:spLocks noGrp="1"/>
          </p:cNvSpPr>
          <p:nvPr>
            <p:ph type="ctrTitle"/>
          </p:nvPr>
        </p:nvSpPr>
        <p:spPr>
          <a:xfrm>
            <a:off x="3458817" y="1291164"/>
            <a:ext cx="4908207" cy="838726"/>
          </a:xfrm>
        </p:spPr>
        <p:txBody>
          <a:bodyPr>
            <a:normAutofit/>
          </a:bodyPr>
          <a:lstStyle/>
          <a:p>
            <a:r>
              <a:rPr lang="es-ES" sz="4400" dirty="0">
                <a:solidFill>
                  <a:srgbClr val="262E5F"/>
                </a:solidFill>
                <a:latin typeface="Arial Rounded MT Bold" panose="020F0704030504030204" pitchFamily="34" charset="0"/>
              </a:rPr>
              <a:t>GRACIAS</a:t>
            </a:r>
            <a:endParaRPr lang="es-CO" sz="4400" dirty="0">
              <a:solidFill>
                <a:srgbClr val="262E5F"/>
              </a:solidFill>
              <a:latin typeface="Arial Rounded MT Bold" panose="020F0704030504030204" pitchFamily="34" charset="0"/>
            </a:endParaRPr>
          </a:p>
        </p:txBody>
      </p:sp>
      <p:pic>
        <p:nvPicPr>
          <p:cNvPr id="11" name="Gráfico 10">
            <a:extLst>
              <a:ext uri="{FF2B5EF4-FFF2-40B4-BE49-F238E27FC236}">
                <a16:creationId xmlns:a16="http://schemas.microsoft.com/office/drawing/2014/main" id="{2DE3F86D-7798-4CCF-9B80-2E6087F22D0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28324" y="2196976"/>
            <a:ext cx="4838700" cy="314325"/>
          </a:xfrm>
          <a:prstGeom prst="rect">
            <a:avLst/>
          </a:prstGeom>
        </p:spPr>
      </p:pic>
      <p:pic>
        <p:nvPicPr>
          <p:cNvPr id="6" name="Imagen 2"/>
          <p:cNvPicPr>
            <a:picLocks noChangeAspect="1"/>
          </p:cNvPicPr>
          <p:nvPr/>
        </p:nvPicPr>
        <p:blipFill rotWithShape="1">
          <a:blip r:embed="rId4">
            <a:extLst>
              <a:ext uri="{28A0092B-C50C-407E-A947-70E740481C1C}">
                <a14:useLocalDpi xmlns:a14="http://schemas.microsoft.com/office/drawing/2010/main" val="0"/>
              </a:ext>
            </a:extLst>
          </a:blip>
          <a:srcRect t="42775"/>
          <a:stretch/>
        </p:blipFill>
        <p:spPr bwMode="auto">
          <a:xfrm>
            <a:off x="145773" y="2857438"/>
            <a:ext cx="11834191" cy="350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63909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27D098B1-BBDF-486C-ADE1-6EFEF61C417A}"/>
              </a:ext>
            </a:extLst>
          </p:cNvPr>
          <p:cNvSpPr>
            <a:spLocks noGrp="1"/>
          </p:cNvSpPr>
          <p:nvPr>
            <p:ph type="title"/>
          </p:nvPr>
        </p:nvSpPr>
        <p:spPr>
          <a:xfrm>
            <a:off x="1931126" y="416149"/>
            <a:ext cx="9498874" cy="1325563"/>
          </a:xfrm>
        </p:spPr>
        <p:txBody>
          <a:bodyPr/>
          <a:lstStyle/>
          <a:p>
            <a:r>
              <a:rPr lang="es-CO" altLang="es-CO" b="1" dirty="0">
                <a:solidFill>
                  <a:srgbClr val="FFFFFF"/>
                </a:solidFill>
                <a:latin typeface="Calibri" panose="020F0502020204030204" pitchFamily="34" charset="0"/>
              </a:rPr>
              <a:t>EJECUCIÓN PRESUPUESTAL DE GASTOS DE INVERSIÓN 2018</a:t>
            </a:r>
          </a:p>
        </p:txBody>
      </p:sp>
      <p:graphicFrame>
        <p:nvGraphicFramePr>
          <p:cNvPr id="5" name="Tabla 4"/>
          <p:cNvGraphicFramePr>
            <a:graphicFrameLocks noGrp="1"/>
          </p:cNvGraphicFramePr>
          <p:nvPr>
            <p:extLst>
              <p:ext uri="{D42A27DB-BD31-4B8C-83A1-F6EECF244321}">
                <p14:modId xmlns:p14="http://schemas.microsoft.com/office/powerpoint/2010/main" val="3774952222"/>
              </p:ext>
            </p:extLst>
          </p:nvPr>
        </p:nvGraphicFramePr>
        <p:xfrm>
          <a:off x="838653" y="1854428"/>
          <a:ext cx="10395403" cy="4218012"/>
        </p:xfrm>
        <a:graphic>
          <a:graphicData uri="http://schemas.openxmlformats.org/drawingml/2006/table">
            <a:tbl>
              <a:tblPr>
                <a:tableStyleId>{9D7B26C5-4107-4FEC-AEDC-1716B250A1EF}</a:tableStyleId>
              </a:tblPr>
              <a:tblGrid>
                <a:gridCol w="3465134">
                  <a:extLst>
                    <a:ext uri="{9D8B030D-6E8A-4147-A177-3AD203B41FA5}">
                      <a16:colId xmlns:a16="http://schemas.microsoft.com/office/drawing/2014/main" val="20000"/>
                    </a:ext>
                  </a:extLst>
                </a:gridCol>
                <a:gridCol w="2355461">
                  <a:extLst>
                    <a:ext uri="{9D8B030D-6E8A-4147-A177-3AD203B41FA5}">
                      <a16:colId xmlns:a16="http://schemas.microsoft.com/office/drawing/2014/main" val="20001"/>
                    </a:ext>
                  </a:extLst>
                </a:gridCol>
                <a:gridCol w="2969125">
                  <a:extLst>
                    <a:ext uri="{9D8B030D-6E8A-4147-A177-3AD203B41FA5}">
                      <a16:colId xmlns:a16="http://schemas.microsoft.com/office/drawing/2014/main" val="20002"/>
                    </a:ext>
                  </a:extLst>
                </a:gridCol>
                <a:gridCol w="1605683">
                  <a:extLst>
                    <a:ext uri="{9D8B030D-6E8A-4147-A177-3AD203B41FA5}">
                      <a16:colId xmlns:a16="http://schemas.microsoft.com/office/drawing/2014/main" val="20003"/>
                    </a:ext>
                  </a:extLst>
                </a:gridCol>
              </a:tblGrid>
              <a:tr h="687107">
                <a:tc>
                  <a:txBody>
                    <a:bodyPr/>
                    <a:lstStyle/>
                    <a:p>
                      <a:pPr algn="ctr" rtl="0" fontAlgn="ctr"/>
                      <a:r>
                        <a:rPr lang="es-CO" sz="1800" b="1" u="none" strike="noStrike" dirty="0">
                          <a:effectLst/>
                        </a:rPr>
                        <a:t>NOMBRE PROYECTO</a:t>
                      </a:r>
                      <a:endParaRPr lang="es-CO" sz="1800" b="1" i="0" u="none" strike="noStrike" dirty="0">
                        <a:solidFill>
                          <a:srgbClr val="000000"/>
                        </a:solidFill>
                        <a:effectLst/>
                        <a:latin typeface="Calibri" panose="020F0502020204030204" pitchFamily="34" charset="0"/>
                      </a:endParaRPr>
                    </a:p>
                  </a:txBody>
                  <a:tcPr marL="8524" marR="8524" marT="8522" marB="0" anchor="ctr"/>
                </a:tc>
                <a:tc>
                  <a:txBody>
                    <a:bodyPr/>
                    <a:lstStyle/>
                    <a:p>
                      <a:pPr algn="ctr" rtl="0" fontAlgn="ctr"/>
                      <a:r>
                        <a:rPr lang="es-CO" sz="1800" b="1" u="none" strike="noStrike" dirty="0">
                          <a:effectLst/>
                        </a:rPr>
                        <a:t>APROPIACIÓN </a:t>
                      </a:r>
                      <a:endParaRPr lang="es-CO" sz="1800" b="1" i="0" u="none" strike="noStrike" dirty="0">
                        <a:solidFill>
                          <a:srgbClr val="000000"/>
                        </a:solidFill>
                        <a:effectLst/>
                        <a:latin typeface="Calibri" panose="020F0502020204030204" pitchFamily="34" charset="0"/>
                      </a:endParaRPr>
                    </a:p>
                  </a:txBody>
                  <a:tcPr marL="8524" marR="8524" marT="8522" marB="0" anchor="ctr"/>
                </a:tc>
                <a:tc>
                  <a:txBody>
                    <a:bodyPr/>
                    <a:lstStyle/>
                    <a:p>
                      <a:pPr algn="ctr" rtl="0" fontAlgn="ctr"/>
                      <a:r>
                        <a:rPr lang="es-CO" sz="1800" b="1" u="none" strike="noStrike" dirty="0">
                          <a:effectLst/>
                        </a:rPr>
                        <a:t>COMPROMETIDO (RP)</a:t>
                      </a:r>
                      <a:endParaRPr lang="es-CO" sz="1800" b="1" i="0" u="none" strike="noStrike" dirty="0">
                        <a:solidFill>
                          <a:srgbClr val="000000"/>
                        </a:solidFill>
                        <a:effectLst/>
                        <a:latin typeface="Calibri" panose="020F0502020204030204" pitchFamily="34" charset="0"/>
                      </a:endParaRPr>
                    </a:p>
                  </a:txBody>
                  <a:tcPr marL="8524" marR="8524" marT="8522" marB="0" anchor="ctr"/>
                </a:tc>
                <a:tc>
                  <a:txBody>
                    <a:bodyPr/>
                    <a:lstStyle/>
                    <a:p>
                      <a:pPr algn="ctr" rtl="0" fontAlgn="ctr"/>
                      <a:r>
                        <a:rPr lang="es-CO" sz="1800" b="1" u="none" strike="noStrike" dirty="0">
                          <a:effectLst/>
                        </a:rPr>
                        <a:t>% </a:t>
                      </a:r>
                      <a:r>
                        <a:rPr lang="es-CO" sz="1800" b="1" u="none" strike="noStrike" dirty="0" err="1">
                          <a:effectLst/>
                        </a:rPr>
                        <a:t>Ejec</a:t>
                      </a:r>
                      <a:r>
                        <a:rPr lang="es-CO" sz="1800" b="1" u="none" strike="noStrike" dirty="0">
                          <a:effectLst/>
                        </a:rPr>
                        <a:t>.</a:t>
                      </a:r>
                      <a:endParaRPr lang="es-CO" sz="1800" b="1" i="0" u="none" strike="noStrike" dirty="0">
                        <a:solidFill>
                          <a:srgbClr val="000000"/>
                        </a:solidFill>
                        <a:effectLst/>
                        <a:latin typeface="Calibri" panose="020F0502020204030204" pitchFamily="34" charset="0"/>
                      </a:endParaRPr>
                    </a:p>
                  </a:txBody>
                  <a:tcPr marL="8524" marR="8524" marT="8522" marB="0" anchor="ctr"/>
                </a:tc>
                <a:extLst>
                  <a:ext uri="{0D108BD9-81ED-4DB2-BD59-A6C34878D82A}">
                    <a16:rowId xmlns:a16="http://schemas.microsoft.com/office/drawing/2014/main" val="10000"/>
                  </a:ext>
                </a:extLst>
              </a:tr>
              <a:tr h="374256">
                <a:tc>
                  <a:txBody>
                    <a:bodyPr/>
                    <a:lstStyle/>
                    <a:p>
                      <a:pPr algn="ctr" rtl="0" fontAlgn="ctr"/>
                      <a:r>
                        <a:rPr lang="es-CO" sz="2400" u="none" strike="noStrike" dirty="0">
                          <a:effectLst/>
                        </a:rPr>
                        <a:t> </a:t>
                      </a:r>
                      <a:endParaRPr lang="es-CO" sz="2400" b="1" i="0" u="none" strike="noStrike" dirty="0">
                        <a:solidFill>
                          <a:srgbClr val="000000"/>
                        </a:solidFill>
                        <a:effectLst/>
                        <a:latin typeface="Calibri" panose="020F0502020204030204" pitchFamily="34" charset="0"/>
                      </a:endParaRPr>
                    </a:p>
                  </a:txBody>
                  <a:tcPr marL="8524" marR="8524" marT="8522" marB="0" anchor="ctr"/>
                </a:tc>
                <a:tc>
                  <a:txBody>
                    <a:bodyPr/>
                    <a:lstStyle/>
                    <a:p>
                      <a:pPr algn="ctr" rtl="0" fontAlgn="ctr"/>
                      <a:r>
                        <a:rPr lang="es-CO" sz="2400" u="none" strike="noStrike">
                          <a:effectLst/>
                        </a:rPr>
                        <a:t> </a:t>
                      </a:r>
                      <a:endParaRPr lang="es-CO" sz="2400" b="1" i="0" u="none" strike="noStrike">
                        <a:solidFill>
                          <a:srgbClr val="000000"/>
                        </a:solidFill>
                        <a:effectLst/>
                        <a:latin typeface="Calibri" panose="020F0502020204030204" pitchFamily="34" charset="0"/>
                      </a:endParaRPr>
                    </a:p>
                  </a:txBody>
                  <a:tcPr marL="8524" marR="8524" marT="8522" marB="0" anchor="ctr"/>
                </a:tc>
                <a:tc>
                  <a:txBody>
                    <a:bodyPr/>
                    <a:lstStyle/>
                    <a:p>
                      <a:pPr algn="ctr" rtl="0" fontAlgn="ctr"/>
                      <a:r>
                        <a:rPr lang="es-CO" sz="2400" u="none" strike="noStrike">
                          <a:effectLst/>
                        </a:rPr>
                        <a:t> </a:t>
                      </a:r>
                      <a:endParaRPr lang="es-CO" sz="2400" b="1" i="0" u="none" strike="noStrike">
                        <a:solidFill>
                          <a:srgbClr val="000000"/>
                        </a:solidFill>
                        <a:effectLst/>
                        <a:latin typeface="Calibri" panose="020F0502020204030204" pitchFamily="34" charset="0"/>
                      </a:endParaRPr>
                    </a:p>
                  </a:txBody>
                  <a:tcPr marL="8524" marR="8524" marT="8522" marB="0" anchor="ctr"/>
                </a:tc>
                <a:tc>
                  <a:txBody>
                    <a:bodyPr/>
                    <a:lstStyle/>
                    <a:p>
                      <a:pPr algn="ctr" rtl="0" fontAlgn="ctr"/>
                      <a:r>
                        <a:rPr lang="es-CO" sz="1200" u="none" strike="noStrike">
                          <a:effectLst/>
                        </a:rPr>
                        <a:t> </a:t>
                      </a:r>
                      <a:endParaRPr lang="es-CO" sz="1200" b="1" i="0" u="none" strike="noStrike">
                        <a:solidFill>
                          <a:srgbClr val="000000"/>
                        </a:solidFill>
                        <a:effectLst/>
                        <a:latin typeface="Calibri" panose="020F0502020204030204" pitchFamily="34" charset="0"/>
                      </a:endParaRPr>
                    </a:p>
                  </a:txBody>
                  <a:tcPr marL="8524" marR="8524" marT="8522" marB="0" anchor="ctr"/>
                </a:tc>
                <a:extLst>
                  <a:ext uri="{0D108BD9-81ED-4DB2-BD59-A6C34878D82A}">
                    <a16:rowId xmlns:a16="http://schemas.microsoft.com/office/drawing/2014/main" val="10001"/>
                  </a:ext>
                </a:extLst>
              </a:tr>
              <a:tr h="573021">
                <a:tc>
                  <a:txBody>
                    <a:bodyPr/>
                    <a:lstStyle/>
                    <a:p>
                      <a:pPr algn="just" fontAlgn="ctr"/>
                      <a:r>
                        <a:rPr lang="es-CO" sz="1600" b="1" u="none" strike="noStrike" dirty="0">
                          <a:effectLst/>
                        </a:rPr>
                        <a:t>1172</a:t>
                      </a:r>
                      <a:r>
                        <a:rPr lang="es-CO" sz="1600" u="none" strike="noStrike" dirty="0">
                          <a:effectLst/>
                        </a:rPr>
                        <a:t> - Conocimiento del riesgo y efectos del cambio climático.</a:t>
                      </a:r>
                      <a:endParaRPr lang="es-CO" sz="1600" b="0" i="0" u="none" strike="noStrike" dirty="0">
                        <a:solidFill>
                          <a:srgbClr val="000000"/>
                        </a:solidFill>
                        <a:effectLst/>
                        <a:latin typeface="Arial" panose="020B0604020202020204" pitchFamily="34" charset="0"/>
                      </a:endParaRPr>
                    </a:p>
                  </a:txBody>
                  <a:tcPr marL="8524" marR="8524" marT="8522" marB="0" anchor="ctr"/>
                </a:tc>
                <a:tc>
                  <a:txBody>
                    <a:bodyPr/>
                    <a:lstStyle/>
                    <a:p>
                      <a:pPr algn="ctr" fontAlgn="ctr"/>
                      <a:r>
                        <a:rPr lang="es-CO" sz="1600" u="none" strike="noStrike">
                          <a:effectLst/>
                        </a:rPr>
                        <a:t>3.576.411.000 </a:t>
                      </a:r>
                      <a:endParaRPr lang="es-CO" sz="1600" b="0" i="0" u="none" strike="noStrike">
                        <a:solidFill>
                          <a:srgbClr val="000000"/>
                        </a:solidFill>
                        <a:effectLst/>
                        <a:latin typeface="Arial" panose="020B0604020202020204" pitchFamily="34" charset="0"/>
                      </a:endParaRPr>
                    </a:p>
                  </a:txBody>
                  <a:tcPr marL="8524" marR="8524" marT="8522" marB="0" anchor="ctr"/>
                </a:tc>
                <a:tc>
                  <a:txBody>
                    <a:bodyPr/>
                    <a:lstStyle/>
                    <a:p>
                      <a:pPr algn="ctr" fontAlgn="ctr"/>
                      <a:r>
                        <a:rPr lang="es-CO" sz="1600" u="none" strike="noStrike">
                          <a:effectLst/>
                        </a:rPr>
                        <a:t>3.548.115.728 </a:t>
                      </a:r>
                      <a:endParaRPr lang="es-CO" sz="1600" b="0" i="0" u="none" strike="noStrike">
                        <a:solidFill>
                          <a:srgbClr val="000000"/>
                        </a:solidFill>
                        <a:effectLst/>
                        <a:latin typeface="Arial" panose="020B0604020202020204" pitchFamily="34" charset="0"/>
                      </a:endParaRPr>
                    </a:p>
                  </a:txBody>
                  <a:tcPr marL="8524" marR="8524" marT="8522" marB="0" anchor="ctr"/>
                </a:tc>
                <a:tc>
                  <a:txBody>
                    <a:bodyPr/>
                    <a:lstStyle/>
                    <a:p>
                      <a:pPr algn="ctr" fontAlgn="ctr"/>
                      <a:r>
                        <a:rPr lang="es-CO" sz="1600" u="none" strike="noStrike">
                          <a:effectLst/>
                        </a:rPr>
                        <a:t>99,2%</a:t>
                      </a:r>
                      <a:endParaRPr lang="es-CO" sz="1600" b="1" i="0" u="none" strike="noStrike">
                        <a:solidFill>
                          <a:srgbClr val="000000"/>
                        </a:solidFill>
                        <a:effectLst/>
                        <a:latin typeface="Arial" panose="020B0604020202020204" pitchFamily="34" charset="0"/>
                      </a:endParaRPr>
                    </a:p>
                  </a:txBody>
                  <a:tcPr marL="8524" marR="8524" marT="8522" marB="0" anchor="ctr"/>
                </a:tc>
                <a:extLst>
                  <a:ext uri="{0D108BD9-81ED-4DB2-BD59-A6C34878D82A}">
                    <a16:rowId xmlns:a16="http://schemas.microsoft.com/office/drawing/2014/main" val="10002"/>
                  </a:ext>
                </a:extLst>
              </a:tr>
              <a:tr h="573021">
                <a:tc>
                  <a:txBody>
                    <a:bodyPr/>
                    <a:lstStyle/>
                    <a:p>
                      <a:pPr algn="just" fontAlgn="ctr"/>
                      <a:r>
                        <a:rPr lang="es-CO" sz="1600" b="1" u="none" strike="noStrike" dirty="0">
                          <a:effectLst/>
                        </a:rPr>
                        <a:t>1178</a:t>
                      </a:r>
                      <a:r>
                        <a:rPr lang="es-CO" sz="1600" b="0" u="none" strike="noStrike" baseline="0" dirty="0">
                          <a:effectLst/>
                        </a:rPr>
                        <a:t> - </a:t>
                      </a:r>
                      <a:r>
                        <a:rPr lang="es-CO" sz="1600" u="none" strike="noStrike" dirty="0">
                          <a:effectLst/>
                        </a:rPr>
                        <a:t>Fortalecimiento del manejo de emergencias y desastres.</a:t>
                      </a:r>
                      <a:endParaRPr lang="es-CO" sz="1600" b="0" i="0" u="none" strike="noStrike" dirty="0">
                        <a:solidFill>
                          <a:srgbClr val="000000"/>
                        </a:solidFill>
                        <a:effectLst/>
                        <a:latin typeface="Arial" panose="020B0604020202020204" pitchFamily="34" charset="0"/>
                      </a:endParaRPr>
                    </a:p>
                  </a:txBody>
                  <a:tcPr marL="8524" marR="8524" marT="8522" marB="0" anchor="ctr"/>
                </a:tc>
                <a:tc>
                  <a:txBody>
                    <a:bodyPr/>
                    <a:lstStyle/>
                    <a:p>
                      <a:pPr algn="ctr" fontAlgn="ctr"/>
                      <a:r>
                        <a:rPr lang="es-CO" sz="1600" u="none" strike="noStrike">
                          <a:effectLst/>
                        </a:rPr>
                        <a:t>3.479.996.000 </a:t>
                      </a:r>
                      <a:endParaRPr lang="es-CO" sz="1600" b="0" i="0" u="none" strike="noStrike">
                        <a:solidFill>
                          <a:srgbClr val="000000"/>
                        </a:solidFill>
                        <a:effectLst/>
                        <a:latin typeface="Arial" panose="020B0604020202020204" pitchFamily="34" charset="0"/>
                      </a:endParaRPr>
                    </a:p>
                  </a:txBody>
                  <a:tcPr marL="8524" marR="8524" marT="8522" marB="0" anchor="ctr"/>
                </a:tc>
                <a:tc>
                  <a:txBody>
                    <a:bodyPr/>
                    <a:lstStyle/>
                    <a:p>
                      <a:pPr algn="ctr" fontAlgn="ctr"/>
                      <a:r>
                        <a:rPr lang="es-CO" sz="1600" u="none" strike="noStrike" dirty="0">
                          <a:effectLst/>
                        </a:rPr>
                        <a:t>3.324.463.748 </a:t>
                      </a:r>
                      <a:endParaRPr lang="es-CO" sz="1600" b="0" i="0" u="none" strike="noStrike" dirty="0">
                        <a:solidFill>
                          <a:srgbClr val="000000"/>
                        </a:solidFill>
                        <a:effectLst/>
                        <a:latin typeface="Arial" panose="020B0604020202020204" pitchFamily="34" charset="0"/>
                      </a:endParaRPr>
                    </a:p>
                  </a:txBody>
                  <a:tcPr marL="8524" marR="8524" marT="8522" marB="0" anchor="ctr"/>
                </a:tc>
                <a:tc>
                  <a:txBody>
                    <a:bodyPr/>
                    <a:lstStyle/>
                    <a:p>
                      <a:pPr algn="ctr" fontAlgn="ctr"/>
                      <a:r>
                        <a:rPr lang="es-CO" sz="1600" u="none" strike="noStrike">
                          <a:effectLst/>
                        </a:rPr>
                        <a:t>95,53%</a:t>
                      </a:r>
                      <a:endParaRPr lang="es-CO" sz="1600" b="1" i="0" u="none" strike="noStrike">
                        <a:solidFill>
                          <a:srgbClr val="000000"/>
                        </a:solidFill>
                        <a:effectLst/>
                        <a:latin typeface="Arial" panose="020B0604020202020204" pitchFamily="34" charset="0"/>
                      </a:endParaRPr>
                    </a:p>
                  </a:txBody>
                  <a:tcPr marL="8524" marR="8524" marT="8522" marB="0" anchor="ctr"/>
                </a:tc>
                <a:extLst>
                  <a:ext uri="{0D108BD9-81ED-4DB2-BD59-A6C34878D82A}">
                    <a16:rowId xmlns:a16="http://schemas.microsoft.com/office/drawing/2014/main" val="10003"/>
                  </a:ext>
                </a:extLst>
              </a:tr>
              <a:tr h="573021">
                <a:tc>
                  <a:txBody>
                    <a:bodyPr/>
                    <a:lstStyle/>
                    <a:p>
                      <a:pPr algn="l" fontAlgn="ctr"/>
                      <a:r>
                        <a:rPr lang="es-CO" sz="1600" b="1" u="none" strike="noStrike" dirty="0">
                          <a:effectLst/>
                        </a:rPr>
                        <a:t>1158</a:t>
                      </a:r>
                      <a:r>
                        <a:rPr lang="es-CO" sz="1600" u="none" strike="noStrike" dirty="0">
                          <a:effectLst/>
                        </a:rPr>
                        <a:t> - Reducción del riesgo y adaptación al cambio climático.</a:t>
                      </a:r>
                      <a:endParaRPr lang="es-CO" sz="1600" b="0" i="0" u="none" strike="noStrike" dirty="0">
                        <a:solidFill>
                          <a:srgbClr val="000000"/>
                        </a:solidFill>
                        <a:effectLst/>
                        <a:latin typeface="Arial" panose="020B0604020202020204" pitchFamily="34" charset="0"/>
                      </a:endParaRPr>
                    </a:p>
                  </a:txBody>
                  <a:tcPr marL="8524" marR="8524" marT="8522" marB="0" anchor="ctr"/>
                </a:tc>
                <a:tc>
                  <a:txBody>
                    <a:bodyPr/>
                    <a:lstStyle/>
                    <a:p>
                      <a:pPr algn="ctr" fontAlgn="ctr"/>
                      <a:r>
                        <a:rPr lang="es-CO" sz="1600" u="none" strike="noStrike">
                          <a:effectLst/>
                        </a:rPr>
                        <a:t>11.407.115.586 </a:t>
                      </a:r>
                      <a:endParaRPr lang="es-CO" sz="1600" b="0" i="0" u="none" strike="noStrike">
                        <a:solidFill>
                          <a:srgbClr val="000000"/>
                        </a:solidFill>
                        <a:effectLst/>
                        <a:latin typeface="Arial" panose="020B0604020202020204" pitchFamily="34" charset="0"/>
                      </a:endParaRPr>
                    </a:p>
                  </a:txBody>
                  <a:tcPr marL="8524" marR="8524" marT="8522" marB="0" anchor="ctr"/>
                </a:tc>
                <a:tc>
                  <a:txBody>
                    <a:bodyPr/>
                    <a:lstStyle/>
                    <a:p>
                      <a:pPr algn="ctr" fontAlgn="ctr"/>
                      <a:r>
                        <a:rPr lang="es-CO" sz="1600" u="none" strike="noStrike">
                          <a:effectLst/>
                        </a:rPr>
                        <a:t>9.714.140.347 </a:t>
                      </a:r>
                      <a:endParaRPr lang="es-CO" sz="1600" b="0" i="0" u="none" strike="noStrike">
                        <a:solidFill>
                          <a:srgbClr val="000000"/>
                        </a:solidFill>
                        <a:effectLst/>
                        <a:latin typeface="Arial" panose="020B0604020202020204" pitchFamily="34" charset="0"/>
                      </a:endParaRPr>
                    </a:p>
                  </a:txBody>
                  <a:tcPr marL="8524" marR="8524" marT="8522" marB="0" anchor="ctr"/>
                </a:tc>
                <a:tc>
                  <a:txBody>
                    <a:bodyPr/>
                    <a:lstStyle/>
                    <a:p>
                      <a:pPr algn="ctr" fontAlgn="ctr"/>
                      <a:r>
                        <a:rPr lang="es-CO" sz="1600" u="none" strike="noStrike">
                          <a:effectLst/>
                        </a:rPr>
                        <a:t>85,2%</a:t>
                      </a:r>
                      <a:endParaRPr lang="es-CO" sz="1600" b="1" i="0" u="none" strike="noStrike">
                        <a:solidFill>
                          <a:srgbClr val="000000"/>
                        </a:solidFill>
                        <a:effectLst/>
                        <a:latin typeface="Arial" panose="020B0604020202020204" pitchFamily="34" charset="0"/>
                      </a:endParaRPr>
                    </a:p>
                  </a:txBody>
                  <a:tcPr marL="8524" marR="8524" marT="8522" marB="0" anchor="ctr"/>
                </a:tc>
                <a:extLst>
                  <a:ext uri="{0D108BD9-81ED-4DB2-BD59-A6C34878D82A}">
                    <a16:rowId xmlns:a16="http://schemas.microsoft.com/office/drawing/2014/main" val="10004"/>
                  </a:ext>
                </a:extLst>
              </a:tr>
              <a:tr h="983811">
                <a:tc>
                  <a:txBody>
                    <a:bodyPr/>
                    <a:lstStyle/>
                    <a:p>
                      <a:pPr algn="just" fontAlgn="ctr"/>
                      <a:r>
                        <a:rPr lang="es-CO" sz="1600" b="1" u="none" strike="noStrike" dirty="0">
                          <a:effectLst/>
                        </a:rPr>
                        <a:t>1166</a:t>
                      </a:r>
                      <a:r>
                        <a:rPr lang="es-CO" sz="1600" u="none" strike="noStrike" dirty="0">
                          <a:effectLst/>
                        </a:rPr>
                        <a:t> - Consolidación de la gestión pública eficiente del IDIGER, como entidad coordinadora del SDGR-CC.</a:t>
                      </a:r>
                      <a:endParaRPr lang="es-CO" sz="1600" b="0" i="0" u="none" strike="noStrike" dirty="0">
                        <a:solidFill>
                          <a:srgbClr val="000000"/>
                        </a:solidFill>
                        <a:effectLst/>
                        <a:latin typeface="Arial" panose="020B0604020202020204" pitchFamily="34" charset="0"/>
                      </a:endParaRPr>
                    </a:p>
                  </a:txBody>
                  <a:tcPr marL="8524" marR="8524" marT="8522" marB="0" anchor="ctr"/>
                </a:tc>
                <a:tc>
                  <a:txBody>
                    <a:bodyPr/>
                    <a:lstStyle/>
                    <a:p>
                      <a:pPr algn="ctr" fontAlgn="ctr"/>
                      <a:r>
                        <a:rPr lang="es-CO" sz="1600" u="none" strike="noStrike">
                          <a:effectLst/>
                        </a:rPr>
                        <a:t>5.975.329.812 </a:t>
                      </a:r>
                      <a:endParaRPr lang="es-CO" sz="1600" b="0" i="0" u="none" strike="noStrike">
                        <a:solidFill>
                          <a:srgbClr val="000000"/>
                        </a:solidFill>
                        <a:effectLst/>
                        <a:latin typeface="Arial" panose="020B0604020202020204" pitchFamily="34" charset="0"/>
                      </a:endParaRPr>
                    </a:p>
                  </a:txBody>
                  <a:tcPr marL="8524" marR="8524" marT="8522" marB="0" anchor="ctr"/>
                </a:tc>
                <a:tc>
                  <a:txBody>
                    <a:bodyPr/>
                    <a:lstStyle/>
                    <a:p>
                      <a:pPr algn="ctr" fontAlgn="ctr"/>
                      <a:r>
                        <a:rPr lang="es-CO" sz="1600" u="none" strike="noStrike" dirty="0">
                          <a:effectLst/>
                        </a:rPr>
                        <a:t>5.972.971.070 </a:t>
                      </a:r>
                      <a:endParaRPr lang="es-CO" sz="1600" b="0" i="0" u="none" strike="noStrike" dirty="0">
                        <a:solidFill>
                          <a:srgbClr val="000000"/>
                        </a:solidFill>
                        <a:effectLst/>
                        <a:latin typeface="Arial" panose="020B0604020202020204" pitchFamily="34" charset="0"/>
                      </a:endParaRPr>
                    </a:p>
                  </a:txBody>
                  <a:tcPr marL="8524" marR="8524" marT="8522" marB="0" anchor="ctr"/>
                </a:tc>
                <a:tc>
                  <a:txBody>
                    <a:bodyPr/>
                    <a:lstStyle/>
                    <a:p>
                      <a:pPr algn="ctr" fontAlgn="ctr"/>
                      <a:r>
                        <a:rPr lang="es-CO" sz="1600" u="none" strike="noStrike">
                          <a:effectLst/>
                        </a:rPr>
                        <a:t>99,96%</a:t>
                      </a:r>
                      <a:endParaRPr lang="es-CO" sz="1600" b="1" i="0" u="none" strike="noStrike">
                        <a:solidFill>
                          <a:srgbClr val="000000"/>
                        </a:solidFill>
                        <a:effectLst/>
                        <a:latin typeface="Arial" panose="020B0604020202020204" pitchFamily="34" charset="0"/>
                      </a:endParaRPr>
                    </a:p>
                  </a:txBody>
                  <a:tcPr marL="8524" marR="8524" marT="8522" marB="0" anchor="ctr"/>
                </a:tc>
                <a:extLst>
                  <a:ext uri="{0D108BD9-81ED-4DB2-BD59-A6C34878D82A}">
                    <a16:rowId xmlns:a16="http://schemas.microsoft.com/office/drawing/2014/main" val="10005"/>
                  </a:ext>
                </a:extLst>
              </a:tr>
              <a:tr h="453749">
                <a:tc>
                  <a:txBody>
                    <a:bodyPr/>
                    <a:lstStyle/>
                    <a:p>
                      <a:pPr algn="ctr" rtl="0" fontAlgn="ctr"/>
                      <a:r>
                        <a:rPr lang="es-CO" sz="1800" b="1" u="none" strike="noStrike" dirty="0">
                          <a:effectLst/>
                          <a:latin typeface="+mn-lt"/>
                        </a:rPr>
                        <a:t>INVERSIÓN </a:t>
                      </a:r>
                      <a:endParaRPr lang="es-CO" sz="1800" b="1" i="0" u="none" strike="noStrike" dirty="0">
                        <a:solidFill>
                          <a:srgbClr val="000000"/>
                        </a:solidFill>
                        <a:effectLst/>
                        <a:latin typeface="+mn-lt"/>
                      </a:endParaRPr>
                    </a:p>
                  </a:txBody>
                  <a:tcPr marL="8524" marR="8524" marT="8522" marB="0" anchor="ctr"/>
                </a:tc>
                <a:tc>
                  <a:txBody>
                    <a:bodyPr/>
                    <a:lstStyle/>
                    <a:p>
                      <a:pPr algn="ctr" rtl="0" fontAlgn="ctr"/>
                      <a:r>
                        <a:rPr lang="es-CO" sz="1800" b="1" u="none" strike="noStrike" dirty="0">
                          <a:effectLst/>
                          <a:latin typeface="+mn-lt"/>
                        </a:rPr>
                        <a:t>24.438.852.398 </a:t>
                      </a:r>
                      <a:endParaRPr lang="es-CO" sz="1800" b="1" i="0" u="none" strike="noStrike" dirty="0">
                        <a:solidFill>
                          <a:srgbClr val="000000"/>
                        </a:solidFill>
                        <a:effectLst/>
                        <a:latin typeface="+mn-lt"/>
                      </a:endParaRPr>
                    </a:p>
                  </a:txBody>
                  <a:tcPr marL="8524" marR="8524" marT="8522" marB="0" anchor="ctr"/>
                </a:tc>
                <a:tc>
                  <a:txBody>
                    <a:bodyPr/>
                    <a:lstStyle/>
                    <a:p>
                      <a:pPr algn="ctr" rtl="0" fontAlgn="ctr"/>
                      <a:r>
                        <a:rPr lang="es-CO" sz="1800" b="1" u="none" strike="noStrike" dirty="0">
                          <a:effectLst/>
                          <a:latin typeface="+mn-lt"/>
                        </a:rPr>
                        <a:t>22.559.690.893 </a:t>
                      </a:r>
                      <a:endParaRPr lang="es-CO" sz="1800" b="1" i="0" u="none" strike="noStrike" dirty="0">
                        <a:solidFill>
                          <a:srgbClr val="000000"/>
                        </a:solidFill>
                        <a:effectLst/>
                        <a:latin typeface="+mn-lt"/>
                      </a:endParaRPr>
                    </a:p>
                  </a:txBody>
                  <a:tcPr marL="8524" marR="8524" marT="8522" marB="0" anchor="ctr"/>
                </a:tc>
                <a:tc>
                  <a:txBody>
                    <a:bodyPr/>
                    <a:lstStyle/>
                    <a:p>
                      <a:pPr algn="ctr" rtl="0" fontAlgn="ctr"/>
                      <a:r>
                        <a:rPr lang="es-CO" sz="1800" b="1" u="none" strike="noStrike" dirty="0">
                          <a:effectLst/>
                          <a:latin typeface="+mn-lt"/>
                        </a:rPr>
                        <a:t>92,31%</a:t>
                      </a:r>
                      <a:endParaRPr lang="es-CO" sz="1800" b="1" i="0" u="none" strike="noStrike" dirty="0">
                        <a:solidFill>
                          <a:srgbClr val="000000"/>
                        </a:solidFill>
                        <a:effectLst/>
                        <a:latin typeface="+mn-lt"/>
                      </a:endParaRPr>
                    </a:p>
                  </a:txBody>
                  <a:tcPr marL="8524" marR="8524" marT="8522" marB="0"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908186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27D098B1-BBDF-486C-ADE1-6EFEF61C417A}"/>
              </a:ext>
            </a:extLst>
          </p:cNvPr>
          <p:cNvSpPr>
            <a:spLocks noGrp="1"/>
          </p:cNvSpPr>
          <p:nvPr>
            <p:ph type="title"/>
          </p:nvPr>
        </p:nvSpPr>
        <p:spPr>
          <a:xfrm>
            <a:off x="2257701" y="437920"/>
            <a:ext cx="9498874" cy="1325563"/>
          </a:xfrm>
        </p:spPr>
        <p:txBody>
          <a:bodyPr>
            <a:normAutofit/>
          </a:bodyPr>
          <a:lstStyle/>
          <a:p>
            <a:r>
              <a:rPr lang="es-CO" altLang="es-CO" sz="2400" b="1" dirty="0">
                <a:solidFill>
                  <a:srgbClr val="FFFFFF"/>
                </a:solidFill>
                <a:latin typeface="Calibri" panose="020F0502020204030204" pitchFamily="34" charset="0"/>
              </a:rPr>
              <a:t>CONOCIMIENTO DEL RIESGO Y EFECTOS DEL CAMBIO CLIMÁTICO</a:t>
            </a:r>
          </a:p>
        </p:txBody>
      </p:sp>
      <p:sp>
        <p:nvSpPr>
          <p:cNvPr id="5" name="Título 1"/>
          <p:cNvSpPr txBox="1">
            <a:spLocks/>
          </p:cNvSpPr>
          <p:nvPr/>
        </p:nvSpPr>
        <p:spPr bwMode="auto">
          <a:xfrm>
            <a:off x="2798081" y="2926303"/>
            <a:ext cx="6645275" cy="8651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914400" rtl="0" eaLnBrk="1" latinLnBrk="0" hangingPunct="1">
              <a:lnSpc>
                <a:spcPct val="90000"/>
              </a:lnSpc>
              <a:spcBef>
                <a:spcPct val="0"/>
              </a:spcBef>
              <a:buNone/>
              <a:defRPr sz="2800" kern="1200">
                <a:solidFill>
                  <a:schemeClr val="bg1"/>
                </a:solidFill>
                <a:latin typeface="+mj-lt"/>
                <a:ea typeface="+mj-ea"/>
                <a:cs typeface="+mj-cs"/>
              </a:defRPr>
            </a:lvl1pPr>
          </a:lstStyle>
          <a:p>
            <a:endParaRPr lang="es-CO" altLang="es-CO" sz="2400" b="1" dirty="0">
              <a:latin typeface="Arial" panose="020B0604020202020204" pitchFamily="34" charset="0"/>
              <a:cs typeface="Arial" panose="020B0604020202020204" pitchFamily="34" charset="0"/>
            </a:endParaRPr>
          </a:p>
        </p:txBody>
      </p:sp>
      <p:sp>
        <p:nvSpPr>
          <p:cNvPr id="6" name="Título 1">
            <a:extLst>
              <a:ext uri="{FF2B5EF4-FFF2-40B4-BE49-F238E27FC236}">
                <a16:creationId xmlns:a16="http://schemas.microsoft.com/office/drawing/2014/main" id="{7D016541-D706-49F1-939F-BE6444CF7189}"/>
              </a:ext>
            </a:extLst>
          </p:cNvPr>
          <p:cNvSpPr txBox="1">
            <a:spLocks/>
          </p:cNvSpPr>
          <p:nvPr/>
        </p:nvSpPr>
        <p:spPr>
          <a:xfrm>
            <a:off x="2669970" y="2786834"/>
            <a:ext cx="7237413" cy="8387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chemeClr val="bg1"/>
                </a:solidFill>
                <a:latin typeface="+mj-lt"/>
                <a:ea typeface="+mj-ea"/>
                <a:cs typeface="+mj-cs"/>
              </a:defRPr>
            </a:lvl1pPr>
          </a:lstStyle>
          <a:p>
            <a:pPr algn="just"/>
            <a:r>
              <a:rPr lang="es-CO" dirty="0">
                <a:solidFill>
                  <a:srgbClr val="262E5F"/>
                </a:solidFill>
                <a:latin typeface="Arial Rounded MT Bold" panose="020F0704030504030204" pitchFamily="34" charset="0"/>
              </a:rPr>
              <a:t>Proyecto 1172 - Conocimiento del riesgo y efectos del cambio climático.</a:t>
            </a:r>
          </a:p>
        </p:txBody>
      </p:sp>
      <p:pic>
        <p:nvPicPr>
          <p:cNvPr id="7" name="Gráfico 10">
            <a:extLst>
              <a:ext uri="{FF2B5EF4-FFF2-40B4-BE49-F238E27FC236}">
                <a16:creationId xmlns:a16="http://schemas.microsoft.com/office/drawing/2014/main" id="{2DE3F86D-7798-4CCF-9B80-2E6087F22D0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98081" y="3930959"/>
            <a:ext cx="7109302" cy="413153"/>
          </a:xfrm>
          <a:prstGeom prst="rect">
            <a:avLst/>
          </a:prstGeom>
        </p:spPr>
      </p:pic>
    </p:spTree>
    <p:extLst>
      <p:ext uri="{BB962C8B-B14F-4D97-AF65-F5344CB8AC3E}">
        <p14:creationId xmlns:p14="http://schemas.microsoft.com/office/powerpoint/2010/main" val="25000703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rma libre: forma 10">
            <a:extLst>
              <a:ext uri="{FF2B5EF4-FFF2-40B4-BE49-F238E27FC236}">
                <a16:creationId xmlns:a16="http://schemas.microsoft.com/office/drawing/2014/main" id="{BC01788C-9B07-4EDE-8430-7E3E31208392}"/>
              </a:ext>
            </a:extLst>
          </p:cNvPr>
          <p:cNvSpPr/>
          <p:nvPr/>
        </p:nvSpPr>
        <p:spPr>
          <a:xfrm>
            <a:off x="164468" y="123058"/>
            <a:ext cx="11834191" cy="6546574"/>
          </a:xfrm>
          <a:custGeom>
            <a:avLst/>
            <a:gdLst>
              <a:gd name="connsiteX0" fmla="*/ 463827 w 11794435"/>
              <a:gd name="connsiteY0" fmla="*/ 4429267 h 6546574"/>
              <a:gd name="connsiteX1" fmla="*/ 463827 w 11794435"/>
              <a:gd name="connsiteY1" fmla="*/ 6295270 h 6546574"/>
              <a:gd name="connsiteX2" fmla="*/ 4479235 w 11794435"/>
              <a:gd name="connsiteY2" fmla="*/ 6295270 h 6546574"/>
              <a:gd name="connsiteX3" fmla="*/ 4479235 w 11794435"/>
              <a:gd name="connsiteY3" fmla="*/ 4429267 h 6546574"/>
              <a:gd name="connsiteX4" fmla="*/ 463827 w 11794435"/>
              <a:gd name="connsiteY4" fmla="*/ 2315681 h 6546574"/>
              <a:gd name="connsiteX5" fmla="*/ 463827 w 11794435"/>
              <a:gd name="connsiteY5" fmla="*/ 4181684 h 6546574"/>
              <a:gd name="connsiteX6" fmla="*/ 4479235 w 11794435"/>
              <a:gd name="connsiteY6" fmla="*/ 4181684 h 6546574"/>
              <a:gd name="connsiteX7" fmla="*/ 4479235 w 11794435"/>
              <a:gd name="connsiteY7" fmla="*/ 2315681 h 6546574"/>
              <a:gd name="connsiteX8" fmla="*/ 463827 w 11794435"/>
              <a:gd name="connsiteY8" fmla="*/ 202095 h 6546574"/>
              <a:gd name="connsiteX9" fmla="*/ 463827 w 11794435"/>
              <a:gd name="connsiteY9" fmla="*/ 2068098 h 6546574"/>
              <a:gd name="connsiteX10" fmla="*/ 4479235 w 11794435"/>
              <a:gd name="connsiteY10" fmla="*/ 2068098 h 6546574"/>
              <a:gd name="connsiteX11" fmla="*/ 4479235 w 11794435"/>
              <a:gd name="connsiteY11" fmla="*/ 202095 h 6546574"/>
              <a:gd name="connsiteX12" fmla="*/ 0 w 11794435"/>
              <a:gd name="connsiteY12" fmla="*/ 0 h 6546574"/>
              <a:gd name="connsiteX13" fmla="*/ 11794435 w 11794435"/>
              <a:gd name="connsiteY13" fmla="*/ 0 h 6546574"/>
              <a:gd name="connsiteX14" fmla="*/ 11794435 w 11794435"/>
              <a:gd name="connsiteY14" fmla="*/ 6546574 h 6546574"/>
              <a:gd name="connsiteX15" fmla="*/ 0 w 11794435"/>
              <a:gd name="connsiteY15" fmla="*/ 6546574 h 6546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794435" h="6546574">
                <a:moveTo>
                  <a:pt x="463827" y="4429267"/>
                </a:moveTo>
                <a:lnTo>
                  <a:pt x="463827" y="6295270"/>
                </a:lnTo>
                <a:lnTo>
                  <a:pt x="4479235" y="6295270"/>
                </a:lnTo>
                <a:lnTo>
                  <a:pt x="4479235" y="4429267"/>
                </a:lnTo>
                <a:close/>
                <a:moveTo>
                  <a:pt x="463827" y="2315681"/>
                </a:moveTo>
                <a:lnTo>
                  <a:pt x="463827" y="4181684"/>
                </a:lnTo>
                <a:lnTo>
                  <a:pt x="4479235" y="4181684"/>
                </a:lnTo>
                <a:lnTo>
                  <a:pt x="4479235" y="2315681"/>
                </a:lnTo>
                <a:close/>
                <a:moveTo>
                  <a:pt x="463827" y="202095"/>
                </a:moveTo>
                <a:lnTo>
                  <a:pt x="463827" y="2068098"/>
                </a:lnTo>
                <a:lnTo>
                  <a:pt x="4479235" y="2068098"/>
                </a:lnTo>
                <a:lnTo>
                  <a:pt x="4479235" y="202095"/>
                </a:lnTo>
                <a:close/>
                <a:moveTo>
                  <a:pt x="0" y="0"/>
                </a:moveTo>
                <a:lnTo>
                  <a:pt x="11794435" y="0"/>
                </a:lnTo>
                <a:lnTo>
                  <a:pt x="11794435" y="6546574"/>
                </a:lnTo>
                <a:lnTo>
                  <a:pt x="0" y="654657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CO" altLang="es-CO" dirty="0"/>
              <a:t>Escenarios de riesgo por Aglomeración de Público, Construcciones, Incendios Forestales, Inundación, Movimientos en Masa, Sísmico, Tecnológico, Avenida Torrencial y de Cambio Climático. </a:t>
            </a:r>
          </a:p>
        </p:txBody>
      </p:sp>
      <p:sp>
        <p:nvSpPr>
          <p:cNvPr id="2" name="Título 1">
            <a:extLst>
              <a:ext uri="{FF2B5EF4-FFF2-40B4-BE49-F238E27FC236}">
                <a16:creationId xmlns:a16="http://schemas.microsoft.com/office/drawing/2014/main" id="{7016439F-1260-4647-9E58-6B081B04035F}"/>
              </a:ext>
            </a:extLst>
          </p:cNvPr>
          <p:cNvSpPr>
            <a:spLocks noGrp="1"/>
          </p:cNvSpPr>
          <p:nvPr>
            <p:ph type="ctrTitle"/>
          </p:nvPr>
        </p:nvSpPr>
        <p:spPr>
          <a:xfrm>
            <a:off x="4972878" y="1599441"/>
            <a:ext cx="5724939" cy="2387600"/>
          </a:xfrm>
        </p:spPr>
        <p:txBody>
          <a:bodyPr/>
          <a:lstStyle/>
          <a:p>
            <a:r>
              <a:rPr lang="es-CO" dirty="0"/>
              <a:t> </a:t>
            </a:r>
          </a:p>
        </p:txBody>
      </p:sp>
      <p:pic>
        <p:nvPicPr>
          <p:cNvPr id="14" name="Gráfico 13">
            <a:extLst>
              <a:ext uri="{FF2B5EF4-FFF2-40B4-BE49-F238E27FC236}">
                <a16:creationId xmlns:a16="http://schemas.microsoft.com/office/drawing/2014/main" id="{F225D006-BDF1-4B24-9AE8-714CBDD0A3E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12117" y="1599441"/>
            <a:ext cx="1219200" cy="590550"/>
          </a:xfrm>
          <a:prstGeom prst="rect">
            <a:avLst/>
          </a:prstGeom>
        </p:spPr>
      </p:pic>
      <p:sp>
        <p:nvSpPr>
          <p:cNvPr id="7" name="CuadroTexto 12"/>
          <p:cNvSpPr txBox="1">
            <a:spLocks noChangeArrowheads="1"/>
          </p:cNvSpPr>
          <p:nvPr/>
        </p:nvSpPr>
        <p:spPr bwMode="auto">
          <a:xfrm>
            <a:off x="5141858" y="401051"/>
            <a:ext cx="630644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s-CO" altLang="es-CO" sz="2400" b="1" dirty="0">
                <a:solidFill>
                  <a:srgbClr val="0070C0"/>
                </a:solidFill>
              </a:rPr>
              <a:t>9 Escenarios de Riesgos actualizados</a:t>
            </a: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707" y="402092"/>
            <a:ext cx="4352574" cy="2918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Imagen 2"/>
          <p:cNvPicPr>
            <a:picLocks noChangeAspect="1"/>
          </p:cNvPicPr>
          <p:nvPr/>
        </p:nvPicPr>
        <p:blipFill rotWithShape="1">
          <a:blip r:embed="rId5"/>
          <a:srcRect l="17321" t="8571" r="17054" b="7619"/>
          <a:stretch/>
        </p:blipFill>
        <p:spPr>
          <a:xfrm>
            <a:off x="518707" y="3575800"/>
            <a:ext cx="4339871" cy="3117622"/>
          </a:xfrm>
          <a:prstGeom prst="rect">
            <a:avLst/>
          </a:prstGeom>
        </p:spPr>
      </p:pic>
      <p:sp>
        <p:nvSpPr>
          <p:cNvPr id="5" name="CuadroTexto 4"/>
          <p:cNvSpPr txBox="1"/>
          <p:nvPr/>
        </p:nvSpPr>
        <p:spPr>
          <a:xfrm>
            <a:off x="5377543" y="1360714"/>
            <a:ext cx="5116286" cy="4204356"/>
          </a:xfrm>
          <a:prstGeom prst="rect">
            <a:avLst/>
          </a:prstGeom>
          <a:noFill/>
        </p:spPr>
        <p:txBody>
          <a:bodyPr wrap="square" rtlCol="0">
            <a:spAutoFit/>
          </a:bodyPr>
          <a:lstStyle/>
          <a:p>
            <a:pPr>
              <a:lnSpc>
                <a:spcPct val="150000"/>
              </a:lnSpc>
            </a:pPr>
            <a:r>
              <a:rPr lang="es-CO" dirty="0"/>
              <a:t>Aglomeración de Público</a:t>
            </a:r>
          </a:p>
          <a:p>
            <a:pPr>
              <a:lnSpc>
                <a:spcPct val="150000"/>
              </a:lnSpc>
            </a:pPr>
            <a:r>
              <a:rPr lang="es-CO" dirty="0"/>
              <a:t>Construcciones</a:t>
            </a:r>
          </a:p>
          <a:p>
            <a:pPr>
              <a:lnSpc>
                <a:spcPct val="150000"/>
              </a:lnSpc>
            </a:pPr>
            <a:r>
              <a:rPr lang="es-CO" dirty="0"/>
              <a:t>Incendios Forestales</a:t>
            </a:r>
          </a:p>
          <a:p>
            <a:pPr>
              <a:lnSpc>
                <a:spcPct val="150000"/>
              </a:lnSpc>
            </a:pPr>
            <a:r>
              <a:rPr lang="es-CO" dirty="0"/>
              <a:t>Inundación </a:t>
            </a:r>
          </a:p>
          <a:p>
            <a:pPr>
              <a:lnSpc>
                <a:spcPct val="150000"/>
              </a:lnSpc>
            </a:pPr>
            <a:r>
              <a:rPr lang="es-CO" dirty="0"/>
              <a:t>Movimientos en Masa</a:t>
            </a:r>
            <a:br>
              <a:rPr lang="es-CO" dirty="0"/>
            </a:br>
            <a:r>
              <a:rPr lang="es-CO" dirty="0"/>
              <a:t>Sísmico</a:t>
            </a:r>
            <a:br>
              <a:rPr lang="es-CO" dirty="0"/>
            </a:br>
            <a:r>
              <a:rPr lang="es-CO" dirty="0"/>
              <a:t>Tecnológico</a:t>
            </a:r>
            <a:br>
              <a:rPr lang="es-CO" dirty="0"/>
            </a:br>
            <a:r>
              <a:rPr lang="es-CO" dirty="0"/>
              <a:t>Avenida Torrencial</a:t>
            </a:r>
            <a:br>
              <a:rPr lang="es-CO" dirty="0"/>
            </a:br>
            <a:r>
              <a:rPr lang="es-CO" dirty="0"/>
              <a:t>Cambio Climático</a:t>
            </a:r>
          </a:p>
          <a:p>
            <a:pPr>
              <a:lnSpc>
                <a:spcPct val="150000"/>
              </a:lnSpc>
            </a:pPr>
            <a:endParaRPr lang="es-CO" dirty="0"/>
          </a:p>
        </p:txBody>
      </p:sp>
    </p:spTree>
    <p:extLst>
      <p:ext uri="{BB962C8B-B14F-4D97-AF65-F5344CB8AC3E}">
        <p14:creationId xmlns:p14="http://schemas.microsoft.com/office/powerpoint/2010/main" val="38706502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rma libre: forma 10">
            <a:extLst>
              <a:ext uri="{FF2B5EF4-FFF2-40B4-BE49-F238E27FC236}">
                <a16:creationId xmlns:a16="http://schemas.microsoft.com/office/drawing/2014/main" id="{BC01788C-9B07-4EDE-8430-7E3E31208392}"/>
              </a:ext>
            </a:extLst>
          </p:cNvPr>
          <p:cNvSpPr/>
          <p:nvPr/>
        </p:nvSpPr>
        <p:spPr>
          <a:xfrm>
            <a:off x="197126" y="166290"/>
            <a:ext cx="11834191" cy="6546574"/>
          </a:xfrm>
          <a:custGeom>
            <a:avLst/>
            <a:gdLst>
              <a:gd name="connsiteX0" fmla="*/ 463827 w 11794435"/>
              <a:gd name="connsiteY0" fmla="*/ 4429267 h 6546574"/>
              <a:gd name="connsiteX1" fmla="*/ 463827 w 11794435"/>
              <a:gd name="connsiteY1" fmla="*/ 6295270 h 6546574"/>
              <a:gd name="connsiteX2" fmla="*/ 4479235 w 11794435"/>
              <a:gd name="connsiteY2" fmla="*/ 6295270 h 6546574"/>
              <a:gd name="connsiteX3" fmla="*/ 4479235 w 11794435"/>
              <a:gd name="connsiteY3" fmla="*/ 4429267 h 6546574"/>
              <a:gd name="connsiteX4" fmla="*/ 463827 w 11794435"/>
              <a:gd name="connsiteY4" fmla="*/ 2315681 h 6546574"/>
              <a:gd name="connsiteX5" fmla="*/ 463827 w 11794435"/>
              <a:gd name="connsiteY5" fmla="*/ 4181684 h 6546574"/>
              <a:gd name="connsiteX6" fmla="*/ 4479235 w 11794435"/>
              <a:gd name="connsiteY6" fmla="*/ 4181684 h 6546574"/>
              <a:gd name="connsiteX7" fmla="*/ 4479235 w 11794435"/>
              <a:gd name="connsiteY7" fmla="*/ 2315681 h 6546574"/>
              <a:gd name="connsiteX8" fmla="*/ 463827 w 11794435"/>
              <a:gd name="connsiteY8" fmla="*/ 202095 h 6546574"/>
              <a:gd name="connsiteX9" fmla="*/ 463827 w 11794435"/>
              <a:gd name="connsiteY9" fmla="*/ 2068098 h 6546574"/>
              <a:gd name="connsiteX10" fmla="*/ 4479235 w 11794435"/>
              <a:gd name="connsiteY10" fmla="*/ 2068098 h 6546574"/>
              <a:gd name="connsiteX11" fmla="*/ 4479235 w 11794435"/>
              <a:gd name="connsiteY11" fmla="*/ 202095 h 6546574"/>
              <a:gd name="connsiteX12" fmla="*/ 0 w 11794435"/>
              <a:gd name="connsiteY12" fmla="*/ 0 h 6546574"/>
              <a:gd name="connsiteX13" fmla="*/ 11794435 w 11794435"/>
              <a:gd name="connsiteY13" fmla="*/ 0 h 6546574"/>
              <a:gd name="connsiteX14" fmla="*/ 11794435 w 11794435"/>
              <a:gd name="connsiteY14" fmla="*/ 6546574 h 6546574"/>
              <a:gd name="connsiteX15" fmla="*/ 0 w 11794435"/>
              <a:gd name="connsiteY15" fmla="*/ 6546574 h 6546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794435" h="6546574">
                <a:moveTo>
                  <a:pt x="463827" y="4429267"/>
                </a:moveTo>
                <a:lnTo>
                  <a:pt x="463827" y="6295270"/>
                </a:lnTo>
                <a:lnTo>
                  <a:pt x="4479235" y="6295270"/>
                </a:lnTo>
                <a:lnTo>
                  <a:pt x="4479235" y="4429267"/>
                </a:lnTo>
                <a:close/>
                <a:moveTo>
                  <a:pt x="463827" y="2315681"/>
                </a:moveTo>
                <a:lnTo>
                  <a:pt x="463827" y="4181684"/>
                </a:lnTo>
                <a:lnTo>
                  <a:pt x="4479235" y="4181684"/>
                </a:lnTo>
                <a:lnTo>
                  <a:pt x="4479235" y="2315681"/>
                </a:lnTo>
                <a:close/>
                <a:moveTo>
                  <a:pt x="463827" y="202095"/>
                </a:moveTo>
                <a:lnTo>
                  <a:pt x="463827" y="2068098"/>
                </a:lnTo>
                <a:lnTo>
                  <a:pt x="4479235" y="2068098"/>
                </a:lnTo>
                <a:lnTo>
                  <a:pt x="4479235" y="202095"/>
                </a:lnTo>
                <a:close/>
                <a:moveTo>
                  <a:pt x="0" y="0"/>
                </a:moveTo>
                <a:lnTo>
                  <a:pt x="11794435" y="0"/>
                </a:lnTo>
                <a:lnTo>
                  <a:pt x="11794435" y="6546574"/>
                </a:lnTo>
                <a:lnTo>
                  <a:pt x="0" y="654657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CO" altLang="es-CO" dirty="0"/>
              <a:t>Escenarios de riesgo por Aglomeración de Público, Construcciones, Incendios Forestales, Inundación, Movimientos en Masa, Sísmico, Tecnológico, Avenida Torrencial y de Cambio Climático. </a:t>
            </a:r>
          </a:p>
        </p:txBody>
      </p:sp>
      <p:sp>
        <p:nvSpPr>
          <p:cNvPr id="2" name="Título 1">
            <a:extLst>
              <a:ext uri="{FF2B5EF4-FFF2-40B4-BE49-F238E27FC236}">
                <a16:creationId xmlns:a16="http://schemas.microsoft.com/office/drawing/2014/main" id="{7016439F-1260-4647-9E58-6B081B04035F}"/>
              </a:ext>
            </a:extLst>
          </p:cNvPr>
          <p:cNvSpPr>
            <a:spLocks noGrp="1"/>
          </p:cNvSpPr>
          <p:nvPr>
            <p:ph type="ctrTitle"/>
          </p:nvPr>
        </p:nvSpPr>
        <p:spPr>
          <a:xfrm>
            <a:off x="4972878" y="1599441"/>
            <a:ext cx="5724939" cy="2387600"/>
          </a:xfrm>
        </p:spPr>
        <p:txBody>
          <a:bodyPr/>
          <a:lstStyle/>
          <a:p>
            <a:r>
              <a:rPr lang="es-CO" dirty="0"/>
              <a:t> </a:t>
            </a:r>
          </a:p>
        </p:txBody>
      </p:sp>
      <p:sp>
        <p:nvSpPr>
          <p:cNvPr id="20" name="3 Rectángulo"/>
          <p:cNvSpPr>
            <a:spLocks noChangeArrowheads="1"/>
          </p:cNvSpPr>
          <p:nvPr/>
        </p:nvSpPr>
        <p:spPr bwMode="auto">
          <a:xfrm>
            <a:off x="6745368" y="6287717"/>
            <a:ext cx="485901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s-CO" sz="1600" b="1" dirty="0">
                <a:cs typeface="Arial" charset="0"/>
              </a:rPr>
              <a:t>App para diligenciar formato</a:t>
            </a:r>
          </a:p>
        </p:txBody>
      </p:sp>
      <p:pic>
        <p:nvPicPr>
          <p:cNvPr id="33" name="Picture 4" descr="http://www.idiger.gov.co/documents/20182/71946/sismo-6_f/9187de93-94c2-460f-a30b-f7ca2a3c211e?t=1536267571613"/>
          <p:cNvPicPr>
            <a:picLocks noChangeAspect="1" noChangeArrowheads="1"/>
          </p:cNvPicPr>
          <p:nvPr/>
        </p:nvPicPr>
        <p:blipFill>
          <a:blip r:embed="rId2">
            <a:extLst>
              <a:ext uri="{28A0092B-C50C-407E-A947-70E740481C1C}">
                <a14:useLocalDpi xmlns:a14="http://schemas.microsoft.com/office/drawing/2010/main" val="0"/>
              </a:ext>
            </a:extLst>
          </a:blip>
          <a:srcRect l="52310" t="57664" r="26729" b="11919"/>
          <a:stretch>
            <a:fillRect/>
          </a:stretch>
        </p:blipFill>
        <p:spPr bwMode="auto">
          <a:xfrm>
            <a:off x="8630142" y="4962782"/>
            <a:ext cx="1503351" cy="1326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9 Imagen"/>
          <p:cNvPicPr>
            <a:picLocks noChangeAspect="1"/>
          </p:cNvPicPr>
          <p:nvPr/>
        </p:nvPicPr>
        <p:blipFill>
          <a:blip r:embed="rId3">
            <a:extLst>
              <a:ext uri="{28A0092B-C50C-407E-A947-70E740481C1C}">
                <a14:useLocalDpi xmlns:a14="http://schemas.microsoft.com/office/drawing/2010/main" val="0"/>
              </a:ext>
            </a:extLst>
          </a:blip>
          <a:srcRect t="18240" b="16592"/>
          <a:stretch>
            <a:fillRect/>
          </a:stretch>
        </p:blipFill>
        <p:spPr bwMode="auto">
          <a:xfrm>
            <a:off x="10247196" y="4955182"/>
            <a:ext cx="1160456" cy="1332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4"/>
          <p:cNvPicPr>
            <a:picLocks noChangeAspect="1" noChangeArrowheads="1"/>
          </p:cNvPicPr>
          <p:nvPr/>
        </p:nvPicPr>
        <p:blipFill>
          <a:blip r:embed="rId4">
            <a:extLst>
              <a:ext uri="{28A0092B-C50C-407E-A947-70E740481C1C}">
                <a14:useLocalDpi xmlns:a14="http://schemas.microsoft.com/office/drawing/2010/main" val="0"/>
              </a:ext>
            </a:extLst>
          </a:blip>
          <a:srcRect l="32983" t="45425" r="52284" b="36252"/>
          <a:stretch>
            <a:fillRect/>
          </a:stretch>
        </p:blipFill>
        <p:spPr bwMode="auto">
          <a:xfrm>
            <a:off x="6835859" y="4962782"/>
            <a:ext cx="1752127" cy="1342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46075" y="1182813"/>
            <a:ext cx="3620199" cy="2469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6" name="35 Grupo"/>
          <p:cNvGrpSpPr/>
          <p:nvPr/>
        </p:nvGrpSpPr>
        <p:grpSpPr>
          <a:xfrm>
            <a:off x="7580512" y="1159780"/>
            <a:ext cx="2308121" cy="1499740"/>
            <a:chOff x="47633" y="1261516"/>
            <a:chExt cx="3518198" cy="2263775"/>
          </a:xfrm>
        </p:grpSpPr>
        <p:sp>
          <p:nvSpPr>
            <p:cNvPr id="37" name="36 Rectángulo"/>
            <p:cNvSpPr/>
            <p:nvPr/>
          </p:nvSpPr>
          <p:spPr>
            <a:xfrm>
              <a:off x="47633" y="2223541"/>
              <a:ext cx="1655979" cy="130175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a:p>
          </p:txBody>
        </p:sp>
        <p:sp>
          <p:nvSpPr>
            <p:cNvPr id="38" name="37 Rectángulo"/>
            <p:cNvSpPr/>
            <p:nvPr/>
          </p:nvSpPr>
          <p:spPr>
            <a:xfrm>
              <a:off x="2305192" y="1261516"/>
              <a:ext cx="1260639" cy="116363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a:p>
          </p:txBody>
        </p:sp>
      </p:grpSp>
      <p:grpSp>
        <p:nvGrpSpPr>
          <p:cNvPr id="23" name="2 Grupo"/>
          <p:cNvGrpSpPr>
            <a:grpSpLocks/>
          </p:cNvGrpSpPr>
          <p:nvPr/>
        </p:nvGrpSpPr>
        <p:grpSpPr bwMode="auto">
          <a:xfrm>
            <a:off x="754352" y="988768"/>
            <a:ext cx="4863139" cy="5621596"/>
            <a:chOff x="-3328" y="2185378"/>
            <a:chExt cx="4337508" cy="4844542"/>
          </a:xfrm>
        </p:grpSpPr>
        <p:pic>
          <p:nvPicPr>
            <p:cNvPr id="25" name="Imagen 31"/>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19878" t="6432" r="8401"/>
            <a:stretch>
              <a:fillRect/>
            </a:stretch>
          </p:blipFill>
          <p:spPr bwMode="auto">
            <a:xfrm>
              <a:off x="78694" y="2646541"/>
              <a:ext cx="1130723" cy="1942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Imagen 34"/>
            <p:cNvPicPr>
              <a:picLocks noChangeAspect="1"/>
            </p:cNvPicPr>
            <p:nvPr/>
          </p:nvPicPr>
          <p:blipFill>
            <a:blip r:embed="rId7"/>
            <a:stretch>
              <a:fillRect/>
            </a:stretch>
          </p:blipFill>
          <p:spPr>
            <a:xfrm>
              <a:off x="1356156" y="2760438"/>
              <a:ext cx="1244945" cy="880426"/>
            </a:xfrm>
            <a:prstGeom prst="rect">
              <a:avLst/>
            </a:prstGeom>
            <a:ln>
              <a:solidFill>
                <a:schemeClr val="tx1">
                  <a:lumMod val="95000"/>
                  <a:lumOff val="5000"/>
                </a:schemeClr>
              </a:solidFill>
            </a:ln>
          </p:spPr>
        </p:pic>
        <p:pic>
          <p:nvPicPr>
            <p:cNvPr id="39" name="Imagen 23"/>
            <p:cNvPicPr>
              <a:picLocks noChangeAspect="1"/>
            </p:cNvPicPr>
            <p:nvPr/>
          </p:nvPicPr>
          <p:blipFill>
            <a:blip r:embed="rId8">
              <a:extLst>
                <a:ext uri="{28A0092B-C50C-407E-A947-70E740481C1C}">
                  <a14:useLocalDpi xmlns:a14="http://schemas.microsoft.com/office/drawing/2010/main" val="0"/>
                </a:ext>
              </a:extLst>
            </a:blip>
            <a:srcRect l="11757" t="10442" r="11755" b="10442"/>
            <a:stretch>
              <a:fillRect/>
            </a:stretch>
          </p:blipFill>
          <p:spPr bwMode="auto">
            <a:xfrm>
              <a:off x="2723705" y="2679444"/>
              <a:ext cx="1260493" cy="1018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CuadroTexto 14"/>
            <p:cNvSpPr txBox="1"/>
            <p:nvPr/>
          </p:nvSpPr>
          <p:spPr>
            <a:xfrm>
              <a:off x="1351476" y="3830072"/>
              <a:ext cx="2830409" cy="517205"/>
            </a:xfrm>
            <a:prstGeom prst="rect">
              <a:avLst/>
            </a:prstGeom>
            <a:noFill/>
          </p:spPr>
          <p:txBody>
            <a:bodyPr wrap="square">
              <a:spAutoFit/>
            </a:bodyPr>
            <a:lstStyle/>
            <a:p>
              <a:pPr>
                <a:defRPr/>
              </a:pPr>
              <a:r>
                <a:rPr lang="es-CO" sz="1100" dirty="0">
                  <a:latin typeface="+mj-lt"/>
                </a:rPr>
                <a:t>Total manzanas: 44,141</a:t>
              </a:r>
            </a:p>
            <a:p>
              <a:pPr>
                <a:defRPr/>
              </a:pPr>
              <a:r>
                <a:rPr lang="es-CO" sz="1100" dirty="0">
                  <a:latin typeface="+mj-lt"/>
                </a:rPr>
                <a:t>Capital expuesto: 227 BDP</a:t>
              </a:r>
            </a:p>
            <a:p>
              <a:pPr>
                <a:defRPr/>
              </a:pPr>
              <a:r>
                <a:rPr lang="es-CO" sz="1100" dirty="0">
                  <a:latin typeface="+mj-lt"/>
                </a:rPr>
                <a:t>Pérdida Económica Estimada: 38 BDP</a:t>
              </a:r>
            </a:p>
          </p:txBody>
        </p:sp>
        <p:sp>
          <p:nvSpPr>
            <p:cNvPr id="41" name="67 Rectángulo"/>
            <p:cNvSpPr>
              <a:spLocks noChangeArrowheads="1"/>
            </p:cNvSpPr>
            <p:nvPr/>
          </p:nvSpPr>
          <p:spPr bwMode="auto">
            <a:xfrm>
              <a:off x="152983" y="2185378"/>
              <a:ext cx="4181197" cy="318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ctr"/>
              <a:r>
                <a:rPr lang="es-CO" b="1" u="sng" dirty="0"/>
                <a:t>16 escenarios</a:t>
              </a:r>
              <a:r>
                <a:rPr lang="es-CO" u="sng" dirty="0"/>
                <a:t> </a:t>
              </a:r>
              <a:r>
                <a:rPr lang="es-CO" b="1" u="sng" dirty="0"/>
                <a:t>de daño determinista modelados</a:t>
              </a:r>
            </a:p>
          </p:txBody>
        </p:sp>
        <p:sp>
          <p:nvSpPr>
            <p:cNvPr id="42" name="6 Rectángulo"/>
            <p:cNvSpPr>
              <a:spLocks noChangeArrowheads="1"/>
            </p:cNvSpPr>
            <p:nvPr/>
          </p:nvSpPr>
          <p:spPr bwMode="auto">
            <a:xfrm>
              <a:off x="632801" y="4411205"/>
              <a:ext cx="2948759" cy="318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ctr"/>
              <a:r>
                <a:rPr lang="es-CO" b="1" u="sng" dirty="0"/>
                <a:t>Escenario probabilista modelado</a:t>
              </a:r>
            </a:p>
          </p:txBody>
        </p:sp>
        <p:sp>
          <p:nvSpPr>
            <p:cNvPr id="43" name="42 Rectángulo"/>
            <p:cNvSpPr/>
            <p:nvPr/>
          </p:nvSpPr>
          <p:spPr>
            <a:xfrm>
              <a:off x="617738" y="2434362"/>
              <a:ext cx="3042800" cy="245082"/>
            </a:xfrm>
            <a:prstGeom prst="rect">
              <a:avLst/>
            </a:prstGeom>
          </p:spPr>
          <p:txBody>
            <a:bodyPr wrap="square">
              <a:spAutoFit/>
            </a:bodyPr>
            <a:lstStyle/>
            <a:p>
              <a:pPr algn="ctr">
                <a:defRPr/>
              </a:pPr>
              <a:r>
                <a:rPr lang="es-CO" sz="1100" dirty="0">
                  <a:latin typeface="+mj-lt"/>
                  <a:cs typeface="Arial" pitchFamily="34" charset="0"/>
                </a:rPr>
                <a:t>Ej. Escenario de riesgo seguridad limitada</a:t>
              </a:r>
              <a:endParaRPr lang="es-CO" sz="1100" dirty="0">
                <a:latin typeface="+mj-lt"/>
              </a:endParaRPr>
            </a:p>
          </p:txBody>
        </p:sp>
        <p:pic>
          <p:nvPicPr>
            <p:cNvPr id="44" name="Imagen 2"/>
            <p:cNvPicPr>
              <a:picLocks noChangeAspect="1"/>
            </p:cNvPicPr>
            <p:nvPr/>
          </p:nvPicPr>
          <p:blipFill>
            <a:blip r:embed="rId9">
              <a:extLst>
                <a:ext uri="{28A0092B-C50C-407E-A947-70E740481C1C}">
                  <a14:useLocalDpi xmlns:a14="http://schemas.microsoft.com/office/drawing/2010/main" val="0"/>
                </a:ext>
              </a:extLst>
            </a:blip>
            <a:srcRect l="21260" t="5469" r="8327"/>
            <a:stretch>
              <a:fillRect/>
            </a:stretch>
          </p:blipFill>
          <p:spPr bwMode="auto">
            <a:xfrm>
              <a:off x="-3328" y="4837987"/>
              <a:ext cx="1186168" cy="2100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Imagen 3"/>
            <p:cNvPicPr>
              <a:picLocks noChangeAspect="1"/>
            </p:cNvPicPr>
            <p:nvPr/>
          </p:nvPicPr>
          <p:blipFill rotWithShape="1">
            <a:blip r:embed="rId10"/>
            <a:srcRect r="5309"/>
            <a:stretch/>
          </p:blipFill>
          <p:spPr>
            <a:xfrm>
              <a:off x="1306728" y="5271176"/>
              <a:ext cx="801646" cy="1082686"/>
            </a:xfrm>
            <a:prstGeom prst="rect">
              <a:avLst/>
            </a:prstGeom>
            <a:ln w="3175">
              <a:solidFill>
                <a:schemeClr val="tx1">
                  <a:lumMod val="65000"/>
                  <a:lumOff val="35000"/>
                </a:schemeClr>
              </a:solidFill>
            </a:ln>
          </p:spPr>
        </p:pic>
        <p:sp>
          <p:nvSpPr>
            <p:cNvPr id="46" name="CuadroTexto 14"/>
            <p:cNvSpPr txBox="1"/>
            <p:nvPr/>
          </p:nvSpPr>
          <p:spPr>
            <a:xfrm>
              <a:off x="1209418" y="6408889"/>
              <a:ext cx="1391683" cy="517205"/>
            </a:xfrm>
            <a:prstGeom prst="rect">
              <a:avLst/>
            </a:prstGeom>
            <a:noFill/>
          </p:spPr>
          <p:txBody>
            <a:bodyPr>
              <a:spAutoFit/>
            </a:bodyPr>
            <a:lstStyle/>
            <a:p>
              <a:pPr>
                <a:defRPr/>
              </a:pPr>
              <a:r>
                <a:rPr lang="es-CO" sz="1100" dirty="0">
                  <a:latin typeface="+mj-lt"/>
                </a:rPr>
                <a:t>PAE : 3.81 BDP</a:t>
              </a:r>
            </a:p>
            <a:p>
              <a:pPr>
                <a:defRPr/>
              </a:pPr>
              <a:r>
                <a:rPr lang="es-CO" sz="1100" dirty="0">
                  <a:latin typeface="+mj-lt"/>
                </a:rPr>
                <a:t>PAE [%] : 1.60</a:t>
              </a:r>
            </a:p>
            <a:p>
              <a:pPr>
                <a:defRPr/>
              </a:pPr>
              <a:endParaRPr lang="es-CO" sz="1100" dirty="0">
                <a:latin typeface="+mj-lt"/>
              </a:endParaRPr>
            </a:p>
          </p:txBody>
        </p:sp>
        <p:sp>
          <p:nvSpPr>
            <p:cNvPr id="47" name="45 Rectángulo"/>
            <p:cNvSpPr>
              <a:spLocks noChangeArrowheads="1"/>
            </p:cNvSpPr>
            <p:nvPr/>
          </p:nvSpPr>
          <p:spPr bwMode="auto">
            <a:xfrm>
              <a:off x="1090307" y="4966027"/>
              <a:ext cx="1234488" cy="288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s-CO" sz="1400" dirty="0">
                  <a:cs typeface="Arial" charset="0"/>
                </a:rPr>
                <a:t>PAE</a:t>
              </a:r>
            </a:p>
          </p:txBody>
        </p:sp>
        <p:sp>
          <p:nvSpPr>
            <p:cNvPr id="48" name="46 Rectángulo"/>
            <p:cNvSpPr>
              <a:spLocks noChangeArrowheads="1"/>
            </p:cNvSpPr>
            <p:nvPr/>
          </p:nvSpPr>
          <p:spPr bwMode="auto">
            <a:xfrm>
              <a:off x="2243581" y="4871067"/>
              <a:ext cx="1681843" cy="288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s-CO" sz="1400" dirty="0">
                  <a:cs typeface="Arial" charset="0"/>
                </a:rPr>
                <a:t>PML</a:t>
              </a:r>
            </a:p>
          </p:txBody>
        </p:sp>
        <p:pic>
          <p:nvPicPr>
            <p:cNvPr id="49"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80551" y="5271473"/>
              <a:ext cx="2153629" cy="1758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0" name="CuadroTexto 12"/>
          <p:cNvSpPr txBox="1">
            <a:spLocks noChangeArrowheads="1"/>
          </p:cNvSpPr>
          <p:nvPr/>
        </p:nvSpPr>
        <p:spPr bwMode="auto">
          <a:xfrm>
            <a:off x="791185" y="165426"/>
            <a:ext cx="514662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s-ES" altLang="es-CO" sz="2400" b="1" dirty="0">
                <a:solidFill>
                  <a:srgbClr val="0070C0"/>
                </a:solidFill>
              </a:rPr>
              <a:t>Modelación y análisis de  escenarios de riesgo sísmico</a:t>
            </a:r>
          </a:p>
        </p:txBody>
      </p:sp>
      <p:sp>
        <p:nvSpPr>
          <p:cNvPr id="51" name="CuadroTexto 12"/>
          <p:cNvSpPr txBox="1">
            <a:spLocks noChangeArrowheads="1"/>
          </p:cNvSpPr>
          <p:nvPr/>
        </p:nvSpPr>
        <p:spPr bwMode="auto">
          <a:xfrm>
            <a:off x="6543069" y="171496"/>
            <a:ext cx="530948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s-ES" altLang="es-CO" sz="2400" b="1" dirty="0">
                <a:solidFill>
                  <a:srgbClr val="0070C0"/>
                </a:solidFill>
              </a:rPr>
              <a:t>Plataforma de inventario de </a:t>
            </a:r>
          </a:p>
          <a:p>
            <a:pPr algn="ctr"/>
            <a:r>
              <a:rPr lang="es-ES" altLang="es-CO" sz="2400" b="1" dirty="0">
                <a:solidFill>
                  <a:srgbClr val="0070C0"/>
                </a:solidFill>
              </a:rPr>
              <a:t>edificaciones públicas</a:t>
            </a:r>
          </a:p>
        </p:txBody>
      </p:sp>
      <p:sp>
        <p:nvSpPr>
          <p:cNvPr id="52" name="CuadroTexto 12"/>
          <p:cNvSpPr txBox="1">
            <a:spLocks noChangeArrowheads="1"/>
          </p:cNvSpPr>
          <p:nvPr/>
        </p:nvSpPr>
        <p:spPr bwMode="auto">
          <a:xfrm>
            <a:off x="6389225" y="3857027"/>
            <a:ext cx="546333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s-ES" altLang="es-CO" sz="2400" b="1" dirty="0">
                <a:solidFill>
                  <a:srgbClr val="0070C0"/>
                </a:solidFill>
              </a:rPr>
              <a:t>713 Inspectores de edificaciones después de un sismo certificados</a:t>
            </a:r>
          </a:p>
        </p:txBody>
      </p:sp>
    </p:spTree>
    <p:extLst>
      <p:ext uri="{BB962C8B-B14F-4D97-AF65-F5344CB8AC3E}">
        <p14:creationId xmlns:p14="http://schemas.microsoft.com/office/powerpoint/2010/main" val="35133610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rma libre: forma 10">
            <a:extLst>
              <a:ext uri="{FF2B5EF4-FFF2-40B4-BE49-F238E27FC236}">
                <a16:creationId xmlns:a16="http://schemas.microsoft.com/office/drawing/2014/main" id="{BC01788C-9B07-4EDE-8430-7E3E31208392}"/>
              </a:ext>
            </a:extLst>
          </p:cNvPr>
          <p:cNvSpPr/>
          <p:nvPr/>
        </p:nvSpPr>
        <p:spPr>
          <a:xfrm>
            <a:off x="150744" y="100266"/>
            <a:ext cx="11834191" cy="6546574"/>
          </a:xfrm>
          <a:custGeom>
            <a:avLst/>
            <a:gdLst>
              <a:gd name="connsiteX0" fmla="*/ 463827 w 11794435"/>
              <a:gd name="connsiteY0" fmla="*/ 4429267 h 6546574"/>
              <a:gd name="connsiteX1" fmla="*/ 463827 w 11794435"/>
              <a:gd name="connsiteY1" fmla="*/ 6295270 h 6546574"/>
              <a:gd name="connsiteX2" fmla="*/ 4479235 w 11794435"/>
              <a:gd name="connsiteY2" fmla="*/ 6295270 h 6546574"/>
              <a:gd name="connsiteX3" fmla="*/ 4479235 w 11794435"/>
              <a:gd name="connsiteY3" fmla="*/ 4429267 h 6546574"/>
              <a:gd name="connsiteX4" fmla="*/ 463827 w 11794435"/>
              <a:gd name="connsiteY4" fmla="*/ 2315681 h 6546574"/>
              <a:gd name="connsiteX5" fmla="*/ 463827 w 11794435"/>
              <a:gd name="connsiteY5" fmla="*/ 4181684 h 6546574"/>
              <a:gd name="connsiteX6" fmla="*/ 4479235 w 11794435"/>
              <a:gd name="connsiteY6" fmla="*/ 4181684 h 6546574"/>
              <a:gd name="connsiteX7" fmla="*/ 4479235 w 11794435"/>
              <a:gd name="connsiteY7" fmla="*/ 2315681 h 6546574"/>
              <a:gd name="connsiteX8" fmla="*/ 463827 w 11794435"/>
              <a:gd name="connsiteY8" fmla="*/ 202095 h 6546574"/>
              <a:gd name="connsiteX9" fmla="*/ 463827 w 11794435"/>
              <a:gd name="connsiteY9" fmla="*/ 2068098 h 6546574"/>
              <a:gd name="connsiteX10" fmla="*/ 4479235 w 11794435"/>
              <a:gd name="connsiteY10" fmla="*/ 2068098 h 6546574"/>
              <a:gd name="connsiteX11" fmla="*/ 4479235 w 11794435"/>
              <a:gd name="connsiteY11" fmla="*/ 202095 h 6546574"/>
              <a:gd name="connsiteX12" fmla="*/ 0 w 11794435"/>
              <a:gd name="connsiteY12" fmla="*/ 0 h 6546574"/>
              <a:gd name="connsiteX13" fmla="*/ 11794435 w 11794435"/>
              <a:gd name="connsiteY13" fmla="*/ 0 h 6546574"/>
              <a:gd name="connsiteX14" fmla="*/ 11794435 w 11794435"/>
              <a:gd name="connsiteY14" fmla="*/ 6546574 h 6546574"/>
              <a:gd name="connsiteX15" fmla="*/ 0 w 11794435"/>
              <a:gd name="connsiteY15" fmla="*/ 6546574 h 6546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794435" h="6546574">
                <a:moveTo>
                  <a:pt x="463827" y="4429267"/>
                </a:moveTo>
                <a:lnTo>
                  <a:pt x="463827" y="6295270"/>
                </a:lnTo>
                <a:lnTo>
                  <a:pt x="4479235" y="6295270"/>
                </a:lnTo>
                <a:lnTo>
                  <a:pt x="4479235" y="4429267"/>
                </a:lnTo>
                <a:close/>
                <a:moveTo>
                  <a:pt x="463827" y="2315681"/>
                </a:moveTo>
                <a:lnTo>
                  <a:pt x="463827" y="4181684"/>
                </a:lnTo>
                <a:lnTo>
                  <a:pt x="4479235" y="4181684"/>
                </a:lnTo>
                <a:lnTo>
                  <a:pt x="4479235" y="2315681"/>
                </a:lnTo>
                <a:close/>
                <a:moveTo>
                  <a:pt x="463827" y="202095"/>
                </a:moveTo>
                <a:lnTo>
                  <a:pt x="463827" y="2068098"/>
                </a:lnTo>
                <a:lnTo>
                  <a:pt x="4479235" y="2068098"/>
                </a:lnTo>
                <a:lnTo>
                  <a:pt x="4479235" y="202095"/>
                </a:lnTo>
                <a:close/>
                <a:moveTo>
                  <a:pt x="0" y="0"/>
                </a:moveTo>
                <a:lnTo>
                  <a:pt x="11794435" y="0"/>
                </a:lnTo>
                <a:lnTo>
                  <a:pt x="11794435" y="6546574"/>
                </a:lnTo>
                <a:lnTo>
                  <a:pt x="0" y="654657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CO" altLang="es-CO"/>
              <a:t>estudios y/o diseños</a:t>
            </a:r>
            <a:endParaRPr lang="es-CO" altLang="es-CO" dirty="0"/>
          </a:p>
        </p:txBody>
      </p:sp>
      <p:pic>
        <p:nvPicPr>
          <p:cNvPr id="14" name="Gráfico 13">
            <a:extLst>
              <a:ext uri="{FF2B5EF4-FFF2-40B4-BE49-F238E27FC236}">
                <a16:creationId xmlns:a16="http://schemas.microsoft.com/office/drawing/2014/main" id="{F225D006-BDF1-4B24-9AE8-714CBDD0A3E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12117" y="1599441"/>
            <a:ext cx="1219200" cy="590550"/>
          </a:xfrm>
          <a:prstGeom prst="rect">
            <a:avLst/>
          </a:prstGeom>
        </p:spPr>
      </p:pic>
      <p:pic>
        <p:nvPicPr>
          <p:cNvPr id="17" name="Imagen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17" y="875603"/>
            <a:ext cx="3737227" cy="2610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ángulo 7"/>
          <p:cNvSpPr>
            <a:spLocks noChangeArrowheads="1"/>
          </p:cNvSpPr>
          <p:nvPr/>
        </p:nvSpPr>
        <p:spPr bwMode="auto">
          <a:xfrm>
            <a:off x="191641" y="3495716"/>
            <a:ext cx="228940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CO" altLang="es-CO" sz="1600" dirty="0">
                <a:latin typeface="Arial Narrow" panose="020B0606020202030204" pitchFamily="34" charset="0"/>
                <a:ea typeface="Times New Roman" panose="02020603050405020304" pitchFamily="18" charset="0"/>
                <a:cs typeface="Arial" panose="020B0604020202020204" pitchFamily="34" charset="0"/>
              </a:rPr>
              <a:t>Codito – Localidad Usaquén</a:t>
            </a:r>
            <a:endParaRPr lang="es-CO" altLang="es-CO" sz="1600" dirty="0">
              <a:ea typeface="Times New Roman" panose="02020603050405020304" pitchFamily="18" charset="0"/>
              <a:cs typeface="Arial" panose="020B0604020202020204" pitchFamily="34" charset="0"/>
            </a:endParaRPr>
          </a:p>
        </p:txBody>
      </p:sp>
      <p:pic>
        <p:nvPicPr>
          <p:cNvPr id="19" name="Imagen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0611" y="894953"/>
            <a:ext cx="3464307" cy="259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ángulo 11"/>
          <p:cNvSpPr>
            <a:spLocks noChangeArrowheads="1"/>
          </p:cNvSpPr>
          <p:nvPr/>
        </p:nvSpPr>
        <p:spPr bwMode="auto">
          <a:xfrm>
            <a:off x="4128941" y="3483266"/>
            <a:ext cx="230063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CO" altLang="es-CO" sz="1600" dirty="0">
                <a:latin typeface="Arial Narrow" panose="020B0606020202030204" pitchFamily="34" charset="0"/>
                <a:ea typeface="Times New Roman" panose="02020603050405020304" pitchFamily="18" charset="0"/>
                <a:cs typeface="Arial" panose="020B0604020202020204" pitchFamily="34" charset="0"/>
              </a:rPr>
              <a:t>Serranías – Localidad Usme</a:t>
            </a:r>
            <a:endParaRPr lang="es-CO" altLang="es-CO" sz="1600" dirty="0">
              <a:ea typeface="Times New Roman" panose="02020603050405020304" pitchFamily="18" charset="0"/>
              <a:cs typeface="Arial" panose="020B0604020202020204" pitchFamily="34" charset="0"/>
            </a:endParaRPr>
          </a:p>
        </p:txBody>
      </p:sp>
      <p:pic>
        <p:nvPicPr>
          <p:cNvPr id="21" name="Imagen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8322" y="3982340"/>
            <a:ext cx="3695181" cy="2076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ángulo 13"/>
          <p:cNvSpPr>
            <a:spLocks noChangeArrowheads="1"/>
          </p:cNvSpPr>
          <p:nvPr/>
        </p:nvSpPr>
        <p:spPr bwMode="auto">
          <a:xfrm>
            <a:off x="251518" y="6101999"/>
            <a:ext cx="338906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CO" altLang="es-CO" sz="1600" dirty="0">
                <a:latin typeface="Arial Narrow" panose="020B0606020202030204" pitchFamily="34" charset="0"/>
                <a:ea typeface="Times New Roman" panose="02020603050405020304" pitchFamily="18" charset="0"/>
                <a:cs typeface="Arial" panose="020B0604020202020204" pitchFamily="34" charset="0"/>
              </a:rPr>
              <a:t>Granjas de San Pablo – Rafael Uribe Uribe</a:t>
            </a:r>
            <a:endParaRPr lang="es-CO" altLang="es-CO" sz="1600" dirty="0">
              <a:ea typeface="Times New Roman" panose="02020603050405020304" pitchFamily="18" charset="0"/>
              <a:cs typeface="Arial" panose="020B0604020202020204" pitchFamily="34" charset="0"/>
            </a:endParaRPr>
          </a:p>
        </p:txBody>
      </p:sp>
      <p:sp>
        <p:nvSpPr>
          <p:cNvPr id="13" name="CuadroTexto 12"/>
          <p:cNvSpPr txBox="1">
            <a:spLocks noChangeArrowheads="1"/>
          </p:cNvSpPr>
          <p:nvPr/>
        </p:nvSpPr>
        <p:spPr bwMode="auto">
          <a:xfrm>
            <a:off x="7737487" y="786037"/>
            <a:ext cx="424744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CO"/>
            </a:defPPr>
            <a:lvl1pPr algn="just">
              <a:defRPr sz="2400" b="1">
                <a:solidFill>
                  <a:srgbClr val="0070C0"/>
                </a:solidFill>
                <a:latin typeface="Arial" panose="020B0604020202020204" pitchFamily="34" charset="0"/>
              </a:defRPr>
            </a:lvl1pPr>
            <a:lvl2pPr marL="742950" indent="-285750">
              <a:defRPr>
                <a:latin typeface="Arial" panose="020B0604020202020204" pitchFamily="34" charset="0"/>
              </a:defRPr>
            </a:lvl2pPr>
            <a:lvl3pPr marL="1143000" indent="-228600">
              <a:defRPr>
                <a:latin typeface="Arial" panose="020B0604020202020204" pitchFamily="34" charset="0"/>
              </a:defRPr>
            </a:lvl3pPr>
            <a:lvl4pPr marL="1600200" indent="-228600">
              <a:defRPr>
                <a:latin typeface="Arial" panose="020B0604020202020204" pitchFamily="34" charset="0"/>
              </a:defRPr>
            </a:lvl4pPr>
            <a:lvl5pPr marL="2057400" indent="-22860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r>
              <a:rPr lang="es-CO" altLang="es-CO" dirty="0"/>
              <a:t>7 diseños de obras de Reducción de Riesgo</a:t>
            </a:r>
          </a:p>
        </p:txBody>
      </p:sp>
      <p:sp>
        <p:nvSpPr>
          <p:cNvPr id="26" name="Subtítulo 2">
            <a:extLst>
              <a:ext uri="{FF2B5EF4-FFF2-40B4-BE49-F238E27FC236}">
                <a16:creationId xmlns:a16="http://schemas.microsoft.com/office/drawing/2014/main" id="{997B0112-8850-4256-A4A3-7107617163BF}"/>
              </a:ext>
            </a:extLst>
          </p:cNvPr>
          <p:cNvSpPr txBox="1">
            <a:spLocks/>
          </p:cNvSpPr>
          <p:nvPr/>
        </p:nvSpPr>
        <p:spPr>
          <a:xfrm>
            <a:off x="7885145" y="1966319"/>
            <a:ext cx="3408352" cy="4247317"/>
          </a:xfrm>
          <a:prstGeom prst="rect">
            <a:avLst/>
          </a:prstGeom>
        </p:spPr>
        <p:txBody>
          <a:bodyPr vert="horz" wrap="square" lIns="91440" tIns="45720" rIns="91440" bIns="45720" numCol="1" rtlCol="0" anchor="b">
            <a:spAutoFit/>
          </a:bodyPr>
          <a:lstStyle>
            <a:lvl1pPr algn="ctr" defTabSz="914400" rtl="0" eaLnBrk="1" latinLnBrk="0" hangingPunct="1">
              <a:lnSpc>
                <a:spcPct val="90000"/>
              </a:lnSpc>
              <a:spcBef>
                <a:spcPct val="0"/>
              </a:spcBef>
              <a:buNone/>
              <a:defRPr sz="5400" kern="1200">
                <a:solidFill>
                  <a:srgbClr val="00B0F0"/>
                </a:solidFill>
                <a:latin typeface="+mj-lt"/>
                <a:ea typeface="+mj-ea"/>
                <a:cs typeface="+mj-cs"/>
              </a:defRPr>
            </a:lvl1pPr>
          </a:lstStyle>
          <a:p>
            <a:pPr algn="l">
              <a:lnSpc>
                <a:spcPct val="150000"/>
              </a:lnSpc>
            </a:pPr>
            <a:r>
              <a:rPr lang="es-CO" altLang="es-CO" sz="1800" dirty="0">
                <a:solidFill>
                  <a:schemeClr val="tx1"/>
                </a:solidFill>
                <a:latin typeface="+mn-lt"/>
              </a:rPr>
              <a:t>- Los Laches</a:t>
            </a:r>
            <a:br>
              <a:rPr lang="es-CO" altLang="es-CO" sz="1800" dirty="0">
                <a:solidFill>
                  <a:schemeClr val="tx1"/>
                </a:solidFill>
                <a:latin typeface="+mn-lt"/>
              </a:rPr>
            </a:br>
            <a:r>
              <a:rPr lang="es-CO" altLang="es-CO" sz="1800" dirty="0">
                <a:solidFill>
                  <a:schemeClr val="tx1"/>
                </a:solidFill>
                <a:latin typeface="+mn-lt"/>
              </a:rPr>
              <a:t>- Parque Nacional</a:t>
            </a:r>
            <a:br>
              <a:rPr lang="es-CO" altLang="es-CO" sz="1800" dirty="0">
                <a:solidFill>
                  <a:schemeClr val="tx1"/>
                </a:solidFill>
                <a:latin typeface="+mn-lt"/>
              </a:rPr>
            </a:br>
            <a:r>
              <a:rPr lang="es-CO" altLang="es-CO" sz="1800" dirty="0">
                <a:solidFill>
                  <a:schemeClr val="tx1"/>
                </a:solidFill>
                <a:latin typeface="+mn-lt"/>
              </a:rPr>
              <a:t>- Porvenir</a:t>
            </a:r>
            <a:br>
              <a:rPr lang="es-CO" altLang="es-CO" sz="1800" dirty="0">
                <a:solidFill>
                  <a:schemeClr val="tx1"/>
                </a:solidFill>
                <a:latin typeface="+mn-lt"/>
              </a:rPr>
            </a:br>
            <a:r>
              <a:rPr lang="es-CO" altLang="es-CO" sz="1800" dirty="0">
                <a:solidFill>
                  <a:schemeClr val="tx1"/>
                </a:solidFill>
                <a:latin typeface="+mn-lt"/>
              </a:rPr>
              <a:t>- Casagrande</a:t>
            </a:r>
          </a:p>
          <a:p>
            <a:pPr algn="l">
              <a:lnSpc>
                <a:spcPct val="150000"/>
              </a:lnSpc>
            </a:pPr>
            <a:r>
              <a:rPr lang="es-CO" altLang="es-CO" sz="1800" dirty="0">
                <a:solidFill>
                  <a:schemeClr val="tx1"/>
                </a:solidFill>
                <a:latin typeface="+mn-lt"/>
              </a:rPr>
              <a:t>- Codito</a:t>
            </a:r>
            <a:br>
              <a:rPr lang="es-CO" altLang="es-CO" sz="1800" dirty="0">
                <a:solidFill>
                  <a:schemeClr val="tx1"/>
                </a:solidFill>
                <a:latin typeface="+mn-lt"/>
              </a:rPr>
            </a:br>
            <a:r>
              <a:rPr lang="es-CO" altLang="es-CO" sz="1800" dirty="0">
                <a:solidFill>
                  <a:schemeClr val="tx1"/>
                </a:solidFill>
                <a:latin typeface="+mn-lt"/>
              </a:rPr>
              <a:t>- Serranías</a:t>
            </a:r>
            <a:br>
              <a:rPr lang="es-CO" altLang="es-CO" sz="1800" dirty="0">
                <a:solidFill>
                  <a:schemeClr val="tx1"/>
                </a:solidFill>
                <a:latin typeface="+mn-lt"/>
              </a:rPr>
            </a:br>
            <a:r>
              <a:rPr lang="es-CO" altLang="es-CO" sz="1800" dirty="0">
                <a:solidFill>
                  <a:schemeClr val="tx1"/>
                </a:solidFill>
                <a:latin typeface="+mn-lt"/>
              </a:rPr>
              <a:t>- Granjas de San Pablo.</a:t>
            </a:r>
            <a:br>
              <a:rPr lang="es-CO" altLang="es-CO" sz="1800" dirty="0">
                <a:solidFill>
                  <a:schemeClr val="tx1"/>
                </a:solidFill>
                <a:latin typeface="+mn-lt"/>
              </a:rPr>
            </a:br>
            <a:br>
              <a:rPr lang="es-CO" sz="1800" dirty="0">
                <a:solidFill>
                  <a:schemeClr val="tx1"/>
                </a:solidFill>
                <a:latin typeface="+mn-lt"/>
              </a:rPr>
            </a:br>
            <a:br>
              <a:rPr lang="es-CO" sz="1800" dirty="0">
                <a:solidFill>
                  <a:schemeClr val="tx1"/>
                </a:solidFill>
                <a:latin typeface="+mn-lt"/>
              </a:rPr>
            </a:br>
            <a:endParaRPr lang="es-CO" sz="1800" dirty="0">
              <a:solidFill>
                <a:schemeClr val="tx1"/>
              </a:solidFill>
              <a:latin typeface="+mn-lt"/>
            </a:endParaRPr>
          </a:p>
        </p:txBody>
      </p:sp>
      <p:pic>
        <p:nvPicPr>
          <p:cNvPr id="1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07798" y="3953901"/>
            <a:ext cx="3512427" cy="2105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7 Rectángulo"/>
          <p:cNvSpPr>
            <a:spLocks noChangeArrowheads="1"/>
          </p:cNvSpPr>
          <p:nvPr/>
        </p:nvSpPr>
        <p:spPr bwMode="auto">
          <a:xfrm>
            <a:off x="4120334" y="6199429"/>
            <a:ext cx="321214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CO" altLang="es-CO" sz="1600" dirty="0">
                <a:latin typeface="Arial Narrow" panose="020B0606020202030204" pitchFamily="34" charset="0"/>
                <a:ea typeface="Times New Roman" panose="02020603050405020304" pitchFamily="18" charset="0"/>
                <a:cs typeface="Arial" panose="020B0604020202020204" pitchFamily="34" charset="0"/>
              </a:rPr>
              <a:t>Parque Porvenir – Localidad Usme</a:t>
            </a:r>
            <a:endParaRPr lang="es-CO" altLang="es-CO" sz="1600" dirty="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6912656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rma libre: forma 10">
            <a:extLst>
              <a:ext uri="{FF2B5EF4-FFF2-40B4-BE49-F238E27FC236}">
                <a16:creationId xmlns:a16="http://schemas.microsoft.com/office/drawing/2014/main" id="{BC01788C-9B07-4EDE-8430-7E3E31208392}"/>
              </a:ext>
            </a:extLst>
          </p:cNvPr>
          <p:cNvSpPr/>
          <p:nvPr/>
        </p:nvSpPr>
        <p:spPr>
          <a:xfrm>
            <a:off x="150743" y="155400"/>
            <a:ext cx="11834191" cy="6546574"/>
          </a:xfrm>
          <a:custGeom>
            <a:avLst/>
            <a:gdLst>
              <a:gd name="connsiteX0" fmla="*/ 463827 w 11794435"/>
              <a:gd name="connsiteY0" fmla="*/ 4429267 h 6546574"/>
              <a:gd name="connsiteX1" fmla="*/ 463827 w 11794435"/>
              <a:gd name="connsiteY1" fmla="*/ 6295270 h 6546574"/>
              <a:gd name="connsiteX2" fmla="*/ 4479235 w 11794435"/>
              <a:gd name="connsiteY2" fmla="*/ 6295270 h 6546574"/>
              <a:gd name="connsiteX3" fmla="*/ 4479235 w 11794435"/>
              <a:gd name="connsiteY3" fmla="*/ 4429267 h 6546574"/>
              <a:gd name="connsiteX4" fmla="*/ 463827 w 11794435"/>
              <a:gd name="connsiteY4" fmla="*/ 2315681 h 6546574"/>
              <a:gd name="connsiteX5" fmla="*/ 463827 w 11794435"/>
              <a:gd name="connsiteY5" fmla="*/ 4181684 h 6546574"/>
              <a:gd name="connsiteX6" fmla="*/ 4479235 w 11794435"/>
              <a:gd name="connsiteY6" fmla="*/ 4181684 h 6546574"/>
              <a:gd name="connsiteX7" fmla="*/ 4479235 w 11794435"/>
              <a:gd name="connsiteY7" fmla="*/ 2315681 h 6546574"/>
              <a:gd name="connsiteX8" fmla="*/ 463827 w 11794435"/>
              <a:gd name="connsiteY8" fmla="*/ 202095 h 6546574"/>
              <a:gd name="connsiteX9" fmla="*/ 463827 w 11794435"/>
              <a:gd name="connsiteY9" fmla="*/ 2068098 h 6546574"/>
              <a:gd name="connsiteX10" fmla="*/ 4479235 w 11794435"/>
              <a:gd name="connsiteY10" fmla="*/ 2068098 h 6546574"/>
              <a:gd name="connsiteX11" fmla="*/ 4479235 w 11794435"/>
              <a:gd name="connsiteY11" fmla="*/ 202095 h 6546574"/>
              <a:gd name="connsiteX12" fmla="*/ 0 w 11794435"/>
              <a:gd name="connsiteY12" fmla="*/ 0 h 6546574"/>
              <a:gd name="connsiteX13" fmla="*/ 11794435 w 11794435"/>
              <a:gd name="connsiteY13" fmla="*/ 0 h 6546574"/>
              <a:gd name="connsiteX14" fmla="*/ 11794435 w 11794435"/>
              <a:gd name="connsiteY14" fmla="*/ 6546574 h 6546574"/>
              <a:gd name="connsiteX15" fmla="*/ 0 w 11794435"/>
              <a:gd name="connsiteY15" fmla="*/ 6546574 h 6546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794435" h="6546574">
                <a:moveTo>
                  <a:pt x="463827" y="4429267"/>
                </a:moveTo>
                <a:lnTo>
                  <a:pt x="463827" y="6295270"/>
                </a:lnTo>
                <a:lnTo>
                  <a:pt x="4479235" y="6295270"/>
                </a:lnTo>
                <a:lnTo>
                  <a:pt x="4479235" y="4429267"/>
                </a:lnTo>
                <a:close/>
                <a:moveTo>
                  <a:pt x="463827" y="2315681"/>
                </a:moveTo>
                <a:lnTo>
                  <a:pt x="463827" y="4181684"/>
                </a:lnTo>
                <a:lnTo>
                  <a:pt x="4479235" y="4181684"/>
                </a:lnTo>
                <a:lnTo>
                  <a:pt x="4479235" y="2315681"/>
                </a:lnTo>
                <a:close/>
                <a:moveTo>
                  <a:pt x="463827" y="202095"/>
                </a:moveTo>
                <a:lnTo>
                  <a:pt x="463827" y="2068098"/>
                </a:lnTo>
                <a:lnTo>
                  <a:pt x="4479235" y="2068098"/>
                </a:lnTo>
                <a:lnTo>
                  <a:pt x="4479235" y="202095"/>
                </a:lnTo>
                <a:close/>
                <a:moveTo>
                  <a:pt x="0" y="0"/>
                </a:moveTo>
                <a:lnTo>
                  <a:pt x="11794435" y="0"/>
                </a:lnTo>
                <a:lnTo>
                  <a:pt x="11794435" y="6546574"/>
                </a:lnTo>
                <a:lnTo>
                  <a:pt x="0" y="654657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CO" altLang="es-CO"/>
              <a:t>estudios y/o diseños</a:t>
            </a:r>
            <a:endParaRPr lang="es-CO" altLang="es-CO" dirty="0"/>
          </a:p>
        </p:txBody>
      </p:sp>
      <p:sp>
        <p:nvSpPr>
          <p:cNvPr id="2" name="Título 1">
            <a:extLst>
              <a:ext uri="{FF2B5EF4-FFF2-40B4-BE49-F238E27FC236}">
                <a16:creationId xmlns:a16="http://schemas.microsoft.com/office/drawing/2014/main" id="{7016439F-1260-4647-9E58-6B081B04035F}"/>
              </a:ext>
            </a:extLst>
          </p:cNvPr>
          <p:cNvSpPr>
            <a:spLocks noGrp="1"/>
          </p:cNvSpPr>
          <p:nvPr>
            <p:ph type="ctrTitle"/>
          </p:nvPr>
        </p:nvSpPr>
        <p:spPr>
          <a:xfrm>
            <a:off x="4972878" y="1599441"/>
            <a:ext cx="5724939" cy="2387600"/>
          </a:xfrm>
        </p:spPr>
        <p:txBody>
          <a:bodyPr/>
          <a:lstStyle/>
          <a:p>
            <a:r>
              <a:rPr lang="es-CO" dirty="0"/>
              <a:t> </a:t>
            </a:r>
          </a:p>
        </p:txBody>
      </p:sp>
      <p:pic>
        <p:nvPicPr>
          <p:cNvPr id="14" name="Gráfico 13">
            <a:extLst>
              <a:ext uri="{FF2B5EF4-FFF2-40B4-BE49-F238E27FC236}">
                <a16:creationId xmlns:a16="http://schemas.microsoft.com/office/drawing/2014/main" id="{F225D006-BDF1-4B24-9AE8-714CBDD0A3E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12117" y="1599441"/>
            <a:ext cx="1219200" cy="590550"/>
          </a:xfrm>
          <a:prstGeom prst="rect">
            <a:avLst/>
          </a:prstGeom>
        </p:spPr>
      </p:pic>
      <p:sp>
        <p:nvSpPr>
          <p:cNvPr id="25" name="CuadroTexto 12"/>
          <p:cNvSpPr txBox="1">
            <a:spLocks noChangeArrowheads="1"/>
          </p:cNvSpPr>
          <p:nvPr/>
        </p:nvSpPr>
        <p:spPr bwMode="auto">
          <a:xfrm>
            <a:off x="6770915" y="532112"/>
            <a:ext cx="429962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CO"/>
            </a:defPPr>
            <a:lvl1pPr algn="just">
              <a:defRPr sz="2400" b="1">
                <a:solidFill>
                  <a:srgbClr val="0070C0"/>
                </a:solidFill>
                <a:latin typeface="Arial" panose="020B0604020202020204" pitchFamily="34" charset="0"/>
              </a:defRPr>
            </a:lvl1pPr>
            <a:lvl2pPr marL="742950" indent="-285750">
              <a:defRPr>
                <a:latin typeface="Arial" panose="020B0604020202020204" pitchFamily="34" charset="0"/>
              </a:defRPr>
            </a:lvl2pPr>
            <a:lvl3pPr marL="1143000" indent="-228600">
              <a:defRPr>
                <a:latin typeface="Arial" panose="020B0604020202020204" pitchFamily="34" charset="0"/>
              </a:defRPr>
            </a:lvl3pPr>
            <a:lvl4pPr marL="1600200" indent="-228600">
              <a:defRPr>
                <a:latin typeface="Arial" panose="020B0604020202020204" pitchFamily="34" charset="0"/>
              </a:defRPr>
            </a:lvl4pPr>
            <a:lvl5pPr marL="2057400" indent="-22860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r>
              <a:rPr lang="es-CO" altLang="es-CO" dirty="0"/>
              <a:t>1.381 Documentos técnicos de amenaza y/o riesgo</a:t>
            </a:r>
          </a:p>
        </p:txBody>
      </p:sp>
      <p:sp>
        <p:nvSpPr>
          <p:cNvPr id="67" name="CuadroTexto 19"/>
          <p:cNvSpPr txBox="1">
            <a:spLocks noChangeArrowheads="1"/>
          </p:cNvSpPr>
          <p:nvPr/>
        </p:nvSpPr>
        <p:spPr bwMode="auto">
          <a:xfrm>
            <a:off x="6182019" y="1719117"/>
            <a:ext cx="4347581" cy="4816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1">
              <a:spcAft>
                <a:spcPts val="600"/>
              </a:spcAft>
              <a:buClr>
                <a:srgbClr val="15A7E5"/>
              </a:buClr>
              <a:buFont typeface="Arial" panose="020B0604020202020204" pitchFamily="34" charset="0"/>
              <a:buChar char="•"/>
              <a:defRPr/>
            </a:pPr>
            <a:r>
              <a:rPr lang="es-CO" dirty="0"/>
              <a:t>94 Conceptos de legalización y regularización de barrios </a:t>
            </a:r>
          </a:p>
          <a:p>
            <a:pPr lvl="1">
              <a:spcAft>
                <a:spcPts val="600"/>
              </a:spcAft>
              <a:buClr>
                <a:srgbClr val="15A7E5"/>
              </a:buClr>
              <a:buFont typeface="Arial" panose="020B0604020202020204" pitchFamily="34" charset="0"/>
              <a:buChar char="•"/>
              <a:defRPr/>
            </a:pPr>
            <a:r>
              <a:rPr lang="es-CO" dirty="0"/>
              <a:t>12 Planes parciales </a:t>
            </a:r>
          </a:p>
          <a:p>
            <a:pPr lvl="1">
              <a:spcAft>
                <a:spcPts val="600"/>
              </a:spcAft>
              <a:buClr>
                <a:srgbClr val="15A7E5"/>
              </a:buClr>
              <a:buFont typeface="Arial" panose="020B0604020202020204" pitchFamily="34" charset="0"/>
              <a:buChar char="•"/>
              <a:defRPr/>
            </a:pPr>
            <a:r>
              <a:rPr lang="es-CO" dirty="0"/>
              <a:t>31 Conceptos de Revisión de estudios particulares para licencias urbanísticas</a:t>
            </a:r>
          </a:p>
          <a:p>
            <a:pPr lvl="1">
              <a:spcAft>
                <a:spcPts val="600"/>
              </a:spcAft>
              <a:buClr>
                <a:srgbClr val="15A7E5"/>
              </a:buClr>
              <a:buFont typeface="Arial" panose="020B0604020202020204" pitchFamily="34" charset="0"/>
              <a:buChar char="•"/>
              <a:defRPr/>
            </a:pPr>
            <a:r>
              <a:rPr lang="es-CO" dirty="0"/>
              <a:t>81 Conceptos de Amenaza ruina dentro de actuaciones administrativas y procesos policivos</a:t>
            </a:r>
          </a:p>
          <a:p>
            <a:pPr lvl="1">
              <a:spcAft>
                <a:spcPts val="600"/>
              </a:spcAft>
              <a:buClr>
                <a:srgbClr val="15A7E5"/>
              </a:buClr>
              <a:buFont typeface="Arial" panose="020B0604020202020204" pitchFamily="34" charset="0"/>
              <a:buChar char="•"/>
              <a:defRPr/>
            </a:pPr>
            <a:r>
              <a:rPr lang="es-CO" dirty="0"/>
              <a:t>54 Conceptos para proyectos públicos</a:t>
            </a:r>
          </a:p>
          <a:p>
            <a:pPr lvl="1">
              <a:spcAft>
                <a:spcPts val="600"/>
              </a:spcAft>
              <a:buClr>
                <a:srgbClr val="15A7E5"/>
              </a:buClr>
              <a:buFont typeface="Arial" panose="020B0604020202020204" pitchFamily="34" charset="0"/>
              <a:buChar char="•"/>
              <a:defRPr/>
            </a:pPr>
            <a:r>
              <a:rPr lang="es-MX" altLang="es-CO" dirty="0"/>
              <a:t>1103 </a:t>
            </a:r>
            <a:r>
              <a:rPr lang="es-CO" dirty="0"/>
              <a:t>Diagnósticos técnicos</a:t>
            </a:r>
          </a:p>
          <a:p>
            <a:pPr lvl="1">
              <a:spcAft>
                <a:spcPts val="600"/>
              </a:spcAft>
              <a:buClr>
                <a:srgbClr val="15A7E5"/>
              </a:buClr>
              <a:buFont typeface="Arial" panose="020B0604020202020204" pitchFamily="34" charset="0"/>
              <a:buChar char="•"/>
              <a:defRPr/>
            </a:pPr>
            <a:r>
              <a:rPr lang="es-MX" altLang="es-CO" dirty="0"/>
              <a:t>6 </a:t>
            </a:r>
            <a:r>
              <a:rPr lang="es-CO" dirty="0"/>
              <a:t>Conceptos técnicos de riesgo</a:t>
            </a:r>
            <a:endParaRPr lang="es-ES" altLang="es-CO" dirty="0"/>
          </a:p>
          <a:p>
            <a:pPr>
              <a:spcAft>
                <a:spcPts val="600"/>
              </a:spcAft>
              <a:buClr>
                <a:srgbClr val="15A7E5"/>
              </a:buClr>
              <a:buFont typeface="Arial" panose="020B0604020202020204" pitchFamily="34" charset="0"/>
              <a:buChar char="•"/>
              <a:defRPr/>
            </a:pPr>
            <a:endParaRPr lang="es-ES" altLang="es-CO" sz="2000" dirty="0"/>
          </a:p>
        </p:txBody>
      </p:sp>
      <p:pic>
        <p:nvPicPr>
          <p:cNvPr id="12" name="Imagen 11"/>
          <p:cNvPicPr>
            <a:picLocks noChangeAspect="1"/>
          </p:cNvPicPr>
          <p:nvPr/>
        </p:nvPicPr>
        <p:blipFill rotWithShape="1">
          <a:blip r:embed="rId4">
            <a:extLst>
              <a:ext uri="{28A0092B-C50C-407E-A947-70E740481C1C}">
                <a14:useLocalDpi xmlns:a14="http://schemas.microsoft.com/office/drawing/2010/main" val="0"/>
              </a:ext>
            </a:extLst>
          </a:blip>
          <a:srcRect t="14580"/>
          <a:stretch/>
        </p:blipFill>
        <p:spPr>
          <a:xfrm>
            <a:off x="343198" y="3692041"/>
            <a:ext cx="5927559" cy="2610788"/>
          </a:xfrm>
          <a:prstGeom prst="rect">
            <a:avLst/>
          </a:prstGeom>
        </p:spPr>
      </p:pic>
      <p:pic>
        <p:nvPicPr>
          <p:cNvPr id="3" name="Imagen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3199" y="252804"/>
            <a:ext cx="5911902" cy="3292257"/>
          </a:xfrm>
          <a:prstGeom prst="rect">
            <a:avLst/>
          </a:prstGeom>
        </p:spPr>
      </p:pic>
      <p:sp>
        <p:nvSpPr>
          <p:cNvPr id="4" name="CuadroTexto 3"/>
          <p:cNvSpPr txBox="1"/>
          <p:nvPr/>
        </p:nvSpPr>
        <p:spPr>
          <a:xfrm>
            <a:off x="2850991" y="3156886"/>
            <a:ext cx="3331028" cy="307777"/>
          </a:xfrm>
          <a:prstGeom prst="rect">
            <a:avLst/>
          </a:prstGeom>
          <a:noFill/>
        </p:spPr>
        <p:txBody>
          <a:bodyPr wrap="square" rtlCol="0">
            <a:spAutoFit/>
          </a:bodyPr>
          <a:lstStyle/>
          <a:p>
            <a:r>
              <a:rPr lang="es-CO" sz="1400" b="1" dirty="0">
                <a:solidFill>
                  <a:srgbClr val="FFFF00"/>
                </a:solidFill>
              </a:rPr>
              <a:t>Conceptos de legalización y regularización</a:t>
            </a:r>
          </a:p>
        </p:txBody>
      </p:sp>
      <p:sp>
        <p:nvSpPr>
          <p:cNvPr id="13" name="CuadroTexto 12"/>
          <p:cNvSpPr txBox="1"/>
          <p:nvPr/>
        </p:nvSpPr>
        <p:spPr>
          <a:xfrm>
            <a:off x="4179219" y="5875254"/>
            <a:ext cx="2283993" cy="307777"/>
          </a:xfrm>
          <a:prstGeom prst="rect">
            <a:avLst/>
          </a:prstGeom>
          <a:noFill/>
        </p:spPr>
        <p:txBody>
          <a:bodyPr wrap="square" rtlCol="0">
            <a:spAutoFit/>
          </a:bodyPr>
          <a:lstStyle/>
          <a:p>
            <a:r>
              <a:rPr lang="es-CO" sz="1400" b="1" dirty="0">
                <a:solidFill>
                  <a:srgbClr val="FFFF00"/>
                </a:solidFill>
              </a:rPr>
              <a:t>Diagnósticos técnicos</a:t>
            </a:r>
          </a:p>
        </p:txBody>
      </p:sp>
    </p:spTree>
    <p:extLst>
      <p:ext uri="{BB962C8B-B14F-4D97-AF65-F5344CB8AC3E}">
        <p14:creationId xmlns:p14="http://schemas.microsoft.com/office/powerpoint/2010/main" val="36798953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rma libre: forma 10">
            <a:extLst>
              <a:ext uri="{FF2B5EF4-FFF2-40B4-BE49-F238E27FC236}">
                <a16:creationId xmlns:a16="http://schemas.microsoft.com/office/drawing/2014/main" id="{BC01788C-9B07-4EDE-8430-7E3E31208392}"/>
              </a:ext>
            </a:extLst>
          </p:cNvPr>
          <p:cNvSpPr/>
          <p:nvPr/>
        </p:nvSpPr>
        <p:spPr>
          <a:xfrm>
            <a:off x="150743" y="57426"/>
            <a:ext cx="11834191" cy="6546574"/>
          </a:xfrm>
          <a:custGeom>
            <a:avLst/>
            <a:gdLst>
              <a:gd name="connsiteX0" fmla="*/ 463827 w 11794435"/>
              <a:gd name="connsiteY0" fmla="*/ 4429267 h 6546574"/>
              <a:gd name="connsiteX1" fmla="*/ 463827 w 11794435"/>
              <a:gd name="connsiteY1" fmla="*/ 6295270 h 6546574"/>
              <a:gd name="connsiteX2" fmla="*/ 4479235 w 11794435"/>
              <a:gd name="connsiteY2" fmla="*/ 6295270 h 6546574"/>
              <a:gd name="connsiteX3" fmla="*/ 4479235 w 11794435"/>
              <a:gd name="connsiteY3" fmla="*/ 4429267 h 6546574"/>
              <a:gd name="connsiteX4" fmla="*/ 463827 w 11794435"/>
              <a:gd name="connsiteY4" fmla="*/ 2315681 h 6546574"/>
              <a:gd name="connsiteX5" fmla="*/ 463827 w 11794435"/>
              <a:gd name="connsiteY5" fmla="*/ 4181684 h 6546574"/>
              <a:gd name="connsiteX6" fmla="*/ 4479235 w 11794435"/>
              <a:gd name="connsiteY6" fmla="*/ 4181684 h 6546574"/>
              <a:gd name="connsiteX7" fmla="*/ 4479235 w 11794435"/>
              <a:gd name="connsiteY7" fmla="*/ 2315681 h 6546574"/>
              <a:gd name="connsiteX8" fmla="*/ 463827 w 11794435"/>
              <a:gd name="connsiteY8" fmla="*/ 202095 h 6546574"/>
              <a:gd name="connsiteX9" fmla="*/ 463827 w 11794435"/>
              <a:gd name="connsiteY9" fmla="*/ 2068098 h 6546574"/>
              <a:gd name="connsiteX10" fmla="*/ 4479235 w 11794435"/>
              <a:gd name="connsiteY10" fmla="*/ 2068098 h 6546574"/>
              <a:gd name="connsiteX11" fmla="*/ 4479235 w 11794435"/>
              <a:gd name="connsiteY11" fmla="*/ 202095 h 6546574"/>
              <a:gd name="connsiteX12" fmla="*/ 0 w 11794435"/>
              <a:gd name="connsiteY12" fmla="*/ 0 h 6546574"/>
              <a:gd name="connsiteX13" fmla="*/ 11794435 w 11794435"/>
              <a:gd name="connsiteY13" fmla="*/ 0 h 6546574"/>
              <a:gd name="connsiteX14" fmla="*/ 11794435 w 11794435"/>
              <a:gd name="connsiteY14" fmla="*/ 6546574 h 6546574"/>
              <a:gd name="connsiteX15" fmla="*/ 0 w 11794435"/>
              <a:gd name="connsiteY15" fmla="*/ 6546574 h 6546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794435" h="6546574">
                <a:moveTo>
                  <a:pt x="463827" y="4429267"/>
                </a:moveTo>
                <a:lnTo>
                  <a:pt x="463827" y="6295270"/>
                </a:lnTo>
                <a:lnTo>
                  <a:pt x="4479235" y="6295270"/>
                </a:lnTo>
                <a:lnTo>
                  <a:pt x="4479235" y="4429267"/>
                </a:lnTo>
                <a:close/>
                <a:moveTo>
                  <a:pt x="463827" y="2315681"/>
                </a:moveTo>
                <a:lnTo>
                  <a:pt x="463827" y="4181684"/>
                </a:lnTo>
                <a:lnTo>
                  <a:pt x="4479235" y="4181684"/>
                </a:lnTo>
                <a:lnTo>
                  <a:pt x="4479235" y="2315681"/>
                </a:lnTo>
                <a:close/>
                <a:moveTo>
                  <a:pt x="463827" y="202095"/>
                </a:moveTo>
                <a:lnTo>
                  <a:pt x="463827" y="2068098"/>
                </a:lnTo>
                <a:lnTo>
                  <a:pt x="4479235" y="2068098"/>
                </a:lnTo>
                <a:lnTo>
                  <a:pt x="4479235" y="202095"/>
                </a:lnTo>
                <a:close/>
                <a:moveTo>
                  <a:pt x="0" y="0"/>
                </a:moveTo>
                <a:lnTo>
                  <a:pt x="11794435" y="0"/>
                </a:lnTo>
                <a:lnTo>
                  <a:pt x="11794435" y="6546574"/>
                </a:lnTo>
                <a:lnTo>
                  <a:pt x="0" y="654657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CO" altLang="es-CO"/>
              <a:t>estudios y/o diseños</a:t>
            </a:r>
            <a:endParaRPr lang="es-CO" altLang="es-CO" dirty="0"/>
          </a:p>
        </p:txBody>
      </p:sp>
      <p:sp>
        <p:nvSpPr>
          <p:cNvPr id="2" name="Título 1">
            <a:extLst>
              <a:ext uri="{FF2B5EF4-FFF2-40B4-BE49-F238E27FC236}">
                <a16:creationId xmlns:a16="http://schemas.microsoft.com/office/drawing/2014/main" id="{7016439F-1260-4647-9E58-6B081B04035F}"/>
              </a:ext>
            </a:extLst>
          </p:cNvPr>
          <p:cNvSpPr>
            <a:spLocks noGrp="1"/>
          </p:cNvSpPr>
          <p:nvPr>
            <p:ph type="ctrTitle"/>
          </p:nvPr>
        </p:nvSpPr>
        <p:spPr>
          <a:xfrm>
            <a:off x="4972878" y="1599441"/>
            <a:ext cx="5724939" cy="2387600"/>
          </a:xfrm>
        </p:spPr>
        <p:txBody>
          <a:bodyPr/>
          <a:lstStyle/>
          <a:p>
            <a:r>
              <a:rPr lang="es-CO" dirty="0"/>
              <a:t> </a:t>
            </a:r>
          </a:p>
        </p:txBody>
      </p:sp>
      <p:pic>
        <p:nvPicPr>
          <p:cNvPr id="14" name="Gráfico 13">
            <a:extLst>
              <a:ext uri="{FF2B5EF4-FFF2-40B4-BE49-F238E27FC236}">
                <a16:creationId xmlns:a16="http://schemas.microsoft.com/office/drawing/2014/main" id="{F225D006-BDF1-4B24-9AE8-714CBDD0A3E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12117" y="1599441"/>
            <a:ext cx="1219200" cy="590550"/>
          </a:xfrm>
          <a:prstGeom prst="rect">
            <a:avLst/>
          </a:prstGeom>
        </p:spPr>
      </p:pic>
      <p:sp>
        <p:nvSpPr>
          <p:cNvPr id="25" name="CuadroTexto 12"/>
          <p:cNvSpPr txBox="1">
            <a:spLocks noChangeArrowheads="1"/>
          </p:cNvSpPr>
          <p:nvPr/>
        </p:nvSpPr>
        <p:spPr bwMode="auto">
          <a:xfrm>
            <a:off x="5505804" y="366768"/>
            <a:ext cx="506162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CO"/>
            </a:defPPr>
            <a:lvl1pPr algn="just">
              <a:defRPr sz="2400" b="1">
                <a:solidFill>
                  <a:srgbClr val="0070C0"/>
                </a:solidFill>
                <a:latin typeface="Arial" panose="020B0604020202020204" pitchFamily="34" charset="0"/>
              </a:defRPr>
            </a:lvl1pPr>
            <a:lvl2pPr marL="742950" indent="-285750">
              <a:defRPr>
                <a:latin typeface="Arial" panose="020B0604020202020204" pitchFamily="34" charset="0"/>
              </a:defRPr>
            </a:lvl2pPr>
            <a:lvl3pPr marL="1143000" indent="-228600">
              <a:defRPr>
                <a:latin typeface="Arial" panose="020B0604020202020204" pitchFamily="34" charset="0"/>
              </a:defRPr>
            </a:lvl3pPr>
            <a:lvl4pPr marL="1600200" indent="-228600">
              <a:defRPr>
                <a:latin typeface="Arial" panose="020B0604020202020204" pitchFamily="34" charset="0"/>
              </a:defRPr>
            </a:lvl4pPr>
            <a:lvl5pPr marL="2057400" indent="-22860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pPr algn="l"/>
            <a:r>
              <a:rPr lang="es-CO" altLang="es-CO" dirty="0"/>
              <a:t>Sistema de Alerta de Bogotá</a:t>
            </a:r>
          </a:p>
        </p:txBody>
      </p:sp>
      <p:sp>
        <p:nvSpPr>
          <p:cNvPr id="16" name="Rectángulo 1"/>
          <p:cNvSpPr>
            <a:spLocks noChangeArrowheads="1"/>
          </p:cNvSpPr>
          <p:nvPr/>
        </p:nvSpPr>
        <p:spPr bwMode="auto">
          <a:xfrm>
            <a:off x="5505804" y="1137775"/>
            <a:ext cx="5061620" cy="5027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CO" altLang="es-CO" dirty="0">
                <a:ea typeface="MS Mincho" panose="02020609040205080304" pitchFamily="49" charset="-128"/>
              </a:rPr>
              <a:t>La publicación continua y actualizada de la información generada por el IDIGER a través de la página web del SAB </a:t>
            </a:r>
          </a:p>
          <a:p>
            <a:endParaRPr lang="es-CO" altLang="es-CO" dirty="0">
              <a:ea typeface="MS Mincho" panose="02020609040205080304" pitchFamily="49" charset="-128"/>
            </a:endParaRPr>
          </a:p>
          <a:p>
            <a:r>
              <a:rPr lang="es-CO" altLang="es-CO" dirty="0">
                <a:ea typeface="MS Mincho" panose="02020609040205080304" pitchFamily="49" charset="-128"/>
              </a:rPr>
              <a:t>(http://www.sire.gov.co/web/sab) en:</a:t>
            </a:r>
          </a:p>
          <a:p>
            <a:endParaRPr lang="es-CO" altLang="es-CO" dirty="0">
              <a:ea typeface="MS Mincho" panose="02020609040205080304" pitchFamily="49" charset="-128"/>
            </a:endParaRPr>
          </a:p>
          <a:p>
            <a:pPr lvl="1">
              <a:lnSpc>
                <a:spcPct val="150000"/>
              </a:lnSpc>
              <a:buFont typeface="Arial" panose="020B0604020202020204" pitchFamily="34" charset="0"/>
              <a:buChar char="•"/>
            </a:pPr>
            <a:r>
              <a:rPr lang="es-CO" altLang="es-CO" dirty="0">
                <a:ea typeface="MS Mincho" panose="02020609040205080304" pitchFamily="49" charset="-128"/>
              </a:rPr>
              <a:t>Nubosidad en tiempo real relacionada con precipitación, lluvias en tiempo real, lluvias diarias y acumuladas.</a:t>
            </a:r>
          </a:p>
          <a:p>
            <a:pPr lvl="1">
              <a:lnSpc>
                <a:spcPct val="150000"/>
              </a:lnSpc>
              <a:buFont typeface="Arial" panose="020B0604020202020204" pitchFamily="34" charset="0"/>
              <a:buChar char="•"/>
            </a:pPr>
            <a:r>
              <a:rPr lang="es-CO" altLang="es-CO" dirty="0">
                <a:ea typeface="MS Mincho" panose="02020609040205080304" pitchFamily="49" charset="-128"/>
              </a:rPr>
              <a:t>niveles de cauces</a:t>
            </a:r>
          </a:p>
          <a:p>
            <a:pPr lvl="1">
              <a:lnSpc>
                <a:spcPct val="150000"/>
              </a:lnSpc>
              <a:buFont typeface="Arial" panose="020B0604020202020204" pitchFamily="34" charset="0"/>
              <a:buChar char="•"/>
            </a:pPr>
            <a:r>
              <a:rPr lang="es-CO" altLang="es-CO" dirty="0">
                <a:ea typeface="MS Mincho" panose="02020609040205080304" pitchFamily="49" charset="-128"/>
              </a:rPr>
              <a:t>Tormentas eléctricas</a:t>
            </a:r>
          </a:p>
          <a:p>
            <a:pPr lvl="1">
              <a:lnSpc>
                <a:spcPct val="150000"/>
              </a:lnSpc>
              <a:buFont typeface="Arial" panose="020B0604020202020204" pitchFamily="34" charset="0"/>
              <a:buChar char="•"/>
            </a:pPr>
            <a:r>
              <a:rPr lang="es-CO" altLang="es-CO" dirty="0">
                <a:ea typeface="MS Mincho" panose="02020609040205080304" pitchFamily="49" charset="-128"/>
              </a:rPr>
              <a:t>Sismos registrados por la entidad</a:t>
            </a:r>
          </a:p>
          <a:p>
            <a:pPr lvl="1">
              <a:lnSpc>
                <a:spcPct val="150000"/>
              </a:lnSpc>
              <a:buFont typeface="Arial" panose="020B0604020202020204" pitchFamily="34" charset="0"/>
              <a:buChar char="•"/>
            </a:pPr>
            <a:r>
              <a:rPr lang="es-CO" altLang="es-CO" dirty="0">
                <a:ea typeface="MS Mincho" panose="02020609040205080304" pitchFamily="49" charset="-128"/>
              </a:rPr>
              <a:t>Pronósticos del estado del tiempo y comunicados especiales.</a:t>
            </a:r>
            <a:endParaRPr lang="es-CO" altLang="es-CO" dirty="0"/>
          </a:p>
        </p:txBody>
      </p:sp>
      <p:pic>
        <p:nvPicPr>
          <p:cNvPr id="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474" y="294735"/>
            <a:ext cx="4330325" cy="3047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5">
            <a:extLst>
              <a:ext uri="{28A0092B-C50C-407E-A947-70E740481C1C}">
                <a14:useLocalDpi xmlns:a14="http://schemas.microsoft.com/office/drawing/2010/main" val="0"/>
              </a:ext>
            </a:extLst>
          </a:blip>
          <a:srcRect l="10545"/>
          <a:stretch>
            <a:fillRect/>
          </a:stretch>
        </p:blipFill>
        <p:spPr bwMode="auto">
          <a:xfrm>
            <a:off x="412473" y="3442423"/>
            <a:ext cx="4315711" cy="3101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uadroTexto 2"/>
          <p:cNvSpPr txBox="1"/>
          <p:nvPr/>
        </p:nvSpPr>
        <p:spPr>
          <a:xfrm>
            <a:off x="533400" y="6100256"/>
            <a:ext cx="2449286" cy="369332"/>
          </a:xfrm>
          <a:prstGeom prst="rect">
            <a:avLst/>
          </a:prstGeom>
          <a:noFill/>
        </p:spPr>
        <p:txBody>
          <a:bodyPr wrap="square" rtlCol="0">
            <a:spAutoFit/>
          </a:bodyPr>
          <a:lstStyle/>
          <a:p>
            <a:r>
              <a:rPr lang="es-CO" b="1" dirty="0">
                <a:solidFill>
                  <a:srgbClr val="FFFF00"/>
                </a:solidFill>
              </a:rPr>
              <a:t>Cuenca río Fucha</a:t>
            </a:r>
          </a:p>
        </p:txBody>
      </p:sp>
    </p:spTree>
    <p:extLst>
      <p:ext uri="{BB962C8B-B14F-4D97-AF65-F5344CB8AC3E}">
        <p14:creationId xmlns:p14="http://schemas.microsoft.com/office/powerpoint/2010/main" val="860839740"/>
      </p:ext>
    </p:extLst>
  </p:cSld>
  <p:clrMapOvr>
    <a:masterClrMapping/>
  </p:clrMapOvr>
</p:sld>
</file>

<file path=ppt/theme/theme1.xml><?xml version="1.0" encoding="utf-8"?>
<a:theme xmlns:a="http://schemas.openxmlformats.org/drawingml/2006/main" name="Tema de Office">
  <a:themeElements>
    <a:clrScheme name="Azul">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Personalizado 1">
      <a:majorFont>
        <a:latin typeface="Arial Rounded MT Bold"/>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1307</TotalTime>
  <Words>1765</Words>
  <Application>Microsoft Office PowerPoint</Application>
  <PresentationFormat>Panorámica</PresentationFormat>
  <Paragraphs>284</Paragraphs>
  <Slides>28</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28</vt:i4>
      </vt:variant>
    </vt:vector>
  </HeadingPairs>
  <TitlesOfParts>
    <vt:vector size="34" baseType="lpstr">
      <vt:lpstr>Arial</vt:lpstr>
      <vt:lpstr>Arial Narrow</vt:lpstr>
      <vt:lpstr>Arial Rounded MT Bold</vt:lpstr>
      <vt:lpstr>Calibri</vt:lpstr>
      <vt:lpstr>Cambria</vt:lpstr>
      <vt:lpstr>Tema de Office</vt:lpstr>
      <vt:lpstr>Instituto Distrital de Gestión de Riesgos y Cambio Climático - IDIGER</vt:lpstr>
      <vt:lpstr>EJECUCIÓN PRESUPUESTAL IDIGER 2018: 94% - 39,536 Millones</vt:lpstr>
      <vt:lpstr>EJECUCIÓN PRESUPUESTAL DE GASTOS DE INVERSIÓN 2018</vt:lpstr>
      <vt:lpstr>CONOCIMIENTO DEL RIESGO Y EFECTOS DEL CAMBIO CLIMÁTICO</vt:lpstr>
      <vt:lpstr> </vt:lpstr>
      <vt:lpstr> </vt:lpstr>
      <vt:lpstr>Presentación de PowerPoint</vt:lpstr>
      <vt:lpstr> </vt:lpstr>
      <vt:lpstr> </vt:lpstr>
      <vt:lpstr> </vt:lpstr>
      <vt:lpstr>REDUCCIÓN DEL RIESGO Y ADAPTACIÓN AL CAMBIO CLIMATICO</vt:lpstr>
      <vt:lpstr> </vt:lpstr>
      <vt:lpstr> </vt:lpstr>
      <vt:lpstr>Presentación de PowerPoint</vt:lpstr>
      <vt:lpstr> </vt:lpstr>
      <vt:lpstr>FORTALECIMIENTO DEL MANEJO DE EMERGENCIAS Y DESASTRES</vt:lpstr>
      <vt:lpstr> </vt:lpstr>
      <vt:lpstr> </vt:lpstr>
      <vt:lpstr> </vt:lpstr>
      <vt:lpstr> </vt:lpstr>
      <vt:lpstr> </vt:lpstr>
      <vt:lpstr> </vt:lpstr>
      <vt:lpstr>Presentación de PowerPoint</vt:lpstr>
      <vt:lpstr> </vt:lpstr>
      <vt:lpstr>CORPORATIVA Y ASUNTOS DISCIPLINARIOS</vt:lpstr>
      <vt:lpstr> </vt:lpstr>
      <vt:lpstr> </vt:lpstr>
      <vt:lpstr>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Nombre entidad</dc:title>
  <dc:creator>SILVIA.BORRAS</dc:creator>
  <cp:lastModifiedBy>MARCELA.REYES</cp:lastModifiedBy>
  <cp:revision>87</cp:revision>
  <dcterms:created xsi:type="dcterms:W3CDTF">2019-02-20T15:50:46Z</dcterms:created>
  <dcterms:modified xsi:type="dcterms:W3CDTF">2019-08-02T17:49:27Z</dcterms:modified>
</cp:coreProperties>
</file>