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6" r:id="rId2"/>
    <p:sldId id="298" r:id="rId3"/>
    <p:sldId id="302" r:id="rId4"/>
    <p:sldId id="304" r:id="rId5"/>
    <p:sldId id="305" r:id="rId6"/>
    <p:sldId id="306" r:id="rId7"/>
    <p:sldId id="340" r:id="rId8"/>
    <p:sldId id="341" r:id="rId9"/>
    <p:sldId id="307" r:id="rId10"/>
    <p:sldId id="308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09" r:id="rId24"/>
    <p:sldId id="334" r:id="rId25"/>
    <p:sldId id="335" r:id="rId26"/>
    <p:sldId id="336" r:id="rId27"/>
    <p:sldId id="337" r:id="rId28"/>
    <p:sldId id="338" r:id="rId29"/>
    <p:sldId id="339" r:id="rId30"/>
    <p:sldId id="310" r:id="rId31"/>
    <p:sldId id="314" r:id="rId32"/>
    <p:sldId id="315" r:id="rId33"/>
    <p:sldId id="319" r:id="rId34"/>
    <p:sldId id="320" r:id="rId35"/>
    <p:sldId id="318" r:id="rId36"/>
    <p:sldId id="313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15A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6" autoAdjust="0"/>
    <p:restoredTop sz="95332" autoAdjust="0"/>
  </p:normalViewPr>
  <p:slideViewPr>
    <p:cSldViewPr snapToGrid="0">
      <p:cViewPr varScale="1">
        <p:scale>
          <a:sx n="72" d="100"/>
          <a:sy n="72" d="100"/>
        </p:scale>
        <p:origin x="72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ACTIVOS</c:v>
                </c:pt>
                <c:pt idx="1">
                  <c:v>PASIVOS</c:v>
                </c:pt>
                <c:pt idx="2">
                  <c:v>PATRIMONIO</c:v>
                </c:pt>
                <c:pt idx="3">
                  <c:v>INGRESOS</c:v>
                </c:pt>
                <c:pt idx="4">
                  <c:v>GASTOS</c:v>
                </c:pt>
              </c:strCache>
            </c:strRef>
          </c:cat>
          <c:val>
            <c:numRef>
              <c:f>Hoja1!$B$2:$B$6</c:f>
              <c:numCache>
                <c:formatCode>_(* #,##0_);_(* \(#,##0\);_(* "-"??_);_(@_)</c:formatCode>
                <c:ptCount val="5"/>
                <c:pt idx="0">
                  <c:v>57495.512916</c:v>
                </c:pt>
                <c:pt idx="1">
                  <c:v>8379.1664440000004</c:v>
                </c:pt>
                <c:pt idx="2">
                  <c:v>49116.346471999997</c:v>
                </c:pt>
                <c:pt idx="3">
                  <c:v>27012.853566999969</c:v>
                </c:pt>
                <c:pt idx="4">
                  <c:v>27506.679238999968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4-474A-B1F3-2A948FAFF36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ACTIVOS</c:v>
                </c:pt>
                <c:pt idx="1">
                  <c:v>PASIVOS</c:v>
                </c:pt>
                <c:pt idx="2">
                  <c:v>PATRIMONIO</c:v>
                </c:pt>
                <c:pt idx="3">
                  <c:v>INGRESOS</c:v>
                </c:pt>
                <c:pt idx="4">
                  <c:v>GASTOS</c:v>
                </c:pt>
              </c:strCache>
            </c:strRef>
          </c:cat>
          <c:val>
            <c:numRef>
              <c:f>Hoja1!$C$2:$C$6</c:f>
              <c:numCache>
                <c:formatCode>_(* #,##0_);_(* \(#,##0\);_(* "-"??_);_(@_)</c:formatCode>
                <c:ptCount val="5"/>
                <c:pt idx="0">
                  <c:v>170648.93351800001</c:v>
                </c:pt>
                <c:pt idx="1">
                  <c:v>5908.633965</c:v>
                </c:pt>
                <c:pt idx="2">
                  <c:v>164740.29955299999</c:v>
                </c:pt>
                <c:pt idx="3">
                  <c:v>32735.690793999998</c:v>
                </c:pt>
                <c:pt idx="4">
                  <c:v>34536.785992999998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94-474A-B1F3-2A948FAFF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222656"/>
        <c:axId val="438224224"/>
      </c:barChart>
      <c:catAx>
        <c:axId val="43822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38224224"/>
        <c:crosses val="autoZero"/>
        <c:auto val="1"/>
        <c:lblAlgn val="ctr"/>
        <c:lblOffset val="100"/>
        <c:noMultiLvlLbl val="0"/>
      </c:catAx>
      <c:valAx>
        <c:axId val="43822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382226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728561580807198"/>
          <c:y val="0.89983868750499996"/>
          <c:w val="0.243343229229529"/>
          <c:h val="0.1001613124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Monto</a:t>
            </a:r>
            <a:r>
              <a:rPr lang="en-US" dirty="0"/>
              <a:t> </a:t>
            </a:r>
            <a:r>
              <a:rPr lang="en-US" dirty="0" err="1"/>
              <a:t>Contratación</a:t>
            </a:r>
            <a:endParaRPr lang="en-US" dirty="0"/>
          </a:p>
        </c:rich>
      </c:tx>
      <c:layout>
        <c:manualLayout>
          <c:xMode val="edge"/>
          <c:yMode val="edge"/>
          <c:x val="4.5458333333333337E-2"/>
          <c:y val="7.381776239907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Hoja3!$B$1</c:f>
              <c:strCache>
                <c:ptCount val="1"/>
                <c:pt idx="0">
                  <c:v>Monto Contratación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CA-4722-808D-61BAECBCBE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CA-4722-808D-61BAECBCBE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CA-4722-808D-61BAECBCBE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CA-4722-808D-61BAECBCBE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CA-4722-808D-61BAECBCBE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Hoja3!$A$2:$A$6</c:f>
              <c:strCache>
                <c:ptCount val="5"/>
                <c:pt idx="0">
                  <c:v>Contratación Directa: 267</c:v>
                </c:pt>
                <c:pt idx="1">
                  <c:v>Mínima Cuantía: 13</c:v>
                </c:pt>
                <c:pt idx="2">
                  <c:v>Menor Cuantía: 10</c:v>
                </c:pt>
                <c:pt idx="3">
                  <c:v>Subasta Inversa: 8</c:v>
                </c:pt>
                <c:pt idx="4">
                  <c:v>Licitación y Concurso de Meritos: 14</c:v>
                </c:pt>
              </c:strCache>
            </c:strRef>
          </c:cat>
          <c:val>
            <c:numRef>
              <c:f>Hoja3!$B$2:$B$6</c:f>
              <c:numCache>
                <c:formatCode>_("$"\ * #,##0_);_("$"\ * \(#,##0\);_("$"\ * "-"??_);_(@_)</c:formatCode>
                <c:ptCount val="5"/>
                <c:pt idx="0">
                  <c:v>12104</c:v>
                </c:pt>
                <c:pt idx="1">
                  <c:v>156</c:v>
                </c:pt>
                <c:pt idx="2">
                  <c:v>1163</c:v>
                </c:pt>
                <c:pt idx="3">
                  <c:v>1066</c:v>
                </c:pt>
                <c:pt idx="4">
                  <c:v>5098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CA-4722-808D-61BAECBCBECB}"/>
            </c:ext>
          </c:extLst>
        </c:ser>
        <c:ser>
          <c:idx val="1"/>
          <c:order val="1"/>
          <c:tx>
            <c:strRef>
              <c:f>Hoja3!$C$1</c:f>
              <c:strCache>
                <c:ptCount val="1"/>
                <c:pt idx="0">
                  <c:v>Participación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1CA-4722-808D-61BAECBCBE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81CA-4722-808D-61BAECBCBE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81CA-4722-808D-61BAECBCBE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81CA-4722-808D-61BAECBCBE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81CA-4722-808D-61BAECBCBECB}"/>
              </c:ext>
            </c:extLst>
          </c:dPt>
          <c:cat>
            <c:strRef>
              <c:f>Hoja3!$A$2:$A$6</c:f>
              <c:strCache>
                <c:ptCount val="5"/>
                <c:pt idx="0">
                  <c:v>Contratación Directa: 267</c:v>
                </c:pt>
                <c:pt idx="1">
                  <c:v>Mínima Cuantía: 13</c:v>
                </c:pt>
                <c:pt idx="2">
                  <c:v>Menor Cuantía: 10</c:v>
                </c:pt>
                <c:pt idx="3">
                  <c:v>Subasta Inversa: 8</c:v>
                </c:pt>
                <c:pt idx="4">
                  <c:v>Licitación y Concurso de Meritos: 14</c:v>
                </c:pt>
              </c:strCache>
            </c:strRef>
          </c:cat>
          <c:val>
            <c:numRef>
              <c:f>Hoja3!$C$2:$C$6</c:f>
              <c:numCache>
                <c:formatCode>0.00%</c:formatCode>
                <c:ptCount val="5"/>
                <c:pt idx="0">
                  <c:v>0.61796089242865171</c:v>
                </c:pt>
                <c:pt idx="1">
                  <c:v>7.9644662275999388E-3</c:v>
                </c:pt>
                <c:pt idx="2">
                  <c:v>5.9376116812171337E-2</c:v>
                </c:pt>
                <c:pt idx="3">
                  <c:v>5.4423852555266251E-2</c:v>
                </c:pt>
                <c:pt idx="4">
                  <c:v>0.26027467197631082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1CA-4722-808D-61BAECBCB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891354986876631"/>
          <c:y val="0.48767475864824855"/>
          <c:w val="0.35129478346456694"/>
          <c:h val="0.4654578644797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0.59559</cdr:x>
      <cdr:y>0.12996</cdr:y>
    </cdr:from>
    <cdr:to>
      <cdr:x>0.91132</cdr:x>
      <cdr:y>0.42939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7261451" y="715472"/>
          <a:ext cx="3849372" cy="1648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ts val="3500"/>
            </a:lnSpc>
          </a:pPr>
          <a:r>
            <a:rPr lang="es-CO" sz="3200" dirty="0">
              <a:solidFill>
                <a:schemeClr val="tx1"/>
              </a:solidFill>
            </a:rPr>
            <a:t>Total Contrato: 312</a:t>
          </a:r>
        </a:p>
        <a:p xmlns:a="http://schemas.openxmlformats.org/drawingml/2006/main">
          <a:pPr>
            <a:lnSpc>
              <a:spcPts val="3500"/>
            </a:lnSpc>
          </a:pPr>
          <a:r>
            <a:rPr lang="es-CO" sz="3200" dirty="0">
              <a:solidFill>
                <a:schemeClr val="tx1"/>
              </a:solidFill>
            </a:rPr>
            <a:t>Terminados: 108</a:t>
          </a:r>
        </a:p>
        <a:p xmlns:a="http://schemas.openxmlformats.org/drawingml/2006/main">
          <a:pPr>
            <a:lnSpc>
              <a:spcPts val="3500"/>
            </a:lnSpc>
          </a:pPr>
          <a:r>
            <a:rPr lang="es-CO" sz="3200" dirty="0">
              <a:solidFill>
                <a:schemeClr val="tx1"/>
              </a:solidFill>
            </a:rPr>
            <a:t>En Ejecución: 204</a:t>
          </a:r>
        </a:p>
        <a:p xmlns:a="http://schemas.openxmlformats.org/drawingml/2006/main">
          <a:pPr>
            <a:lnSpc>
              <a:spcPts val="3500"/>
            </a:lnSpc>
          </a:pPr>
          <a:endParaRPr lang="es-CO" sz="32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07AC1-FFFF-4B63-8FAB-005E7C09A753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11E24-0B0D-40D5-8663-0A5E47B241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02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9337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871D-3BB0-4C26-B0FD-9E0D89BFB00E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783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871D-3BB0-4C26-B0FD-9E0D89BFB00E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748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639EE-EB2A-48ED-BF99-642457781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BB6401-7823-4601-AE0E-C8950F29C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872075-F059-4514-9A70-99283872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FE5A92-0A79-4A07-9C10-A391449E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172EC8-6B24-4DED-9031-E810C384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971871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78AE0-2F85-4B36-A5AD-B5354271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23164F-3808-4632-B7F3-8304AC809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C2965-42A8-4708-AF23-01FCDAB5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15EF33-9C40-4984-A719-7C797BC9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6B1AD0-1830-446D-8D9B-AB03337C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794956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4CA6D0-BCF5-4926-9373-8D1069FA9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A02B4B-DB2B-440C-83C7-AE3E5662F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DFA50-B00E-4A8B-AD36-46CF7B61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2C6BA0-547E-4656-BF66-56117652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DAC7CE-F6DB-4248-B372-4F381B4E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859512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9A0D7-2A3F-4959-B232-7C378724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14" y="267153"/>
            <a:ext cx="8207829" cy="107178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8245462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1ED80-7F64-486D-94E8-82DF5B06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A3C450-3735-4305-95D6-EF72E240A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CEE4F8-9405-4E51-95E1-0266E6BF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8747E-06AD-4D9C-AFD6-1C625859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6FEA3-0B60-4566-B056-4C6D295B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92112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D1179-63CB-4EC3-B89B-3D336917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8CDC3-37E2-494E-A0EA-A9922705B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23F10F-2F32-43CC-A02E-907A87AB9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0F293D-E3F5-4541-AF2C-4035E5DF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8D0EB1-9C4A-46D6-9F7E-257B223F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F2F455-D9AB-4ED7-9BF0-921EDD1C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193380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735FE-D335-4C4E-8BDD-A82327C0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E0DDA-1D8C-425C-93F7-845860A51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36A7-0774-4E9F-A889-9608CDF8B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B49904-94E6-407F-9789-452F87159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670786-63CA-4D08-A55A-F2955F8E5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BBBC2C-5638-498A-8505-FFE1B5D8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CF1C096-634F-4E07-B309-60AF328F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E8F906-BC5C-409E-919E-C5839283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901780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251AD-16D2-4EC5-8032-88F3CCFA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7EA7E-945A-41F7-B707-D3042F07B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17E00D-F675-42C0-90CC-1725A7AA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FBAE1A-FFC5-462B-900F-13C760B9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80330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10A6B8-67F0-4EA1-A29B-2403B0C0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5F07A7-1770-4017-8BC2-A059CD70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02BE2E-B516-4DE4-BCA9-411A76CE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65831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B882E-4B44-40AF-AF37-466A636F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AD1753-A0FB-4501-8EB3-D5014A93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6A5B3D-8516-4069-9220-A9E493422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44DAFE-CDFC-4B04-9EFC-9CFCFC59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36F90-2BB7-44D8-974E-0294021B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660582-D3EB-43E9-BE0E-EEA7D19D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86333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04191-A874-483B-8AB0-816A3D2D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C293C1-EF6A-4FE6-97E5-EB4722559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9BE7E5-66DC-4790-96F2-ECFE4B2B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62B1E9-6BEF-4C83-844E-705DD27B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504922-B082-410A-B35E-91AB5A32566D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6ECF47-89E0-4A18-8093-004A349D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9FC6D9-5E88-452C-8612-4A8ACDB8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996807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78579"/>
            <a:ext cx="8322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778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/>
          <a:stretch/>
        </p:blipFill>
        <p:spPr bwMode="auto">
          <a:xfrm>
            <a:off x="0" y="-18808"/>
            <a:ext cx="12192000" cy="679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308850" y="6524625"/>
            <a:ext cx="1655763" cy="252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8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875"/>
            <a:ext cx="12192000" cy="269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1"/>
          <p:cNvSpPr/>
          <p:nvPr/>
        </p:nvSpPr>
        <p:spPr>
          <a:xfrm>
            <a:off x="604433" y="5344646"/>
            <a:ext cx="77234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</a:rPr>
              <a:t>Instituto Distrital de Gestión de Riesgos y Cambio Climático </a:t>
            </a:r>
            <a:r>
              <a:rPr lang="es-CO" sz="3200" b="1">
                <a:solidFill>
                  <a:schemeClr val="bg1"/>
                </a:solidFill>
                <a:latin typeface="Arial" panose="020B0604020202020204" pitchFamily="34" charset="0"/>
                <a:ea typeface="+mj-ea"/>
              </a:rPr>
              <a:t>– IDIGER</a:t>
            </a:r>
            <a:endParaRPr lang="es-CO" sz="3200" b="1" dirty="0">
              <a:solidFill>
                <a:schemeClr val="bg1"/>
              </a:solidFill>
              <a:latin typeface="Arial" panose="020B0604020202020204" pitchFamily="34" charset="0"/>
              <a:ea typeface="+mj-ea"/>
            </a:endParaRPr>
          </a:p>
        </p:txBody>
      </p:sp>
      <p:pic>
        <p:nvPicPr>
          <p:cNvPr id="10" name="Imagen 9" descr="LOGORENDICI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9" y="210734"/>
            <a:ext cx="3040466" cy="30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0384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52253"/>
            <a:ext cx="12213132" cy="6936379"/>
            <a:chOff x="0" y="-52253"/>
            <a:chExt cx="12213132" cy="6936379"/>
          </a:xfrm>
        </p:grpSpPr>
        <p:sp>
          <p:nvSpPr>
            <p:cNvPr id="3" name="Rectángulo 2"/>
            <p:cNvSpPr/>
            <p:nvPr/>
          </p:nvSpPr>
          <p:spPr>
            <a:xfrm>
              <a:off x="0" y="-52253"/>
              <a:ext cx="12192000" cy="6897189"/>
            </a:xfrm>
            <a:prstGeom prst="rect">
              <a:avLst/>
            </a:prstGeom>
            <a:solidFill>
              <a:srgbClr val="003E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098" y="4258491"/>
              <a:ext cx="3738034" cy="2625635"/>
            </a:xfrm>
            <a:prstGeom prst="rect">
              <a:avLst/>
            </a:prstGeom>
          </p:spPr>
        </p:pic>
      </p:grp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24000" y="1225880"/>
            <a:ext cx="9144000" cy="3777441"/>
          </a:xfrm>
        </p:spPr>
        <p:txBody>
          <a:bodyPr anchor="ctr">
            <a:normAutofit fontScale="90000"/>
          </a:bodyPr>
          <a:lstStyle/>
          <a:p>
            <a:pPr fontAlgn="ctr">
              <a:lnSpc>
                <a:spcPts val="5500"/>
              </a:lnSpc>
            </a:pPr>
            <a:r>
              <a:rPr lang="es-CO" dirty="0"/>
              <a:t>Proyecto:</a:t>
            </a:r>
            <a:br>
              <a:rPr lang="es-CO" dirty="0"/>
            </a:br>
            <a:br>
              <a:rPr lang="es-CO" b="0" dirty="0"/>
            </a:br>
            <a:r>
              <a:rPr lang="es-CO" b="0" dirty="0"/>
              <a:t>Conocimiento del riesgo y     </a:t>
            </a:r>
            <a:br>
              <a:rPr lang="es-CO" b="0" dirty="0"/>
            </a:br>
            <a:r>
              <a:rPr lang="es-CO" b="0" dirty="0"/>
              <a:t> efectos del cambio climático</a:t>
            </a:r>
            <a:br>
              <a:rPr lang="es-CO" b="0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971841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/>
          <p:cNvSpPr/>
          <p:nvPr/>
        </p:nvSpPr>
        <p:spPr>
          <a:xfrm>
            <a:off x="482307" y="370505"/>
            <a:ext cx="8502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es-CO" sz="4000" b="1" dirty="0">
                <a:solidFill>
                  <a:schemeClr val="bg1"/>
                </a:solidFill>
              </a:rPr>
              <a:t>Caracterización de escenarios de riesgo</a:t>
            </a:r>
          </a:p>
        </p:txBody>
      </p:sp>
      <p:pic>
        <p:nvPicPr>
          <p:cNvPr id="44" name="Imagen 43"/>
          <p:cNvPicPr/>
          <p:nvPr/>
        </p:nvPicPr>
        <p:blipFill rotWithShape="1">
          <a:blip r:embed="rId2"/>
          <a:srcRect l="19178" t="10254" r="20231" b="23796"/>
          <a:stretch/>
        </p:blipFill>
        <p:spPr bwMode="auto">
          <a:xfrm>
            <a:off x="2115403" y="1600200"/>
            <a:ext cx="8058916" cy="5148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161773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3843"/>
            <a:ext cx="9671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es-CO" sz="4000" b="1" dirty="0">
                <a:solidFill>
                  <a:schemeClr val="bg1"/>
                </a:solidFill>
              </a:rPr>
              <a:t>Zonificación de amenaza y riesgo para </a:t>
            </a:r>
          </a:p>
          <a:p>
            <a:pPr algn="ctr" fontAlgn="ctr">
              <a:defRPr/>
            </a:pPr>
            <a:r>
              <a:rPr lang="es-CO" sz="4000" b="1" dirty="0">
                <a:solidFill>
                  <a:schemeClr val="bg1"/>
                </a:solidFill>
              </a:rPr>
              <a:t>POT 2018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402" y="2481177"/>
            <a:ext cx="2438895" cy="356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29" y="2482226"/>
            <a:ext cx="2401819" cy="3565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4318" r="3819" b="11938"/>
          <a:stretch>
            <a:fillRect/>
          </a:stretch>
        </p:blipFill>
        <p:spPr bwMode="auto">
          <a:xfrm>
            <a:off x="1096833" y="2481178"/>
            <a:ext cx="2876077" cy="356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26"/>
          <p:cNvSpPr>
            <a:spLocks noChangeArrowheads="1"/>
          </p:cNvSpPr>
          <p:nvPr/>
        </p:nvSpPr>
        <p:spPr bwMode="auto">
          <a:xfrm>
            <a:off x="881529" y="1620811"/>
            <a:ext cx="3511930" cy="707886"/>
          </a:xfrm>
          <a:prstGeom prst="rect">
            <a:avLst/>
          </a:prstGeom>
          <a:solidFill>
            <a:srgbClr val="15A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Mapa Actualizado de Suelos de Protección por Riesgo</a:t>
            </a:r>
          </a:p>
        </p:txBody>
      </p:sp>
      <p:sp>
        <p:nvSpPr>
          <p:cNvPr id="9" name="Rectángulo 26"/>
          <p:cNvSpPr>
            <a:spLocks noChangeArrowheads="1"/>
          </p:cNvSpPr>
          <p:nvPr/>
        </p:nvSpPr>
        <p:spPr bwMode="auto">
          <a:xfrm>
            <a:off x="7222233" y="1620811"/>
            <a:ext cx="3537744" cy="707886"/>
          </a:xfrm>
          <a:prstGeom prst="rect">
            <a:avLst/>
          </a:prstGeom>
          <a:solidFill>
            <a:srgbClr val="15A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2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Áreas con Condición de Amenaza y riesgo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46547" y="6131064"/>
            <a:ext cx="11446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Se suman a los mapas de zonificación de amenaza por movimientos en masa, inundación por desbordamiento y avenidas torrenciales generados en 2016 (urbano y rural).</a:t>
            </a:r>
          </a:p>
        </p:txBody>
      </p:sp>
    </p:spTree>
    <p:extLst>
      <p:ext uri="{BB962C8B-B14F-4D97-AF65-F5344CB8AC3E}">
        <p14:creationId xmlns:p14="http://schemas.microsoft.com/office/powerpoint/2010/main" val="189961196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643029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560253" y="218897"/>
            <a:ext cx="8322129" cy="91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Estudios de riesgo y diseños</a:t>
            </a:r>
            <a:endParaRPr lang="es-CO" sz="4000" dirty="0">
              <a:latin typeface="+mn-lt"/>
            </a:endParaRPr>
          </a:p>
        </p:txBody>
      </p:sp>
      <p:sp>
        <p:nvSpPr>
          <p:cNvPr id="10" name="Cubo 9"/>
          <p:cNvSpPr/>
          <p:nvPr/>
        </p:nvSpPr>
        <p:spPr>
          <a:xfrm>
            <a:off x="5682580" y="5389712"/>
            <a:ext cx="150855" cy="153778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es-ES_tradnl" sz="1350"/>
          </a:p>
        </p:txBody>
      </p:sp>
      <p:pic>
        <p:nvPicPr>
          <p:cNvPr id="19" name="Imagen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4" y="3252616"/>
            <a:ext cx="141426" cy="1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52" y="3282373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92" y="3229932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ubo 36"/>
          <p:cNvSpPr/>
          <p:nvPr/>
        </p:nvSpPr>
        <p:spPr>
          <a:xfrm>
            <a:off x="5339943" y="5637955"/>
            <a:ext cx="145232" cy="145232"/>
          </a:xfrm>
          <a:prstGeom prst="cub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40" name="Grupo 39"/>
          <p:cNvGrpSpPr/>
          <p:nvPr/>
        </p:nvGrpSpPr>
        <p:grpSpPr>
          <a:xfrm>
            <a:off x="9001773" y="4484436"/>
            <a:ext cx="2238444" cy="1876447"/>
            <a:chOff x="7246103" y="4705973"/>
            <a:chExt cx="2238444" cy="1876447"/>
          </a:xfrm>
        </p:grpSpPr>
        <p:grpSp>
          <p:nvGrpSpPr>
            <p:cNvPr id="3" name="Grupo 2"/>
            <p:cNvGrpSpPr/>
            <p:nvPr/>
          </p:nvGrpSpPr>
          <p:grpSpPr>
            <a:xfrm>
              <a:off x="7246103" y="4705973"/>
              <a:ext cx="2238444" cy="1876447"/>
              <a:chOff x="1669465" y="1895568"/>
              <a:chExt cx="2344535" cy="2348144"/>
            </a:xfrm>
          </p:grpSpPr>
          <p:sp>
            <p:nvSpPr>
              <p:cNvPr id="7" name="Rectángulo 6"/>
              <p:cNvSpPr/>
              <p:nvPr/>
            </p:nvSpPr>
            <p:spPr bwMode="auto">
              <a:xfrm>
                <a:off x="1669465" y="2063656"/>
                <a:ext cx="2344535" cy="2180056"/>
              </a:xfrm>
              <a:prstGeom prst="rect">
                <a:avLst/>
              </a:prstGeom>
              <a:solidFill>
                <a:srgbClr val="00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es-ES_tradnl" sz="2000"/>
              </a:p>
            </p:txBody>
          </p:sp>
          <p:pic>
            <p:nvPicPr>
              <p:cNvPr id="8" name="Imagen 8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439" y="1895568"/>
                <a:ext cx="529524" cy="536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n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703" y="5642788"/>
              <a:ext cx="245916" cy="25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2"/>
            <p:cNvSpPr>
              <a:spLocks noChangeArrowheads="1"/>
            </p:cNvSpPr>
            <p:nvPr/>
          </p:nvSpPr>
          <p:spPr bwMode="auto">
            <a:xfrm>
              <a:off x="7684690" y="5029464"/>
              <a:ext cx="169007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 Terminado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3 Ejecución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Monitoreo</a:t>
              </a:r>
              <a:endParaRPr lang="es-ES_tradnl" altLang="es-CO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Cubo 16"/>
            <p:cNvSpPr/>
            <p:nvPr/>
          </p:nvSpPr>
          <p:spPr>
            <a:xfrm>
              <a:off x="7415703" y="5190597"/>
              <a:ext cx="245916" cy="260972"/>
            </a:xfrm>
            <a:prstGeom prst="cube">
              <a:avLst/>
            </a:prstGeom>
            <a:solidFill>
              <a:srgbClr val="00B050"/>
            </a:solidFill>
            <a:ln w="6350">
              <a:solidFill>
                <a:srgbClr val="138F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lnSpc>
                  <a:spcPct val="150000"/>
                </a:lnSpc>
                <a:defRPr/>
              </a:pPr>
              <a:endParaRPr lang="es-ES_tradnl" sz="2000"/>
            </a:p>
          </p:txBody>
        </p:sp>
        <p:sp>
          <p:nvSpPr>
            <p:cNvPr id="38" name="Cubo 37"/>
            <p:cNvSpPr/>
            <p:nvPr/>
          </p:nvSpPr>
          <p:spPr>
            <a:xfrm>
              <a:off x="7460880" y="6103317"/>
              <a:ext cx="200739" cy="249355"/>
            </a:xfrm>
            <a:prstGeom prst="cub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s-ES_tradnl" sz="2000"/>
            </a:p>
          </p:txBody>
        </p:sp>
      </p:grpSp>
    </p:spTree>
    <p:extLst>
      <p:ext uri="{BB962C8B-B14F-4D97-AF65-F5344CB8AC3E}">
        <p14:creationId xmlns:p14="http://schemas.microsoft.com/office/powerpoint/2010/main" val="366803893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643029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560253" y="218897"/>
            <a:ext cx="8322129" cy="91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Estudios de riesgo y diseños</a:t>
            </a:r>
            <a:endParaRPr lang="es-CO" sz="4000" dirty="0">
              <a:latin typeface="+mn-lt"/>
            </a:endParaRPr>
          </a:p>
        </p:txBody>
      </p:sp>
      <p:sp>
        <p:nvSpPr>
          <p:cNvPr id="10" name="Cubo 9"/>
          <p:cNvSpPr/>
          <p:nvPr/>
        </p:nvSpPr>
        <p:spPr>
          <a:xfrm>
            <a:off x="5682580" y="5389712"/>
            <a:ext cx="150855" cy="153778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es-ES_tradnl" sz="1350"/>
          </a:p>
        </p:txBody>
      </p:sp>
      <p:grpSp>
        <p:nvGrpSpPr>
          <p:cNvPr id="4" name="Grupo 3"/>
          <p:cNvGrpSpPr/>
          <p:nvPr/>
        </p:nvGrpSpPr>
        <p:grpSpPr>
          <a:xfrm>
            <a:off x="5791941" y="1771072"/>
            <a:ext cx="5345042" cy="3615961"/>
            <a:chOff x="5791941" y="1771072"/>
            <a:chExt cx="5345042" cy="3615961"/>
          </a:xfrm>
        </p:grpSpPr>
        <p:grpSp>
          <p:nvGrpSpPr>
            <p:cNvPr id="13" name="Agrupar 105"/>
            <p:cNvGrpSpPr>
              <a:grpSpLocks/>
            </p:cNvGrpSpPr>
            <p:nvPr/>
          </p:nvGrpSpPr>
          <p:grpSpPr bwMode="auto">
            <a:xfrm>
              <a:off x="7632752" y="1786130"/>
              <a:ext cx="3504231" cy="2449228"/>
              <a:chOff x="5913501" y="-2755473"/>
              <a:chExt cx="3429272" cy="2442220"/>
            </a:xfrm>
          </p:grpSpPr>
          <p:pic>
            <p:nvPicPr>
              <p:cNvPr id="14" name="Imagen 6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3501" y="-2755473"/>
                <a:ext cx="3429272" cy="2377003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ángulo 18"/>
              <p:cNvSpPr/>
              <p:nvPr/>
            </p:nvSpPr>
            <p:spPr>
              <a:xfrm>
                <a:off x="5913501" y="-602359"/>
                <a:ext cx="3429272" cy="28910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MX" sz="1350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Bella Flor- Ciudad Bolívar</a:t>
                </a:r>
              </a:p>
            </p:txBody>
          </p:sp>
        </p:grpSp>
        <p:cxnSp>
          <p:nvCxnSpPr>
            <p:cNvPr id="16" name="Conector recto 15"/>
            <p:cNvCxnSpPr/>
            <p:nvPr/>
          </p:nvCxnSpPr>
          <p:spPr>
            <a:xfrm flipH="1">
              <a:off x="5791941" y="1771072"/>
              <a:ext cx="1739984" cy="3615961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n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4" y="3252616"/>
            <a:ext cx="141426" cy="1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52" y="3282373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92" y="3229932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ubo 36"/>
          <p:cNvSpPr/>
          <p:nvPr/>
        </p:nvSpPr>
        <p:spPr>
          <a:xfrm>
            <a:off x="5339943" y="5637955"/>
            <a:ext cx="145232" cy="145232"/>
          </a:xfrm>
          <a:prstGeom prst="cub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40" name="Grupo 39"/>
          <p:cNvGrpSpPr/>
          <p:nvPr/>
        </p:nvGrpSpPr>
        <p:grpSpPr>
          <a:xfrm>
            <a:off x="9001773" y="4484436"/>
            <a:ext cx="2238444" cy="1876447"/>
            <a:chOff x="7246103" y="4705973"/>
            <a:chExt cx="2238444" cy="1876447"/>
          </a:xfrm>
        </p:grpSpPr>
        <p:grpSp>
          <p:nvGrpSpPr>
            <p:cNvPr id="3" name="Grupo 2"/>
            <p:cNvGrpSpPr/>
            <p:nvPr/>
          </p:nvGrpSpPr>
          <p:grpSpPr>
            <a:xfrm>
              <a:off x="7246103" y="4705973"/>
              <a:ext cx="2238444" cy="1876447"/>
              <a:chOff x="1669465" y="1895568"/>
              <a:chExt cx="2344535" cy="2348144"/>
            </a:xfrm>
          </p:grpSpPr>
          <p:sp>
            <p:nvSpPr>
              <p:cNvPr id="7" name="Rectángulo 6"/>
              <p:cNvSpPr/>
              <p:nvPr/>
            </p:nvSpPr>
            <p:spPr bwMode="auto">
              <a:xfrm>
                <a:off x="1669465" y="2063656"/>
                <a:ext cx="2344535" cy="2180056"/>
              </a:xfrm>
              <a:prstGeom prst="rect">
                <a:avLst/>
              </a:prstGeom>
              <a:solidFill>
                <a:srgbClr val="00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es-ES_tradnl" sz="2000"/>
              </a:p>
            </p:txBody>
          </p:sp>
          <p:pic>
            <p:nvPicPr>
              <p:cNvPr id="8" name="Imagen 8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439" y="1895568"/>
                <a:ext cx="529524" cy="536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n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703" y="5642788"/>
              <a:ext cx="245916" cy="25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2"/>
            <p:cNvSpPr>
              <a:spLocks noChangeArrowheads="1"/>
            </p:cNvSpPr>
            <p:nvPr/>
          </p:nvSpPr>
          <p:spPr bwMode="auto">
            <a:xfrm>
              <a:off x="7684690" y="5029464"/>
              <a:ext cx="169007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 Terminado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3 Ejecución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Monitoreo</a:t>
              </a:r>
              <a:endParaRPr lang="es-ES_tradnl" altLang="es-CO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Cubo 16"/>
            <p:cNvSpPr/>
            <p:nvPr/>
          </p:nvSpPr>
          <p:spPr>
            <a:xfrm>
              <a:off x="7415703" y="5190597"/>
              <a:ext cx="245916" cy="260972"/>
            </a:xfrm>
            <a:prstGeom prst="cube">
              <a:avLst/>
            </a:prstGeom>
            <a:solidFill>
              <a:srgbClr val="00B050"/>
            </a:solidFill>
            <a:ln w="6350">
              <a:solidFill>
                <a:srgbClr val="138F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lnSpc>
                  <a:spcPct val="150000"/>
                </a:lnSpc>
                <a:defRPr/>
              </a:pPr>
              <a:endParaRPr lang="es-ES_tradnl" sz="2000"/>
            </a:p>
          </p:txBody>
        </p:sp>
        <p:sp>
          <p:nvSpPr>
            <p:cNvPr id="38" name="Cubo 37"/>
            <p:cNvSpPr/>
            <p:nvPr/>
          </p:nvSpPr>
          <p:spPr>
            <a:xfrm>
              <a:off x="7460880" y="6103317"/>
              <a:ext cx="200739" cy="249355"/>
            </a:xfrm>
            <a:prstGeom prst="cub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s-ES_tradnl" sz="2000"/>
            </a:p>
          </p:txBody>
        </p:sp>
      </p:grpSp>
    </p:spTree>
    <p:extLst>
      <p:ext uri="{BB962C8B-B14F-4D97-AF65-F5344CB8AC3E}">
        <p14:creationId xmlns:p14="http://schemas.microsoft.com/office/powerpoint/2010/main" val="35841678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643029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560253" y="218897"/>
            <a:ext cx="8322129" cy="91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Estudios de riesgo y diseños</a:t>
            </a:r>
            <a:endParaRPr lang="es-CO" sz="4000" dirty="0">
              <a:latin typeface="+mn-lt"/>
            </a:endParaRPr>
          </a:p>
        </p:txBody>
      </p:sp>
      <p:sp>
        <p:nvSpPr>
          <p:cNvPr id="10" name="Cubo 9"/>
          <p:cNvSpPr/>
          <p:nvPr/>
        </p:nvSpPr>
        <p:spPr>
          <a:xfrm>
            <a:off x="5682580" y="5389712"/>
            <a:ext cx="150855" cy="153778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es-ES_tradnl" sz="1350"/>
          </a:p>
        </p:txBody>
      </p:sp>
      <p:pic>
        <p:nvPicPr>
          <p:cNvPr id="19" name="Imagen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4" y="3252616"/>
            <a:ext cx="141426" cy="1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52" y="3282373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92" y="3229932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ubo 36"/>
          <p:cNvSpPr/>
          <p:nvPr/>
        </p:nvSpPr>
        <p:spPr>
          <a:xfrm>
            <a:off x="5339943" y="5637955"/>
            <a:ext cx="145232" cy="145232"/>
          </a:xfrm>
          <a:prstGeom prst="cub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40" name="Grupo 39"/>
          <p:cNvGrpSpPr/>
          <p:nvPr/>
        </p:nvGrpSpPr>
        <p:grpSpPr>
          <a:xfrm>
            <a:off x="9001773" y="4484436"/>
            <a:ext cx="2238444" cy="1876447"/>
            <a:chOff x="7246103" y="4705973"/>
            <a:chExt cx="2238444" cy="1876447"/>
          </a:xfrm>
        </p:grpSpPr>
        <p:grpSp>
          <p:nvGrpSpPr>
            <p:cNvPr id="3" name="Grupo 2"/>
            <p:cNvGrpSpPr/>
            <p:nvPr/>
          </p:nvGrpSpPr>
          <p:grpSpPr>
            <a:xfrm>
              <a:off x="7246103" y="4705973"/>
              <a:ext cx="2238444" cy="1876447"/>
              <a:chOff x="1669465" y="1895568"/>
              <a:chExt cx="2344535" cy="2348144"/>
            </a:xfrm>
          </p:grpSpPr>
          <p:sp>
            <p:nvSpPr>
              <p:cNvPr id="7" name="Rectángulo 6"/>
              <p:cNvSpPr/>
              <p:nvPr/>
            </p:nvSpPr>
            <p:spPr bwMode="auto">
              <a:xfrm>
                <a:off x="1669465" y="2063656"/>
                <a:ext cx="2344535" cy="2180056"/>
              </a:xfrm>
              <a:prstGeom prst="rect">
                <a:avLst/>
              </a:prstGeom>
              <a:solidFill>
                <a:srgbClr val="00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es-ES_tradnl" sz="2000"/>
              </a:p>
            </p:txBody>
          </p:sp>
          <p:pic>
            <p:nvPicPr>
              <p:cNvPr id="8" name="Imagen 8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439" y="1895568"/>
                <a:ext cx="529524" cy="536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n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703" y="5642788"/>
              <a:ext cx="245916" cy="25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2"/>
            <p:cNvSpPr>
              <a:spLocks noChangeArrowheads="1"/>
            </p:cNvSpPr>
            <p:nvPr/>
          </p:nvSpPr>
          <p:spPr bwMode="auto">
            <a:xfrm>
              <a:off x="7684690" y="5029464"/>
              <a:ext cx="169007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 Terminado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3 Ejecución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Monitoreo</a:t>
              </a:r>
              <a:endParaRPr lang="es-ES_tradnl" altLang="es-CO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Cubo 16"/>
            <p:cNvSpPr/>
            <p:nvPr/>
          </p:nvSpPr>
          <p:spPr>
            <a:xfrm>
              <a:off x="7415703" y="5190597"/>
              <a:ext cx="245916" cy="260972"/>
            </a:xfrm>
            <a:prstGeom prst="cube">
              <a:avLst/>
            </a:prstGeom>
            <a:solidFill>
              <a:srgbClr val="00B050"/>
            </a:solidFill>
            <a:ln w="6350">
              <a:solidFill>
                <a:srgbClr val="138F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lnSpc>
                  <a:spcPct val="150000"/>
                </a:lnSpc>
                <a:defRPr/>
              </a:pPr>
              <a:endParaRPr lang="es-ES_tradnl" sz="2000"/>
            </a:p>
          </p:txBody>
        </p:sp>
        <p:sp>
          <p:nvSpPr>
            <p:cNvPr id="38" name="Cubo 37"/>
            <p:cNvSpPr/>
            <p:nvPr/>
          </p:nvSpPr>
          <p:spPr>
            <a:xfrm>
              <a:off x="7460880" y="6103317"/>
              <a:ext cx="200739" cy="249355"/>
            </a:xfrm>
            <a:prstGeom prst="cub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s-ES_tradnl" sz="200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649886" y="1755598"/>
            <a:ext cx="6590330" cy="2671941"/>
            <a:chOff x="4649886" y="1755598"/>
            <a:chExt cx="6590330" cy="2671941"/>
          </a:xfrm>
        </p:grpSpPr>
        <p:grpSp>
          <p:nvGrpSpPr>
            <p:cNvPr id="5" name="Grupo 4"/>
            <p:cNvGrpSpPr/>
            <p:nvPr/>
          </p:nvGrpSpPr>
          <p:grpSpPr>
            <a:xfrm>
              <a:off x="4649886" y="1755598"/>
              <a:ext cx="6557285" cy="2394962"/>
              <a:chOff x="4650605" y="1768393"/>
              <a:chExt cx="6557285" cy="2394962"/>
            </a:xfrm>
          </p:grpSpPr>
          <p:cxnSp>
            <p:nvCxnSpPr>
              <p:cNvPr id="18" name="Conector recto 17"/>
              <p:cNvCxnSpPr>
                <a:endCxn id="26" idx="0"/>
              </p:cNvCxnSpPr>
              <p:nvPr/>
            </p:nvCxnSpPr>
            <p:spPr>
              <a:xfrm flipH="1">
                <a:off x="4650605" y="1768393"/>
                <a:ext cx="2881321" cy="1461539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Imagen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7" r="8839"/>
              <a:stretch>
                <a:fillRect/>
              </a:stretch>
            </p:blipFill>
            <p:spPr bwMode="auto">
              <a:xfrm>
                <a:off x="7632333" y="1800252"/>
                <a:ext cx="3575557" cy="2363103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Rectángulo redondeado 40"/>
            <p:cNvSpPr/>
            <p:nvPr/>
          </p:nvSpPr>
          <p:spPr bwMode="auto">
            <a:xfrm>
              <a:off x="7537641" y="4202164"/>
              <a:ext cx="3702575" cy="22537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MX" sz="1350" b="1" dirty="0">
                  <a:solidFill>
                    <a:srgbClr val="15A7E5"/>
                  </a:solidFill>
                  <a:latin typeface="Arial" charset="0"/>
                  <a:ea typeface="Arial" charset="0"/>
                  <a:cs typeface="Arial" charset="0"/>
                </a:rPr>
                <a:t>Parque Nacional – Santa Fe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280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643029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560253" y="218897"/>
            <a:ext cx="8322129" cy="91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Estudios de riesgo y diseños</a:t>
            </a:r>
            <a:endParaRPr lang="es-CO" sz="4000" dirty="0">
              <a:latin typeface="+mn-lt"/>
            </a:endParaRPr>
          </a:p>
        </p:txBody>
      </p:sp>
      <p:sp>
        <p:nvSpPr>
          <p:cNvPr id="10" name="Cubo 9"/>
          <p:cNvSpPr/>
          <p:nvPr/>
        </p:nvSpPr>
        <p:spPr>
          <a:xfrm>
            <a:off x="5682580" y="5389712"/>
            <a:ext cx="150855" cy="153778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es-ES_tradnl" sz="1350"/>
          </a:p>
        </p:txBody>
      </p:sp>
      <p:pic>
        <p:nvPicPr>
          <p:cNvPr id="19" name="Imagen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4" y="3252616"/>
            <a:ext cx="141426" cy="1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52" y="3282373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92" y="3229932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5273877" y="1755598"/>
            <a:ext cx="6117020" cy="2565480"/>
            <a:chOff x="5273877" y="1755598"/>
            <a:chExt cx="6117020" cy="2565480"/>
          </a:xfrm>
        </p:grpSpPr>
        <p:cxnSp>
          <p:nvCxnSpPr>
            <p:cNvPr id="20" name="Conector recto 19"/>
            <p:cNvCxnSpPr>
              <a:endCxn id="19" idx="0"/>
            </p:cNvCxnSpPr>
            <p:nvPr/>
          </p:nvCxnSpPr>
          <p:spPr>
            <a:xfrm flipH="1">
              <a:off x="5273877" y="1755598"/>
              <a:ext cx="2417638" cy="1497018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Agrupar 117"/>
            <p:cNvGrpSpPr>
              <a:grpSpLocks/>
            </p:cNvGrpSpPr>
            <p:nvPr/>
          </p:nvGrpSpPr>
          <p:grpSpPr bwMode="auto">
            <a:xfrm>
              <a:off x="7691514" y="1807391"/>
              <a:ext cx="3699383" cy="2513687"/>
              <a:chOff x="5352819" y="1611992"/>
              <a:chExt cx="2826763" cy="1952310"/>
            </a:xfrm>
          </p:grpSpPr>
          <p:pic>
            <p:nvPicPr>
              <p:cNvPr id="28" name="Imagen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70" r="4617"/>
              <a:stretch>
                <a:fillRect/>
              </a:stretch>
            </p:blipFill>
            <p:spPr bwMode="auto">
              <a:xfrm>
                <a:off x="5352820" y="1611992"/>
                <a:ext cx="2826762" cy="1889014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ángulo redondeado 28"/>
              <p:cNvSpPr/>
              <p:nvPr/>
            </p:nvSpPr>
            <p:spPr bwMode="auto">
              <a:xfrm>
                <a:off x="5352819" y="3313841"/>
                <a:ext cx="2826763" cy="25046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MX" sz="1350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Los Laches - Santa Fe </a:t>
                </a:r>
              </a:p>
            </p:txBody>
          </p:sp>
        </p:grpSp>
      </p:grpSp>
      <p:sp>
        <p:nvSpPr>
          <p:cNvPr id="37" name="Cubo 36"/>
          <p:cNvSpPr/>
          <p:nvPr/>
        </p:nvSpPr>
        <p:spPr>
          <a:xfrm>
            <a:off x="5339943" y="5637955"/>
            <a:ext cx="145232" cy="145232"/>
          </a:xfrm>
          <a:prstGeom prst="cub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40" name="Grupo 39"/>
          <p:cNvGrpSpPr/>
          <p:nvPr/>
        </p:nvGrpSpPr>
        <p:grpSpPr>
          <a:xfrm>
            <a:off x="9001773" y="4484436"/>
            <a:ext cx="2238444" cy="1876447"/>
            <a:chOff x="7246103" y="4705973"/>
            <a:chExt cx="2238444" cy="1876447"/>
          </a:xfrm>
        </p:grpSpPr>
        <p:grpSp>
          <p:nvGrpSpPr>
            <p:cNvPr id="3" name="Grupo 2"/>
            <p:cNvGrpSpPr/>
            <p:nvPr/>
          </p:nvGrpSpPr>
          <p:grpSpPr>
            <a:xfrm>
              <a:off x="7246103" y="4705973"/>
              <a:ext cx="2238444" cy="1876447"/>
              <a:chOff x="1669465" y="1895568"/>
              <a:chExt cx="2344535" cy="2348144"/>
            </a:xfrm>
          </p:grpSpPr>
          <p:sp>
            <p:nvSpPr>
              <p:cNvPr id="7" name="Rectángulo 6"/>
              <p:cNvSpPr/>
              <p:nvPr/>
            </p:nvSpPr>
            <p:spPr bwMode="auto">
              <a:xfrm>
                <a:off x="1669465" y="2063656"/>
                <a:ext cx="2344535" cy="2180056"/>
              </a:xfrm>
              <a:prstGeom prst="rect">
                <a:avLst/>
              </a:prstGeom>
              <a:solidFill>
                <a:srgbClr val="00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es-ES_tradnl" sz="2000"/>
              </a:p>
            </p:txBody>
          </p:sp>
          <p:pic>
            <p:nvPicPr>
              <p:cNvPr id="8" name="Imagen 8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439" y="1895568"/>
                <a:ext cx="529524" cy="536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n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703" y="5642788"/>
              <a:ext cx="245916" cy="25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2"/>
            <p:cNvSpPr>
              <a:spLocks noChangeArrowheads="1"/>
            </p:cNvSpPr>
            <p:nvPr/>
          </p:nvSpPr>
          <p:spPr bwMode="auto">
            <a:xfrm>
              <a:off x="7684690" y="5029464"/>
              <a:ext cx="169007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 Terminado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3 Ejecución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Monitoreo</a:t>
              </a:r>
              <a:endParaRPr lang="es-ES_tradnl" altLang="es-CO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Cubo 16"/>
            <p:cNvSpPr/>
            <p:nvPr/>
          </p:nvSpPr>
          <p:spPr>
            <a:xfrm>
              <a:off x="7415703" y="5190597"/>
              <a:ext cx="245916" cy="260972"/>
            </a:xfrm>
            <a:prstGeom prst="cube">
              <a:avLst/>
            </a:prstGeom>
            <a:solidFill>
              <a:srgbClr val="00B050"/>
            </a:solidFill>
            <a:ln w="6350">
              <a:solidFill>
                <a:srgbClr val="138F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lnSpc>
                  <a:spcPct val="150000"/>
                </a:lnSpc>
                <a:defRPr/>
              </a:pPr>
              <a:endParaRPr lang="es-ES_tradnl" sz="2000"/>
            </a:p>
          </p:txBody>
        </p:sp>
        <p:sp>
          <p:nvSpPr>
            <p:cNvPr id="38" name="Cubo 37"/>
            <p:cNvSpPr/>
            <p:nvPr/>
          </p:nvSpPr>
          <p:spPr>
            <a:xfrm>
              <a:off x="7460880" y="6103317"/>
              <a:ext cx="200739" cy="249355"/>
            </a:xfrm>
            <a:prstGeom prst="cub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s-ES_tradnl" sz="2000"/>
            </a:p>
          </p:txBody>
        </p:sp>
      </p:grpSp>
    </p:spTree>
    <p:extLst>
      <p:ext uri="{BB962C8B-B14F-4D97-AF65-F5344CB8AC3E}">
        <p14:creationId xmlns:p14="http://schemas.microsoft.com/office/powerpoint/2010/main" val="1731604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643029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560253" y="218897"/>
            <a:ext cx="8322129" cy="91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Estudios de riesgo y diseños</a:t>
            </a:r>
            <a:endParaRPr lang="es-CO" sz="4000" dirty="0">
              <a:latin typeface="+mn-lt"/>
            </a:endParaRPr>
          </a:p>
        </p:txBody>
      </p:sp>
      <p:sp>
        <p:nvSpPr>
          <p:cNvPr id="10" name="Cubo 9"/>
          <p:cNvSpPr/>
          <p:nvPr/>
        </p:nvSpPr>
        <p:spPr>
          <a:xfrm>
            <a:off x="5682580" y="5389712"/>
            <a:ext cx="150855" cy="153778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es-ES_tradnl" sz="1350"/>
          </a:p>
        </p:txBody>
      </p:sp>
      <p:pic>
        <p:nvPicPr>
          <p:cNvPr id="19" name="Imagen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4" y="3252616"/>
            <a:ext cx="141426" cy="1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52" y="3282373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92" y="3229932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5703065" y="1808216"/>
            <a:ext cx="5774701" cy="2598476"/>
            <a:chOff x="5703066" y="1786130"/>
            <a:chExt cx="5774701" cy="2598476"/>
          </a:xfrm>
        </p:grpSpPr>
        <p:cxnSp>
          <p:nvCxnSpPr>
            <p:cNvPr id="20" name="Conector recto 19"/>
            <p:cNvCxnSpPr/>
            <p:nvPr/>
          </p:nvCxnSpPr>
          <p:spPr>
            <a:xfrm flipH="1">
              <a:off x="5703066" y="1786130"/>
              <a:ext cx="1828859" cy="1494921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Agrupar 17"/>
            <p:cNvGrpSpPr>
              <a:grpSpLocks/>
            </p:cNvGrpSpPr>
            <p:nvPr/>
          </p:nvGrpSpPr>
          <p:grpSpPr bwMode="auto">
            <a:xfrm>
              <a:off x="7583803" y="1801778"/>
              <a:ext cx="3893964" cy="2582828"/>
              <a:chOff x="4969092" y="3578569"/>
              <a:chExt cx="3229008" cy="2255084"/>
            </a:xfrm>
          </p:grpSpPr>
          <p:pic>
            <p:nvPicPr>
              <p:cNvPr id="31" name="Imagen 14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66"/>
              <a:stretch>
                <a:fillRect/>
              </a:stretch>
            </p:blipFill>
            <p:spPr bwMode="auto">
              <a:xfrm>
                <a:off x="5041564" y="3578569"/>
                <a:ext cx="3120759" cy="2159523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ángulo 31"/>
              <p:cNvSpPr/>
              <p:nvPr/>
            </p:nvSpPr>
            <p:spPr>
              <a:xfrm>
                <a:off x="4969092" y="5499621"/>
                <a:ext cx="3229008" cy="334032"/>
              </a:xfrm>
              <a:prstGeom prst="rect">
                <a:avLst/>
              </a:prstGeom>
              <a:solidFill>
                <a:schemeClr val="bg1"/>
              </a:solidFill>
              <a:ln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MX" sz="1350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Ciudadela Santa Rosa – San Cristóbal </a:t>
                </a:r>
              </a:p>
            </p:txBody>
          </p:sp>
        </p:grpSp>
      </p:grpSp>
      <p:sp>
        <p:nvSpPr>
          <p:cNvPr id="37" name="Cubo 36"/>
          <p:cNvSpPr/>
          <p:nvPr/>
        </p:nvSpPr>
        <p:spPr>
          <a:xfrm>
            <a:off x="5339943" y="5637955"/>
            <a:ext cx="145232" cy="145232"/>
          </a:xfrm>
          <a:prstGeom prst="cub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40" name="Grupo 39"/>
          <p:cNvGrpSpPr/>
          <p:nvPr/>
        </p:nvGrpSpPr>
        <p:grpSpPr>
          <a:xfrm>
            <a:off x="9001773" y="4484436"/>
            <a:ext cx="2238444" cy="1876447"/>
            <a:chOff x="7246103" y="4705973"/>
            <a:chExt cx="2238444" cy="1876447"/>
          </a:xfrm>
        </p:grpSpPr>
        <p:grpSp>
          <p:nvGrpSpPr>
            <p:cNvPr id="3" name="Grupo 2"/>
            <p:cNvGrpSpPr/>
            <p:nvPr/>
          </p:nvGrpSpPr>
          <p:grpSpPr>
            <a:xfrm>
              <a:off x="7246103" y="4705973"/>
              <a:ext cx="2238444" cy="1876447"/>
              <a:chOff x="1669465" y="1895568"/>
              <a:chExt cx="2344535" cy="2348144"/>
            </a:xfrm>
          </p:grpSpPr>
          <p:sp>
            <p:nvSpPr>
              <p:cNvPr id="7" name="Rectángulo 6"/>
              <p:cNvSpPr/>
              <p:nvPr/>
            </p:nvSpPr>
            <p:spPr bwMode="auto">
              <a:xfrm>
                <a:off x="1669465" y="2063656"/>
                <a:ext cx="2344535" cy="2180056"/>
              </a:xfrm>
              <a:prstGeom prst="rect">
                <a:avLst/>
              </a:prstGeom>
              <a:solidFill>
                <a:srgbClr val="00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es-ES_tradnl" sz="2000"/>
              </a:p>
            </p:txBody>
          </p:sp>
          <p:pic>
            <p:nvPicPr>
              <p:cNvPr id="8" name="Imagen 8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439" y="1895568"/>
                <a:ext cx="529524" cy="536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n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703" y="5642788"/>
              <a:ext cx="245916" cy="25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2"/>
            <p:cNvSpPr>
              <a:spLocks noChangeArrowheads="1"/>
            </p:cNvSpPr>
            <p:nvPr/>
          </p:nvSpPr>
          <p:spPr bwMode="auto">
            <a:xfrm>
              <a:off x="7684690" y="5029464"/>
              <a:ext cx="169007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 Terminado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3 Ejecución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Monitoreo</a:t>
              </a:r>
              <a:endParaRPr lang="es-ES_tradnl" altLang="es-CO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Cubo 16"/>
            <p:cNvSpPr/>
            <p:nvPr/>
          </p:nvSpPr>
          <p:spPr>
            <a:xfrm>
              <a:off x="7415703" y="5190597"/>
              <a:ext cx="245916" cy="260972"/>
            </a:xfrm>
            <a:prstGeom prst="cube">
              <a:avLst/>
            </a:prstGeom>
            <a:solidFill>
              <a:srgbClr val="00B050"/>
            </a:solidFill>
            <a:ln w="6350">
              <a:solidFill>
                <a:srgbClr val="138F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lnSpc>
                  <a:spcPct val="150000"/>
                </a:lnSpc>
                <a:defRPr/>
              </a:pPr>
              <a:endParaRPr lang="es-ES_tradnl" sz="2000"/>
            </a:p>
          </p:txBody>
        </p:sp>
        <p:sp>
          <p:nvSpPr>
            <p:cNvPr id="38" name="Cubo 37"/>
            <p:cNvSpPr/>
            <p:nvPr/>
          </p:nvSpPr>
          <p:spPr>
            <a:xfrm>
              <a:off x="7460880" y="6103317"/>
              <a:ext cx="200739" cy="249355"/>
            </a:xfrm>
            <a:prstGeom prst="cub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s-ES_tradnl" sz="2000"/>
            </a:p>
          </p:txBody>
        </p:sp>
      </p:grpSp>
    </p:spTree>
    <p:extLst>
      <p:ext uri="{BB962C8B-B14F-4D97-AF65-F5344CB8AC3E}">
        <p14:creationId xmlns:p14="http://schemas.microsoft.com/office/powerpoint/2010/main" val="2863725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643029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560253" y="218897"/>
            <a:ext cx="8322129" cy="91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Estudios de riesgo y diseños</a:t>
            </a:r>
            <a:endParaRPr lang="es-CO" sz="4000" dirty="0">
              <a:latin typeface="+mn-lt"/>
            </a:endParaRPr>
          </a:p>
        </p:txBody>
      </p:sp>
      <p:sp>
        <p:nvSpPr>
          <p:cNvPr id="10" name="Cubo 9"/>
          <p:cNvSpPr/>
          <p:nvPr/>
        </p:nvSpPr>
        <p:spPr>
          <a:xfrm>
            <a:off x="5682580" y="5389712"/>
            <a:ext cx="150855" cy="153778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es-ES_tradnl" sz="1350"/>
          </a:p>
        </p:txBody>
      </p:sp>
      <p:pic>
        <p:nvPicPr>
          <p:cNvPr id="19" name="Imagen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4" y="3252616"/>
            <a:ext cx="141426" cy="1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52" y="3282373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92" y="3229932"/>
            <a:ext cx="141426" cy="1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5430713" y="1719132"/>
            <a:ext cx="6106062" cy="3918823"/>
            <a:chOff x="5430713" y="1719132"/>
            <a:chExt cx="6106062" cy="3918823"/>
          </a:xfrm>
        </p:grpSpPr>
        <p:cxnSp>
          <p:nvCxnSpPr>
            <p:cNvPr id="33" name="Conector recto 32"/>
            <p:cNvCxnSpPr>
              <a:endCxn id="37" idx="0"/>
            </p:cNvCxnSpPr>
            <p:nvPr/>
          </p:nvCxnSpPr>
          <p:spPr>
            <a:xfrm flipH="1">
              <a:off x="5430713" y="1719132"/>
              <a:ext cx="2092260" cy="3918823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upo 11"/>
            <p:cNvGrpSpPr/>
            <p:nvPr/>
          </p:nvGrpSpPr>
          <p:grpSpPr>
            <a:xfrm>
              <a:off x="7609096" y="1730180"/>
              <a:ext cx="3927679" cy="2754256"/>
              <a:chOff x="-3849339" y="-2305943"/>
              <a:chExt cx="4650143" cy="3018373"/>
            </a:xfrm>
          </p:grpSpPr>
          <p:sp>
            <p:nvSpPr>
              <p:cNvPr id="35" name="Rectángulo 18"/>
              <p:cNvSpPr/>
              <p:nvPr/>
            </p:nvSpPr>
            <p:spPr>
              <a:xfrm>
                <a:off x="-3829566" y="118251"/>
                <a:ext cx="4630370" cy="594179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s-MX" sz="1350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Monitoreo  Altos de la Estancia- </a:t>
                </a:r>
              </a:p>
              <a:p>
                <a:pPr algn="ctr"/>
                <a:r>
                  <a:rPr lang="es-MX" sz="1350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Ciudad Bolívar</a:t>
                </a:r>
              </a:p>
            </p:txBody>
          </p:sp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849339" y="-2305943"/>
                <a:ext cx="4631580" cy="2456473"/>
              </a:xfrm>
              <a:prstGeom prst="rect">
                <a:avLst/>
              </a:prstGeom>
              <a:solidFill>
                <a:schemeClr val="bg1"/>
              </a:solidFill>
              <a:ln w="38100" cap="sq">
                <a:solidFill>
                  <a:schemeClr val="bg1"/>
                </a:solidFill>
                <a:miter lim="800000"/>
              </a:ln>
            </p:spPr>
          </p:pic>
        </p:grpSp>
      </p:grpSp>
      <p:sp>
        <p:nvSpPr>
          <p:cNvPr id="37" name="Cubo 36"/>
          <p:cNvSpPr/>
          <p:nvPr/>
        </p:nvSpPr>
        <p:spPr>
          <a:xfrm>
            <a:off x="5339943" y="5637955"/>
            <a:ext cx="145232" cy="145232"/>
          </a:xfrm>
          <a:prstGeom prst="cube">
            <a:avLst/>
          </a:prstGeom>
          <a:solidFill>
            <a:srgbClr val="00B0F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40" name="Grupo 39"/>
          <p:cNvGrpSpPr/>
          <p:nvPr/>
        </p:nvGrpSpPr>
        <p:grpSpPr>
          <a:xfrm>
            <a:off x="9001773" y="4484436"/>
            <a:ext cx="2238444" cy="1876447"/>
            <a:chOff x="7246103" y="4705973"/>
            <a:chExt cx="2238444" cy="1876447"/>
          </a:xfrm>
        </p:grpSpPr>
        <p:grpSp>
          <p:nvGrpSpPr>
            <p:cNvPr id="3" name="Grupo 2"/>
            <p:cNvGrpSpPr/>
            <p:nvPr/>
          </p:nvGrpSpPr>
          <p:grpSpPr>
            <a:xfrm>
              <a:off x="7246103" y="4705973"/>
              <a:ext cx="2238444" cy="1876447"/>
              <a:chOff x="1669465" y="1895568"/>
              <a:chExt cx="2344535" cy="2348144"/>
            </a:xfrm>
          </p:grpSpPr>
          <p:sp>
            <p:nvSpPr>
              <p:cNvPr id="7" name="Rectángulo 6"/>
              <p:cNvSpPr/>
              <p:nvPr/>
            </p:nvSpPr>
            <p:spPr bwMode="auto">
              <a:xfrm>
                <a:off x="1669465" y="2063656"/>
                <a:ext cx="2344535" cy="2180056"/>
              </a:xfrm>
              <a:prstGeom prst="rect">
                <a:avLst/>
              </a:prstGeom>
              <a:solidFill>
                <a:srgbClr val="00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es-ES_tradnl" sz="2000"/>
              </a:p>
            </p:txBody>
          </p:sp>
          <p:pic>
            <p:nvPicPr>
              <p:cNvPr id="8" name="Imagen 8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1439" y="1895568"/>
                <a:ext cx="529524" cy="536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n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703" y="5642788"/>
              <a:ext cx="245916" cy="25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2"/>
            <p:cNvSpPr>
              <a:spLocks noChangeArrowheads="1"/>
            </p:cNvSpPr>
            <p:nvPr/>
          </p:nvSpPr>
          <p:spPr bwMode="auto">
            <a:xfrm>
              <a:off x="7684690" y="5029464"/>
              <a:ext cx="169007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 Terminado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3 Ejecución</a:t>
              </a:r>
            </a:p>
            <a:p>
              <a:pPr>
                <a:lnSpc>
                  <a:spcPct val="150000"/>
                </a:lnSpc>
              </a:pPr>
              <a:r>
                <a:rPr lang="es-MX" altLang="es-CO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Monitoreo</a:t>
              </a:r>
              <a:endParaRPr lang="es-ES_tradnl" altLang="es-CO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Cubo 16"/>
            <p:cNvSpPr/>
            <p:nvPr/>
          </p:nvSpPr>
          <p:spPr>
            <a:xfrm>
              <a:off x="7415703" y="5190597"/>
              <a:ext cx="245916" cy="260972"/>
            </a:xfrm>
            <a:prstGeom prst="cube">
              <a:avLst/>
            </a:prstGeom>
            <a:solidFill>
              <a:srgbClr val="00B050"/>
            </a:solidFill>
            <a:ln w="6350">
              <a:solidFill>
                <a:srgbClr val="138F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lnSpc>
                  <a:spcPct val="150000"/>
                </a:lnSpc>
                <a:defRPr/>
              </a:pPr>
              <a:endParaRPr lang="es-ES_tradnl" sz="2000"/>
            </a:p>
          </p:txBody>
        </p:sp>
        <p:sp>
          <p:nvSpPr>
            <p:cNvPr id="38" name="Cubo 37"/>
            <p:cNvSpPr/>
            <p:nvPr/>
          </p:nvSpPr>
          <p:spPr>
            <a:xfrm>
              <a:off x="7460880" y="6103317"/>
              <a:ext cx="200739" cy="249355"/>
            </a:xfrm>
            <a:prstGeom prst="cube">
              <a:avLst/>
            </a:prstGeom>
            <a:solidFill>
              <a:srgbClr val="00B0F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s-ES_tradnl" sz="2000"/>
            </a:p>
          </p:txBody>
        </p:sp>
      </p:grpSp>
    </p:spTree>
    <p:extLst>
      <p:ext uri="{BB962C8B-B14F-4D97-AF65-F5344CB8AC3E}">
        <p14:creationId xmlns:p14="http://schemas.microsoft.com/office/powerpoint/2010/main" val="4189406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2"/>
          <a:stretch/>
        </p:blipFill>
        <p:spPr>
          <a:xfrm>
            <a:off x="0" y="1431131"/>
            <a:ext cx="12189932" cy="5495487"/>
          </a:xfrm>
          <a:prstGeom prst="rect">
            <a:avLst/>
          </a:prstGeom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231524" y="105568"/>
            <a:ext cx="88174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Conceptos técnicos para planes parciales</a:t>
            </a:r>
            <a:endParaRPr lang="es-CO" sz="4000" dirty="0">
              <a:latin typeface="+mn-lt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9430603" y="3343701"/>
            <a:ext cx="2350207" cy="114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s-ES" sz="2800" b="1" dirty="0">
                <a:solidFill>
                  <a:srgbClr val="002060"/>
                </a:solidFill>
              </a:rPr>
              <a:t>11 Conceptos </a:t>
            </a:r>
          </a:p>
          <a:p>
            <a:pPr lvl="0" algn="ctr"/>
            <a:r>
              <a:rPr lang="es-ES" sz="2800" b="1" dirty="0">
                <a:solidFill>
                  <a:srgbClr val="002060"/>
                </a:solidFill>
              </a:rPr>
              <a:t>370 Ha </a:t>
            </a:r>
            <a:endParaRPr lang="es-CO" sz="2800" b="1" dirty="0">
              <a:solidFill>
                <a:srgbClr val="002060"/>
              </a:solidFill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H="1">
            <a:off x="5845302" y="2176850"/>
            <a:ext cx="1910269" cy="139414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26"/>
          <p:cNvSpPr>
            <a:spLocks noChangeArrowheads="1"/>
          </p:cNvSpPr>
          <p:nvPr/>
        </p:nvSpPr>
        <p:spPr bwMode="auto">
          <a:xfrm>
            <a:off x="7704248" y="2044291"/>
            <a:ext cx="191026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2000" b="1" dirty="0">
                <a:solidFill>
                  <a:srgbClr val="15A7E5"/>
                </a:solidFill>
                <a:latin typeface="+mn-lt"/>
                <a:cs typeface="Arial" panose="020B0604020202020204" pitchFamily="34" charset="0"/>
              </a:rPr>
              <a:t>La Arboleda</a:t>
            </a:r>
          </a:p>
        </p:txBody>
      </p:sp>
      <p:sp>
        <p:nvSpPr>
          <p:cNvPr id="19" name="Rectángulo 26"/>
          <p:cNvSpPr>
            <a:spLocks noChangeArrowheads="1"/>
          </p:cNvSpPr>
          <p:nvPr/>
        </p:nvSpPr>
        <p:spPr bwMode="auto">
          <a:xfrm>
            <a:off x="5233556" y="1914406"/>
            <a:ext cx="191026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2000" b="1" dirty="0">
                <a:solidFill>
                  <a:srgbClr val="15A7E5"/>
                </a:solidFill>
                <a:latin typeface="+mn-lt"/>
                <a:cs typeface="Arial" panose="020B0604020202020204" pitchFamily="34" charset="0"/>
              </a:rPr>
              <a:t>San Martín</a:t>
            </a:r>
          </a:p>
        </p:txBody>
      </p:sp>
      <p:cxnSp>
        <p:nvCxnSpPr>
          <p:cNvPr id="20" name="Conector recto 19"/>
          <p:cNvCxnSpPr>
            <a:stCxn id="19" idx="1"/>
          </p:cNvCxnSpPr>
          <p:nvPr/>
        </p:nvCxnSpPr>
        <p:spPr>
          <a:xfrm flipH="1">
            <a:off x="4640239" y="2114461"/>
            <a:ext cx="593317" cy="122924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26"/>
          <p:cNvSpPr>
            <a:spLocks noChangeArrowheads="1"/>
          </p:cNvSpPr>
          <p:nvPr/>
        </p:nvSpPr>
        <p:spPr bwMode="auto">
          <a:xfrm>
            <a:off x="4823920" y="5451451"/>
            <a:ext cx="191026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2000" b="1" dirty="0">
                <a:solidFill>
                  <a:srgbClr val="15A7E5"/>
                </a:solidFill>
                <a:latin typeface="+mn-lt"/>
                <a:cs typeface="Arial" panose="020B0604020202020204" pitchFamily="34" charset="0"/>
              </a:rPr>
              <a:t>Montevideo</a:t>
            </a:r>
          </a:p>
        </p:txBody>
      </p:sp>
      <p:cxnSp>
        <p:nvCxnSpPr>
          <p:cNvPr id="34" name="Conector recto 33"/>
          <p:cNvCxnSpPr/>
          <p:nvPr/>
        </p:nvCxnSpPr>
        <p:spPr>
          <a:xfrm flipH="1" flipV="1">
            <a:off x="3986356" y="4541077"/>
            <a:ext cx="837564" cy="111043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26"/>
          <p:cNvSpPr>
            <a:spLocks noChangeArrowheads="1"/>
          </p:cNvSpPr>
          <p:nvPr/>
        </p:nvSpPr>
        <p:spPr bwMode="auto">
          <a:xfrm>
            <a:off x="2448338" y="1861389"/>
            <a:ext cx="185254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b="1" dirty="0">
                <a:solidFill>
                  <a:srgbClr val="15A7E5"/>
                </a:solidFill>
                <a:latin typeface="+mn-lt"/>
                <a:cs typeface="Arial" panose="020B0604020202020204" pitchFamily="34" charset="0"/>
              </a:rPr>
              <a:t>Lagos de Torca Usaquén (3)</a:t>
            </a:r>
          </a:p>
        </p:txBody>
      </p:sp>
      <p:cxnSp>
        <p:nvCxnSpPr>
          <p:cNvPr id="39" name="Conector recto 38"/>
          <p:cNvCxnSpPr>
            <a:stCxn id="35" idx="1"/>
          </p:cNvCxnSpPr>
          <p:nvPr/>
        </p:nvCxnSpPr>
        <p:spPr>
          <a:xfrm flipH="1">
            <a:off x="1106798" y="2184555"/>
            <a:ext cx="1341540" cy="44924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26"/>
          <p:cNvSpPr>
            <a:spLocks noChangeArrowheads="1"/>
          </p:cNvSpPr>
          <p:nvPr/>
        </p:nvSpPr>
        <p:spPr bwMode="auto">
          <a:xfrm>
            <a:off x="495300" y="3831364"/>
            <a:ext cx="183091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b="1" dirty="0">
                <a:solidFill>
                  <a:srgbClr val="15A7E5"/>
                </a:solidFill>
                <a:latin typeface="+mn-lt"/>
                <a:cs typeface="Arial" panose="020B0604020202020204" pitchFamily="34" charset="0"/>
              </a:rPr>
              <a:t>Lagos de Torca Suba (5)</a:t>
            </a:r>
          </a:p>
        </p:txBody>
      </p:sp>
      <p:cxnSp>
        <p:nvCxnSpPr>
          <p:cNvPr id="41" name="Conector recto 40"/>
          <p:cNvCxnSpPr/>
          <p:nvPr/>
        </p:nvCxnSpPr>
        <p:spPr>
          <a:xfrm flipH="1" flipV="1">
            <a:off x="1186661" y="3098043"/>
            <a:ext cx="224096" cy="733321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64636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60614" y="317242"/>
            <a:ext cx="8207829" cy="877076"/>
          </a:xfrm>
        </p:spPr>
        <p:txBody>
          <a:bodyPr>
            <a:noAutofit/>
          </a:bodyPr>
          <a:lstStyle/>
          <a:p>
            <a:pPr algn="ctr" fontAlgn="ctr">
              <a:defRPr/>
            </a:pPr>
            <a:r>
              <a:rPr lang="es-CO" dirty="0"/>
              <a:t>Ejecución Presupuestal IDIGER 2017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441118"/>
              </p:ext>
            </p:extLst>
          </p:nvPr>
        </p:nvGraphicFramePr>
        <p:xfrm>
          <a:off x="430264" y="1947844"/>
          <a:ext cx="11270512" cy="39659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1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1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0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9913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00"/>
                        </a:lnSpc>
                      </a:pPr>
                      <a:r>
                        <a:rPr lang="es-CO" sz="2400" b="1" u="none" strike="noStrike" baseline="0" dirty="0">
                          <a:solidFill>
                            <a:srgbClr val="0B325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s-CO" sz="2400" b="1" u="none" strike="noStrike" dirty="0">
                          <a:solidFill>
                            <a:srgbClr val="0B3251"/>
                          </a:solidFill>
                          <a:effectLst/>
                          <a:latin typeface="+mn-lt"/>
                        </a:rPr>
                        <a:t>RUBRO PRESUPUESTAL</a:t>
                      </a:r>
                      <a:endParaRPr lang="es-CO" sz="2400" b="1" i="0" u="none" strike="noStrike" dirty="0">
                        <a:solidFill>
                          <a:srgbClr val="0B3251"/>
                        </a:solidFill>
                        <a:effectLst/>
                        <a:latin typeface="+mn-lt"/>
                      </a:endParaRP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2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APROPIACIÓN</a:t>
                      </a: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COMPROMISOS</a:t>
                      </a: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u="none" strike="noStrike" dirty="0">
                          <a:solidFill>
                            <a:srgbClr val="0B3251"/>
                          </a:solidFill>
                          <a:effectLst/>
                          <a:latin typeface="+mn-lt"/>
                        </a:rPr>
                        <a:t>EJECUCIÓN % </a:t>
                      </a: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455">
                <a:tc>
                  <a:txBody>
                    <a:bodyPr/>
                    <a:lstStyle/>
                    <a:p>
                      <a:pPr algn="l" fontAlgn="b"/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    FUNCIONAMIENTO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16.921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15.571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92 %</a:t>
                      </a:r>
                    </a:p>
                  </a:txBody>
                  <a:tcPr marL="12696" marR="12696" marT="127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452">
                <a:tc>
                  <a:txBody>
                    <a:bodyPr/>
                    <a:lstStyle/>
                    <a:p>
                      <a:pPr algn="l" fontAlgn="b"/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    INVERSION 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23.031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20.765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90,2 %</a:t>
                      </a:r>
                    </a:p>
                  </a:txBody>
                  <a:tcPr marL="12696" marR="12696" marT="127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368">
                <a:tc>
                  <a:txBody>
                    <a:bodyPr/>
                    <a:lstStyle/>
                    <a:p>
                      <a:pPr lvl="1" algn="l" fontAlgn="b"/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BOGOTA MEJOR PARA TODOS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508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22.451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20.342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90,6 %</a:t>
                      </a:r>
                    </a:p>
                  </a:txBody>
                  <a:tcPr marL="12696" marR="12696" marT="127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80">
                <a:tc>
                  <a:txBody>
                    <a:bodyPr/>
                    <a:lstStyle/>
                    <a:p>
                      <a:pPr lvl="1" algn="l" fontAlgn="ctr"/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PASIVOS EXIGIBLES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28508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580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423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72,9%</a:t>
                      </a:r>
                    </a:p>
                  </a:txBody>
                  <a:tcPr marL="12696" marR="12696" marT="127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3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TOTAL CUOTA ASIGNADA</a:t>
                      </a:r>
                      <a:endParaRPr lang="es-CO" sz="2400" b="1" i="0" u="none" strike="noStrike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39.952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36.336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1" i="0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12696" marR="12696" marT="127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uadroTexto 5"/>
          <p:cNvSpPr txBox="1">
            <a:spLocks noChangeArrowheads="1"/>
          </p:cNvSpPr>
          <p:nvPr/>
        </p:nvSpPr>
        <p:spPr bwMode="auto">
          <a:xfrm>
            <a:off x="0" y="6505660"/>
            <a:ext cx="4512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CO" sz="1600" dirty="0"/>
              <a:t>* Datos expresados en millones de pesos      </a:t>
            </a:r>
          </a:p>
        </p:txBody>
      </p:sp>
    </p:spTree>
    <p:extLst>
      <p:ext uri="{BB962C8B-B14F-4D97-AF65-F5344CB8AC3E}">
        <p14:creationId xmlns:p14="http://schemas.microsoft.com/office/powerpoint/2010/main" val="1312555446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n 9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/>
          <a:stretch/>
        </p:blipFill>
        <p:spPr>
          <a:xfrm>
            <a:off x="0" y="1512014"/>
            <a:ext cx="12214171" cy="5379720"/>
          </a:xfrm>
          <a:prstGeom prst="rect">
            <a:avLst/>
          </a:prstGeom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259178" y="299495"/>
            <a:ext cx="8768871" cy="927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CO" sz="4000" dirty="0">
                <a:latin typeface="+mn-lt"/>
              </a:rPr>
              <a:t>1374 Documentos técnicos de amenaza y/o riesgos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7623793" y="1749015"/>
            <a:ext cx="4632443" cy="1973776"/>
            <a:chOff x="7600425" y="1872850"/>
            <a:chExt cx="4632443" cy="1973776"/>
          </a:xfrm>
        </p:grpSpPr>
        <p:sp>
          <p:nvSpPr>
            <p:cNvPr id="32" name="Rectángulo 31"/>
            <p:cNvSpPr/>
            <p:nvPr/>
          </p:nvSpPr>
          <p:spPr>
            <a:xfrm>
              <a:off x="7600425" y="1872850"/>
              <a:ext cx="4522801" cy="1973776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Agrupar 4"/>
            <p:cNvGrpSpPr>
              <a:grpSpLocks/>
            </p:cNvGrpSpPr>
            <p:nvPr/>
          </p:nvGrpSpPr>
          <p:grpSpPr bwMode="auto">
            <a:xfrm>
              <a:off x="7732017" y="1952233"/>
              <a:ext cx="4500851" cy="1823576"/>
              <a:chOff x="450973" y="4724157"/>
              <a:chExt cx="4710349" cy="2242412"/>
            </a:xfrm>
          </p:grpSpPr>
          <p:sp>
            <p:nvSpPr>
              <p:cNvPr id="30" name="Rectángulo 86"/>
              <p:cNvSpPr>
                <a:spLocks noChangeArrowheads="1"/>
              </p:cNvSpPr>
              <p:nvPr/>
            </p:nvSpPr>
            <p:spPr bwMode="auto">
              <a:xfrm>
                <a:off x="772355" y="4724157"/>
                <a:ext cx="4388967" cy="224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rIns="36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s-CO" altLang="es-CO" sz="1500" dirty="0">
                    <a:ea typeface="Arial" charset="0"/>
                    <a:cs typeface="Arial" charset="0"/>
                  </a:rPr>
                  <a:t>1134 Diagnósticos técnicos </a:t>
                </a:r>
              </a:p>
              <a:p>
                <a:pPr>
                  <a:lnSpc>
                    <a:spcPct val="150000"/>
                  </a:lnSpc>
                </a:pPr>
                <a:r>
                  <a:rPr lang="es-CO" altLang="es-CO" sz="1500" dirty="0">
                    <a:ea typeface="Arial" charset="0"/>
                    <a:cs typeface="Arial" charset="0"/>
                  </a:rPr>
                  <a:t>62 CT </a:t>
                </a:r>
                <a:r>
                  <a:rPr lang="es-CO" sz="1500" dirty="0">
                    <a:ea typeface="Arial" charset="0"/>
                    <a:cs typeface="Arial" charset="0"/>
                  </a:rPr>
                  <a:t>Legalización</a:t>
                </a:r>
                <a:r>
                  <a:rPr lang="es-CO" altLang="es-CO" sz="1500" dirty="0">
                    <a:ea typeface="Arial" charset="0"/>
                    <a:cs typeface="Arial" charset="0"/>
                  </a:rPr>
                  <a:t> y Regularización</a:t>
                </a:r>
              </a:p>
              <a:p>
                <a:pPr>
                  <a:lnSpc>
                    <a:spcPct val="150000"/>
                  </a:lnSpc>
                </a:pPr>
                <a:r>
                  <a:rPr lang="es-CO" sz="1500" dirty="0">
                    <a:ea typeface="Arial" charset="0"/>
                    <a:cs typeface="Arial" charset="0"/>
                  </a:rPr>
                  <a:t>39 CT Licencias de Urbanismo y Construcción </a:t>
                </a:r>
              </a:p>
              <a:p>
                <a:pPr>
                  <a:lnSpc>
                    <a:spcPct val="150000"/>
                  </a:lnSpc>
                </a:pPr>
                <a:r>
                  <a:rPr lang="es-CO" altLang="es-CO" sz="1500" dirty="0">
                    <a:ea typeface="Arial" charset="0"/>
                    <a:cs typeface="Arial" charset="0"/>
                  </a:rPr>
                  <a:t>37 CT Proyectos de Inversión pública </a:t>
                </a:r>
              </a:p>
              <a:p>
                <a:pPr>
                  <a:lnSpc>
                    <a:spcPct val="150000"/>
                  </a:lnSpc>
                </a:pPr>
                <a:r>
                  <a:rPr lang="es-CO" altLang="es-CO" sz="1500" dirty="0">
                    <a:ea typeface="Arial" charset="0"/>
                    <a:cs typeface="Arial" charset="0"/>
                  </a:rPr>
                  <a:t>102 CT Amenaza Ruina</a:t>
                </a:r>
              </a:p>
            </p:txBody>
          </p:sp>
          <p:sp>
            <p:nvSpPr>
              <p:cNvPr id="31" name="Cubo 30"/>
              <p:cNvSpPr/>
              <p:nvPr/>
            </p:nvSpPr>
            <p:spPr>
              <a:xfrm>
                <a:off x="450973" y="5373462"/>
                <a:ext cx="173889" cy="16593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s-ES_tradnl" sz="1350"/>
              </a:p>
            </p:txBody>
          </p:sp>
        </p:grpSp>
        <p:sp>
          <p:nvSpPr>
            <p:cNvPr id="26" name="Cubo 25"/>
            <p:cNvSpPr/>
            <p:nvPr/>
          </p:nvSpPr>
          <p:spPr>
            <a:xfrm>
              <a:off x="7761381" y="2829961"/>
              <a:ext cx="146357" cy="140677"/>
            </a:xfrm>
            <a:prstGeom prst="cub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Cubo 26"/>
            <p:cNvSpPr/>
            <p:nvPr/>
          </p:nvSpPr>
          <p:spPr>
            <a:xfrm>
              <a:off x="7766066" y="3161391"/>
              <a:ext cx="146357" cy="140677"/>
            </a:xfrm>
            <a:prstGeom prst="cub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Cubo 27"/>
            <p:cNvSpPr/>
            <p:nvPr/>
          </p:nvSpPr>
          <p:spPr>
            <a:xfrm>
              <a:off x="7744733" y="3511200"/>
              <a:ext cx="146357" cy="140677"/>
            </a:xfrm>
            <a:prstGeom prst="cub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Elipse 28"/>
            <p:cNvSpPr/>
            <p:nvPr/>
          </p:nvSpPr>
          <p:spPr>
            <a:xfrm>
              <a:off x="7764299" y="2141839"/>
              <a:ext cx="101588" cy="1168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1585995" y="2384879"/>
            <a:ext cx="10441261" cy="4034395"/>
            <a:chOff x="1585995" y="2402132"/>
            <a:chExt cx="10441261" cy="4034395"/>
          </a:xfrm>
        </p:grpSpPr>
        <p:grpSp>
          <p:nvGrpSpPr>
            <p:cNvPr id="3" name="Grupo 2"/>
            <p:cNvGrpSpPr/>
            <p:nvPr/>
          </p:nvGrpSpPr>
          <p:grpSpPr>
            <a:xfrm>
              <a:off x="1801995" y="2623012"/>
              <a:ext cx="5988957" cy="3435075"/>
              <a:chOff x="1801995" y="2623012"/>
              <a:chExt cx="5988957" cy="3435075"/>
            </a:xfrm>
          </p:grpSpPr>
          <p:sp>
            <p:nvSpPr>
              <p:cNvPr id="6" name="Cubo 5"/>
              <p:cNvSpPr/>
              <p:nvPr/>
            </p:nvSpPr>
            <p:spPr bwMode="auto">
              <a:xfrm>
                <a:off x="2321855" y="2623012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4</a:t>
                </a:r>
              </a:p>
            </p:txBody>
          </p:sp>
          <p:sp>
            <p:nvSpPr>
              <p:cNvPr id="7" name="Cubo 6"/>
              <p:cNvSpPr/>
              <p:nvPr/>
            </p:nvSpPr>
            <p:spPr bwMode="auto">
              <a:xfrm>
                <a:off x="1801995" y="3235754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>
                  <a:defRPr/>
                </a:pPr>
                <a:r>
                  <a:rPr lang="es-ES_tradnl" sz="900" b="1" dirty="0"/>
                  <a:t>12</a:t>
                </a:r>
              </a:p>
            </p:txBody>
          </p:sp>
          <p:sp>
            <p:nvSpPr>
              <p:cNvPr id="8" name="Cubo 7"/>
              <p:cNvSpPr/>
              <p:nvPr/>
            </p:nvSpPr>
            <p:spPr bwMode="auto">
              <a:xfrm>
                <a:off x="3246259" y="3937124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13</a:t>
                </a:r>
              </a:p>
            </p:txBody>
          </p:sp>
          <p:sp>
            <p:nvSpPr>
              <p:cNvPr id="9" name="Cubo 8"/>
              <p:cNvSpPr/>
              <p:nvPr/>
            </p:nvSpPr>
            <p:spPr bwMode="auto">
              <a:xfrm>
                <a:off x="3511681" y="3612833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1</a:t>
                </a:r>
              </a:p>
            </p:txBody>
          </p:sp>
          <p:sp>
            <p:nvSpPr>
              <p:cNvPr id="10" name="Cubo 9"/>
              <p:cNvSpPr/>
              <p:nvPr/>
            </p:nvSpPr>
            <p:spPr bwMode="auto">
              <a:xfrm>
                <a:off x="4025938" y="3432833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2</a:t>
                </a:r>
              </a:p>
            </p:txBody>
          </p:sp>
          <p:sp>
            <p:nvSpPr>
              <p:cNvPr id="11" name="Cubo 10"/>
              <p:cNvSpPr/>
              <p:nvPr/>
            </p:nvSpPr>
            <p:spPr bwMode="auto">
              <a:xfrm>
                <a:off x="4859614" y="3884717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1</a:t>
                </a:r>
              </a:p>
            </p:txBody>
          </p:sp>
          <p:sp>
            <p:nvSpPr>
              <p:cNvPr id="12" name="Cubo 11"/>
              <p:cNvSpPr/>
              <p:nvPr/>
            </p:nvSpPr>
            <p:spPr bwMode="auto">
              <a:xfrm>
                <a:off x="5976475" y="4170499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3</a:t>
                </a:r>
              </a:p>
            </p:txBody>
          </p:sp>
          <p:sp>
            <p:nvSpPr>
              <p:cNvPr id="13" name="Cubo 12"/>
              <p:cNvSpPr/>
              <p:nvPr/>
            </p:nvSpPr>
            <p:spPr bwMode="auto">
              <a:xfrm>
                <a:off x="6754673" y="5060318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1</a:t>
                </a:r>
              </a:p>
            </p:txBody>
          </p:sp>
          <p:sp>
            <p:nvSpPr>
              <p:cNvPr id="14" name="Cubo 13"/>
              <p:cNvSpPr/>
              <p:nvPr/>
            </p:nvSpPr>
            <p:spPr bwMode="auto">
              <a:xfrm>
                <a:off x="5002158" y="2906627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1</a:t>
                </a:r>
              </a:p>
            </p:txBody>
          </p:sp>
          <p:sp>
            <p:nvSpPr>
              <p:cNvPr id="15" name="Cubo 14"/>
              <p:cNvSpPr/>
              <p:nvPr/>
            </p:nvSpPr>
            <p:spPr bwMode="auto">
              <a:xfrm>
                <a:off x="5839632" y="3415754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7</a:t>
                </a:r>
              </a:p>
            </p:txBody>
          </p:sp>
          <p:sp>
            <p:nvSpPr>
              <p:cNvPr id="16" name="Cubo 15"/>
              <p:cNvSpPr/>
              <p:nvPr/>
            </p:nvSpPr>
            <p:spPr bwMode="auto">
              <a:xfrm>
                <a:off x="7574952" y="4165950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2</a:t>
                </a:r>
              </a:p>
            </p:txBody>
          </p:sp>
          <p:sp>
            <p:nvSpPr>
              <p:cNvPr id="17" name="Cubo 16"/>
              <p:cNvSpPr/>
              <p:nvPr/>
            </p:nvSpPr>
            <p:spPr bwMode="auto">
              <a:xfrm>
                <a:off x="5498713" y="4594387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1</a:t>
                </a:r>
              </a:p>
            </p:txBody>
          </p:sp>
          <p:sp>
            <p:nvSpPr>
              <p:cNvPr id="18" name="Cubo 17"/>
              <p:cNvSpPr/>
              <p:nvPr/>
            </p:nvSpPr>
            <p:spPr bwMode="auto">
              <a:xfrm>
                <a:off x="4736651" y="5878087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6</a:t>
                </a:r>
              </a:p>
            </p:txBody>
          </p:sp>
          <p:sp>
            <p:nvSpPr>
              <p:cNvPr id="19" name="Cubo 18"/>
              <p:cNvSpPr/>
              <p:nvPr/>
            </p:nvSpPr>
            <p:spPr bwMode="auto">
              <a:xfrm>
                <a:off x="4401247" y="4792857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4</a:t>
                </a:r>
              </a:p>
            </p:txBody>
          </p:sp>
          <p:sp>
            <p:nvSpPr>
              <p:cNvPr id="20" name="Cubo 19"/>
              <p:cNvSpPr/>
              <p:nvPr/>
            </p:nvSpPr>
            <p:spPr bwMode="auto">
              <a:xfrm>
                <a:off x="3619681" y="4414387"/>
                <a:ext cx="216000" cy="180000"/>
              </a:xfrm>
              <a:prstGeom prst="cube">
                <a:avLst/>
              </a:prstGeom>
              <a:solidFill>
                <a:srgbClr val="00B050"/>
              </a:solidFill>
              <a:ln w="6350">
                <a:solidFill>
                  <a:srgbClr val="138F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/>
                <a:r>
                  <a:rPr lang="es-ES_tradnl" sz="900" b="1" dirty="0"/>
                  <a:t>4</a:t>
                </a:r>
              </a:p>
            </p:txBody>
          </p:sp>
        </p:grpSp>
        <p:grpSp>
          <p:nvGrpSpPr>
            <p:cNvPr id="5" name="Grupo 4"/>
            <p:cNvGrpSpPr/>
            <p:nvPr/>
          </p:nvGrpSpPr>
          <p:grpSpPr>
            <a:xfrm>
              <a:off x="1585995" y="2587145"/>
              <a:ext cx="5600757" cy="1797998"/>
              <a:chOff x="1585995" y="2587145"/>
              <a:chExt cx="5600757" cy="1797998"/>
            </a:xfrm>
          </p:grpSpPr>
          <p:sp>
            <p:nvSpPr>
              <p:cNvPr id="39" name="Cubo 38"/>
              <p:cNvSpPr/>
              <p:nvPr/>
            </p:nvSpPr>
            <p:spPr>
              <a:xfrm>
                <a:off x="1585995" y="3757124"/>
                <a:ext cx="216000" cy="180000"/>
              </a:xfrm>
              <a:prstGeom prst="cub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/>
                  <a:t>9</a:t>
                </a:r>
              </a:p>
            </p:txBody>
          </p:sp>
          <p:sp>
            <p:nvSpPr>
              <p:cNvPr id="40" name="Cubo 39"/>
              <p:cNvSpPr/>
              <p:nvPr/>
            </p:nvSpPr>
            <p:spPr>
              <a:xfrm>
                <a:off x="5282713" y="4205143"/>
                <a:ext cx="216000" cy="180000"/>
              </a:xfrm>
              <a:prstGeom prst="cub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/>
                  <a:t>7</a:t>
                </a:r>
              </a:p>
            </p:txBody>
          </p:sp>
          <p:sp>
            <p:nvSpPr>
              <p:cNvPr id="41" name="Cubo 40"/>
              <p:cNvSpPr/>
              <p:nvPr/>
            </p:nvSpPr>
            <p:spPr>
              <a:xfrm>
                <a:off x="4313351" y="2587145"/>
                <a:ext cx="216000" cy="180000"/>
              </a:xfrm>
              <a:prstGeom prst="cub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/>
                  <a:t>5</a:t>
                </a:r>
              </a:p>
            </p:txBody>
          </p:sp>
          <p:sp>
            <p:nvSpPr>
              <p:cNvPr id="42" name="Cubo 41"/>
              <p:cNvSpPr/>
              <p:nvPr/>
            </p:nvSpPr>
            <p:spPr>
              <a:xfrm>
                <a:off x="5767928" y="3819317"/>
                <a:ext cx="216000" cy="180000"/>
              </a:xfrm>
              <a:prstGeom prst="cub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/>
                  <a:t>9</a:t>
                </a:r>
              </a:p>
            </p:txBody>
          </p:sp>
          <p:sp>
            <p:nvSpPr>
              <p:cNvPr id="43" name="Cubo 42"/>
              <p:cNvSpPr/>
              <p:nvPr/>
            </p:nvSpPr>
            <p:spPr>
              <a:xfrm>
                <a:off x="6970752" y="4064717"/>
                <a:ext cx="216000" cy="180000"/>
              </a:xfrm>
              <a:prstGeom prst="cub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/>
                  <a:t>9</a:t>
                </a: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2285199" y="2402132"/>
              <a:ext cx="9742057" cy="3612922"/>
              <a:chOff x="2285199" y="2402132"/>
              <a:chExt cx="9742057" cy="3612922"/>
            </a:xfrm>
          </p:grpSpPr>
          <p:sp>
            <p:nvSpPr>
              <p:cNvPr id="45" name="Cubo 44"/>
              <p:cNvSpPr/>
              <p:nvPr/>
            </p:nvSpPr>
            <p:spPr>
              <a:xfrm>
                <a:off x="2873707" y="2407145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11</a:t>
                </a:r>
              </a:p>
            </p:txBody>
          </p:sp>
          <p:sp>
            <p:nvSpPr>
              <p:cNvPr id="46" name="Cubo 45"/>
              <p:cNvSpPr/>
              <p:nvPr/>
            </p:nvSpPr>
            <p:spPr>
              <a:xfrm>
                <a:off x="2533356" y="4497190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7" name="Cubo 46"/>
              <p:cNvSpPr/>
              <p:nvPr/>
            </p:nvSpPr>
            <p:spPr>
              <a:xfrm>
                <a:off x="2285199" y="3638439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8" name="Cubo 47"/>
              <p:cNvSpPr/>
              <p:nvPr/>
            </p:nvSpPr>
            <p:spPr>
              <a:xfrm>
                <a:off x="3211550" y="3156644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49" name="Cubo 48"/>
              <p:cNvSpPr/>
              <p:nvPr/>
            </p:nvSpPr>
            <p:spPr>
              <a:xfrm>
                <a:off x="3959004" y="3937124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50" name="Cubo 49"/>
              <p:cNvSpPr/>
              <p:nvPr/>
            </p:nvSpPr>
            <p:spPr>
              <a:xfrm>
                <a:off x="4607120" y="3471877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1" name="Cubo 50"/>
              <p:cNvSpPr/>
              <p:nvPr/>
            </p:nvSpPr>
            <p:spPr>
              <a:xfrm>
                <a:off x="5060421" y="4154717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52" name="Cubo 51"/>
              <p:cNvSpPr/>
              <p:nvPr/>
            </p:nvSpPr>
            <p:spPr>
              <a:xfrm>
                <a:off x="4643614" y="4407190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53" name="Cubo 52"/>
              <p:cNvSpPr/>
              <p:nvPr/>
            </p:nvSpPr>
            <p:spPr>
              <a:xfrm>
                <a:off x="4993816" y="3415754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54" name="Cubo 53"/>
              <p:cNvSpPr/>
              <p:nvPr/>
            </p:nvSpPr>
            <p:spPr>
              <a:xfrm>
                <a:off x="5218158" y="4470506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5" name="Cubo 54"/>
              <p:cNvSpPr/>
              <p:nvPr/>
            </p:nvSpPr>
            <p:spPr>
              <a:xfrm>
                <a:off x="5947632" y="5134868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56" name="Cubo 55"/>
              <p:cNvSpPr/>
              <p:nvPr/>
            </p:nvSpPr>
            <p:spPr>
              <a:xfrm>
                <a:off x="4067004" y="2975509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57" name="Cubo 56"/>
              <p:cNvSpPr/>
              <p:nvPr/>
            </p:nvSpPr>
            <p:spPr>
              <a:xfrm>
                <a:off x="11811256" y="5528568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58" name="Cubo 57"/>
              <p:cNvSpPr/>
              <p:nvPr/>
            </p:nvSpPr>
            <p:spPr>
              <a:xfrm>
                <a:off x="4907911" y="2402132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22</a:t>
                </a:r>
              </a:p>
            </p:txBody>
          </p:sp>
          <p:sp>
            <p:nvSpPr>
              <p:cNvPr id="59" name="Cubo 58"/>
              <p:cNvSpPr/>
              <p:nvPr/>
            </p:nvSpPr>
            <p:spPr>
              <a:xfrm>
                <a:off x="5646496" y="2936510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60" name="Cubo 59"/>
              <p:cNvSpPr/>
              <p:nvPr/>
            </p:nvSpPr>
            <p:spPr>
              <a:xfrm>
                <a:off x="7315727" y="3712085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61" name="Cubo 60"/>
              <p:cNvSpPr/>
              <p:nvPr/>
            </p:nvSpPr>
            <p:spPr>
              <a:xfrm>
                <a:off x="5129604" y="4933206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62" name="Cubo 61"/>
              <p:cNvSpPr/>
              <p:nvPr/>
            </p:nvSpPr>
            <p:spPr>
              <a:xfrm>
                <a:off x="4175004" y="5835054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63" name="Cubo 62"/>
              <p:cNvSpPr/>
              <p:nvPr/>
            </p:nvSpPr>
            <p:spPr>
              <a:xfrm>
                <a:off x="3989351" y="5344563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64" name="Cubo 63"/>
              <p:cNvSpPr/>
              <p:nvPr/>
            </p:nvSpPr>
            <p:spPr>
              <a:xfrm>
                <a:off x="2881732" y="5023206"/>
                <a:ext cx="216000" cy="180000"/>
              </a:xfrm>
              <a:prstGeom prst="cub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  <p:grpSp>
          <p:nvGrpSpPr>
            <p:cNvPr id="38" name="Grupo 37"/>
            <p:cNvGrpSpPr/>
            <p:nvPr/>
          </p:nvGrpSpPr>
          <p:grpSpPr>
            <a:xfrm>
              <a:off x="2547852" y="3013371"/>
              <a:ext cx="4551875" cy="3423156"/>
              <a:chOff x="2547852" y="3013371"/>
              <a:chExt cx="4551875" cy="3423156"/>
            </a:xfrm>
          </p:grpSpPr>
          <p:sp>
            <p:nvSpPr>
              <p:cNvPr id="66" name="Cubo 65"/>
              <p:cNvSpPr/>
              <p:nvPr/>
            </p:nvSpPr>
            <p:spPr>
              <a:xfrm>
                <a:off x="2795435" y="3979329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67" name="Cubo 66"/>
              <p:cNvSpPr/>
              <p:nvPr/>
            </p:nvSpPr>
            <p:spPr>
              <a:xfrm>
                <a:off x="2547852" y="3291877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68" name="Cubo 67"/>
              <p:cNvSpPr/>
              <p:nvPr/>
            </p:nvSpPr>
            <p:spPr>
              <a:xfrm>
                <a:off x="3725807" y="3295867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69" name="Cubo 68"/>
              <p:cNvSpPr/>
              <p:nvPr/>
            </p:nvSpPr>
            <p:spPr>
              <a:xfrm>
                <a:off x="5174041" y="3712085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71" name="Cubo 70"/>
              <p:cNvSpPr/>
              <p:nvPr/>
            </p:nvSpPr>
            <p:spPr>
              <a:xfrm>
                <a:off x="6302390" y="4778967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11</a:t>
                </a:r>
              </a:p>
            </p:txBody>
          </p:sp>
          <p:sp>
            <p:nvSpPr>
              <p:cNvPr id="72" name="Cubo 71"/>
              <p:cNvSpPr/>
              <p:nvPr/>
            </p:nvSpPr>
            <p:spPr>
              <a:xfrm>
                <a:off x="4617247" y="3037512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73" name="Cubo 72"/>
              <p:cNvSpPr/>
              <p:nvPr/>
            </p:nvSpPr>
            <p:spPr>
              <a:xfrm>
                <a:off x="6477562" y="3013371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74" name="Cubo 73"/>
              <p:cNvSpPr/>
              <p:nvPr/>
            </p:nvSpPr>
            <p:spPr>
              <a:xfrm>
                <a:off x="6883727" y="3440910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75" name="Cubo 74"/>
              <p:cNvSpPr/>
              <p:nvPr/>
            </p:nvSpPr>
            <p:spPr>
              <a:xfrm>
                <a:off x="4345715" y="6256527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76" name="Cubo 75"/>
              <p:cNvSpPr/>
              <p:nvPr/>
            </p:nvSpPr>
            <p:spPr>
              <a:xfrm>
                <a:off x="3936935" y="4918103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77" name="Cubo 76"/>
              <p:cNvSpPr/>
              <p:nvPr/>
            </p:nvSpPr>
            <p:spPr>
              <a:xfrm>
                <a:off x="3282168" y="4551789"/>
                <a:ext cx="216000" cy="180000"/>
              </a:xfrm>
              <a:prstGeom prst="cub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rtlCol="0" anchor="ctr"/>
              <a:lstStyle/>
              <a:p>
                <a:pPr algn="ctr"/>
                <a:r>
                  <a:rPr lang="es-CO" sz="9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9038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83460" y="344747"/>
            <a:ext cx="7007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defRPr/>
            </a:pPr>
            <a:r>
              <a:rPr lang="es-CO" sz="4000" b="1" dirty="0">
                <a:solidFill>
                  <a:schemeClr val="bg1"/>
                </a:solidFill>
              </a:rPr>
              <a:t>Conocimiento del riesgo sísmico</a:t>
            </a:r>
          </a:p>
        </p:txBody>
      </p:sp>
      <p:sp>
        <p:nvSpPr>
          <p:cNvPr id="11" name="Rectángulo 26"/>
          <p:cNvSpPr>
            <a:spLocks noChangeArrowheads="1"/>
          </p:cNvSpPr>
          <p:nvPr/>
        </p:nvSpPr>
        <p:spPr bwMode="auto">
          <a:xfrm>
            <a:off x="4913682" y="1979866"/>
            <a:ext cx="3107180" cy="707886"/>
          </a:xfrm>
          <a:prstGeom prst="rect">
            <a:avLst/>
          </a:prstGeom>
          <a:solidFill>
            <a:srgbClr val="15A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2000" b="1" dirty="0">
                <a:solidFill>
                  <a:schemeClr val="bg1"/>
                </a:solidFill>
                <a:latin typeface="+mn-lt"/>
              </a:rPr>
              <a:t>Proyecto del Inventario de Edificaciones Públicas</a:t>
            </a:r>
            <a:endParaRPr lang="es-CO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ángulo 26"/>
          <p:cNvSpPr>
            <a:spLocks noChangeArrowheads="1"/>
          </p:cNvSpPr>
          <p:nvPr/>
        </p:nvSpPr>
        <p:spPr bwMode="auto">
          <a:xfrm>
            <a:off x="8850532" y="1993251"/>
            <a:ext cx="2983818" cy="707886"/>
          </a:xfrm>
          <a:prstGeom prst="rect">
            <a:avLst/>
          </a:prstGeom>
          <a:solidFill>
            <a:srgbClr val="15A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2000" b="1" dirty="0">
                <a:solidFill>
                  <a:schemeClr val="bg1"/>
                </a:solidFill>
                <a:latin typeface="+mn-lt"/>
              </a:rPr>
              <a:t>Proyecto de inspección de edificaciones</a:t>
            </a:r>
            <a:endParaRPr lang="es-CO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12" y="3047017"/>
            <a:ext cx="3756052" cy="256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upo 30"/>
          <p:cNvGrpSpPr/>
          <p:nvPr/>
        </p:nvGrpSpPr>
        <p:grpSpPr>
          <a:xfrm>
            <a:off x="153055" y="1979866"/>
            <a:ext cx="3872088" cy="4139875"/>
            <a:chOff x="7946288" y="1905513"/>
            <a:chExt cx="3872088" cy="4139875"/>
          </a:xfrm>
        </p:grpSpPr>
        <p:sp>
          <p:nvSpPr>
            <p:cNvPr id="13" name="Rectángulo 26"/>
            <p:cNvSpPr>
              <a:spLocks noChangeArrowheads="1"/>
            </p:cNvSpPr>
            <p:nvPr/>
          </p:nvSpPr>
          <p:spPr bwMode="auto">
            <a:xfrm>
              <a:off x="8390892" y="1905513"/>
              <a:ext cx="3301860" cy="707886"/>
            </a:xfrm>
            <a:prstGeom prst="rect">
              <a:avLst/>
            </a:prstGeom>
            <a:solidFill>
              <a:srgbClr val="15A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s-ES" sz="2000" b="1" dirty="0">
                  <a:solidFill>
                    <a:schemeClr val="bg1"/>
                  </a:solidFill>
                  <a:latin typeface="+mn-lt"/>
                </a:rPr>
                <a:t>Escenarios de daños por terremoto y riesgo sísmico</a:t>
              </a:r>
              <a:endParaRPr lang="es-CO" sz="2000" b="1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2757" y="2735508"/>
              <a:ext cx="810242" cy="102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o 3"/>
            <p:cNvGrpSpPr/>
            <p:nvPr/>
          </p:nvGrpSpPr>
          <p:grpSpPr>
            <a:xfrm>
              <a:off x="7946288" y="2972664"/>
              <a:ext cx="3872088" cy="3072724"/>
              <a:chOff x="7820664" y="2918173"/>
              <a:chExt cx="3979717" cy="3087847"/>
            </a:xfrm>
          </p:grpSpPr>
          <p:sp>
            <p:nvSpPr>
              <p:cNvPr id="18" name="1 CuadroTexto"/>
              <p:cNvSpPr txBox="1">
                <a:spLocks noChangeArrowheads="1"/>
              </p:cNvSpPr>
              <p:nvPr/>
            </p:nvSpPr>
            <p:spPr bwMode="auto">
              <a:xfrm>
                <a:off x="10524192" y="5121356"/>
                <a:ext cx="1219597" cy="40011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s-CO" altLang="es-CO" sz="1000" b="1" dirty="0">
                    <a:solidFill>
                      <a:schemeClr val="bg1"/>
                    </a:solidFill>
                  </a:rPr>
                  <a:t>Protección </a:t>
                </a:r>
              </a:p>
              <a:p>
                <a:pPr algn="ctr"/>
                <a:r>
                  <a:rPr lang="es-CO" altLang="es-CO" sz="1000" b="1" dirty="0">
                    <a:solidFill>
                      <a:schemeClr val="bg1"/>
                    </a:solidFill>
                  </a:rPr>
                  <a:t>financiera</a:t>
                </a:r>
              </a:p>
            </p:txBody>
          </p:sp>
          <p:pic>
            <p:nvPicPr>
              <p:cNvPr id="19" name="Imagen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284"/>
              <a:stretch>
                <a:fillRect/>
              </a:stretch>
            </p:blipFill>
            <p:spPr bwMode="auto">
              <a:xfrm>
                <a:off x="8741658" y="2963333"/>
                <a:ext cx="1039519" cy="1304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Imagen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732"/>
              <a:stretch>
                <a:fillRect/>
              </a:stretch>
            </p:blipFill>
            <p:spPr bwMode="auto">
              <a:xfrm>
                <a:off x="7820664" y="2986762"/>
                <a:ext cx="881162" cy="1045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4475" y="4052582"/>
                <a:ext cx="1218277" cy="85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Abrir llave 22"/>
              <p:cNvSpPr/>
              <p:nvPr/>
            </p:nvSpPr>
            <p:spPr>
              <a:xfrm rot="10800000">
                <a:off x="9897757" y="2918173"/>
                <a:ext cx="169738" cy="3016884"/>
              </a:xfrm>
              <a:prstGeom prst="leftBrace">
                <a:avLst>
                  <a:gd name="adj1" fmla="val 39090"/>
                  <a:gd name="adj2" fmla="val 50000"/>
                </a:avLst>
              </a:prstGeom>
              <a:ln w="41275" cap="rnd"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 sz="2400"/>
              </a:p>
            </p:txBody>
          </p:sp>
          <p:pic>
            <p:nvPicPr>
              <p:cNvPr id="24" name="Imagen 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37"/>
              <a:stretch>
                <a:fillRect/>
              </a:stretch>
            </p:blipFill>
            <p:spPr bwMode="auto">
              <a:xfrm>
                <a:off x="8714907" y="4267809"/>
                <a:ext cx="1057006" cy="1045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Flecha derecha 24"/>
              <p:cNvSpPr/>
              <p:nvPr/>
            </p:nvSpPr>
            <p:spPr>
              <a:xfrm rot="5400000">
                <a:off x="10943480" y="3810340"/>
                <a:ext cx="213948" cy="17819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 sz="2400"/>
              </a:p>
            </p:txBody>
          </p:sp>
          <p:sp>
            <p:nvSpPr>
              <p:cNvPr id="26" name="Flecha derecha 25"/>
              <p:cNvSpPr/>
              <p:nvPr/>
            </p:nvSpPr>
            <p:spPr>
              <a:xfrm>
                <a:off x="10156639" y="5398795"/>
                <a:ext cx="276881" cy="21553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CO" sz="2400"/>
              </a:p>
            </p:txBody>
          </p:sp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24"/>
              <a:stretch>
                <a:fillRect/>
              </a:stretch>
            </p:blipFill>
            <p:spPr bwMode="auto">
              <a:xfrm>
                <a:off x="7839122" y="3117959"/>
                <a:ext cx="838416" cy="1128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02165" y="3009984"/>
                <a:ext cx="874271" cy="712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Imagen 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9402" y="4358869"/>
                <a:ext cx="750979" cy="666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19 CuadroTexto"/>
              <p:cNvSpPr txBox="1">
                <a:spLocks noChangeArrowheads="1"/>
              </p:cNvSpPr>
              <p:nvPr/>
            </p:nvSpPr>
            <p:spPr bwMode="auto">
              <a:xfrm>
                <a:off x="10523428" y="5614333"/>
                <a:ext cx="1221124" cy="39168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s-CO" altLang="es-CO" sz="1000" b="1" dirty="0">
                    <a:solidFill>
                      <a:schemeClr val="bg1"/>
                    </a:solidFill>
                  </a:rPr>
                  <a:t>Preparación para </a:t>
                </a:r>
              </a:p>
              <a:p>
                <a:pPr algn="ctr"/>
                <a:r>
                  <a:rPr lang="es-CO" altLang="es-CO" sz="1000" b="1" dirty="0">
                    <a:solidFill>
                      <a:schemeClr val="bg1"/>
                    </a:solidFill>
                  </a:rPr>
                  <a:t>la respuesta</a:t>
                </a:r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33" y="3047017"/>
            <a:ext cx="2983818" cy="26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70743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571500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337883" y="281620"/>
            <a:ext cx="9050816" cy="919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4000" dirty="0">
                <a:latin typeface="+mn-lt"/>
              </a:rPr>
              <a:t>Sistema de Alerta Bogotá</a:t>
            </a:r>
            <a:endParaRPr lang="es-CO" sz="4000" dirty="0">
              <a:latin typeface="+mn-lt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40489" y="2771827"/>
            <a:ext cx="6954921" cy="3817891"/>
            <a:chOff x="240489" y="2771827"/>
            <a:chExt cx="6954921" cy="3817891"/>
          </a:xfrm>
        </p:grpSpPr>
        <p:sp>
          <p:nvSpPr>
            <p:cNvPr id="112" name="85 Conector"/>
            <p:cNvSpPr/>
            <p:nvPr/>
          </p:nvSpPr>
          <p:spPr bwMode="auto">
            <a:xfrm>
              <a:off x="240489" y="2771827"/>
              <a:ext cx="90488" cy="9048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113" name="86 Conector"/>
            <p:cNvSpPr/>
            <p:nvPr/>
          </p:nvSpPr>
          <p:spPr bwMode="auto">
            <a:xfrm>
              <a:off x="881275" y="4097441"/>
              <a:ext cx="90487" cy="889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114" name="87 Conector"/>
            <p:cNvSpPr/>
            <p:nvPr/>
          </p:nvSpPr>
          <p:spPr bwMode="auto">
            <a:xfrm>
              <a:off x="2898490" y="5531259"/>
              <a:ext cx="88900" cy="9048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115" name="88 Conector"/>
            <p:cNvSpPr/>
            <p:nvPr/>
          </p:nvSpPr>
          <p:spPr bwMode="auto">
            <a:xfrm>
              <a:off x="4235045" y="6499231"/>
              <a:ext cx="90488" cy="9048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116" name="89 Conector"/>
            <p:cNvSpPr/>
            <p:nvPr/>
          </p:nvSpPr>
          <p:spPr bwMode="auto">
            <a:xfrm>
              <a:off x="7104923" y="4472034"/>
              <a:ext cx="90487" cy="9048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95" y="4179054"/>
            <a:ext cx="1852306" cy="1904171"/>
          </a:xfrm>
          <a:prstGeom prst="rect">
            <a:avLst/>
          </a:prstGeom>
        </p:spPr>
      </p:pic>
      <p:grpSp>
        <p:nvGrpSpPr>
          <p:cNvPr id="125" name="1 Grupo"/>
          <p:cNvGrpSpPr>
            <a:grpSpLocks/>
          </p:cNvGrpSpPr>
          <p:nvPr/>
        </p:nvGrpSpPr>
        <p:grpSpPr bwMode="auto">
          <a:xfrm>
            <a:off x="2324483" y="2108201"/>
            <a:ext cx="5077616" cy="2848767"/>
            <a:chOff x="2211235" y="2103916"/>
            <a:chExt cx="5427915" cy="2889740"/>
          </a:xfrm>
        </p:grpSpPr>
        <p:sp>
          <p:nvSpPr>
            <p:cNvPr id="126" name="Cubo 17"/>
            <p:cNvSpPr/>
            <p:nvPr/>
          </p:nvSpPr>
          <p:spPr>
            <a:xfrm>
              <a:off x="7112023" y="3435525"/>
              <a:ext cx="114316" cy="129138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27" name="Cubo 17"/>
            <p:cNvSpPr/>
            <p:nvPr/>
          </p:nvSpPr>
          <p:spPr>
            <a:xfrm>
              <a:off x="6434593" y="3966898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28" name="Cubo 17"/>
            <p:cNvSpPr/>
            <p:nvPr/>
          </p:nvSpPr>
          <p:spPr>
            <a:xfrm>
              <a:off x="6631472" y="4079101"/>
              <a:ext cx="114316" cy="129138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29" name="Cubo 17"/>
            <p:cNvSpPr/>
            <p:nvPr/>
          </p:nvSpPr>
          <p:spPr>
            <a:xfrm>
              <a:off x="6997707" y="3837760"/>
              <a:ext cx="114316" cy="129138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0" name="Cubo 17"/>
            <p:cNvSpPr/>
            <p:nvPr/>
          </p:nvSpPr>
          <p:spPr>
            <a:xfrm>
              <a:off x="7372412" y="3975366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1" name="Cubo 17"/>
            <p:cNvSpPr/>
            <p:nvPr/>
          </p:nvSpPr>
          <p:spPr>
            <a:xfrm>
              <a:off x="7524834" y="3683217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2" name="Cubo 17"/>
            <p:cNvSpPr/>
            <p:nvPr/>
          </p:nvSpPr>
          <p:spPr>
            <a:xfrm>
              <a:off x="6070473" y="4614708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3" name="Cubo 17"/>
            <p:cNvSpPr/>
            <p:nvPr/>
          </p:nvSpPr>
          <p:spPr>
            <a:xfrm>
              <a:off x="6222895" y="4767134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4" name="Cubo 17"/>
            <p:cNvSpPr/>
            <p:nvPr/>
          </p:nvSpPr>
          <p:spPr>
            <a:xfrm>
              <a:off x="6487517" y="4864517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5" name="Cubo 17"/>
            <p:cNvSpPr/>
            <p:nvPr/>
          </p:nvSpPr>
          <p:spPr>
            <a:xfrm>
              <a:off x="5204633" y="3045993"/>
              <a:ext cx="114316" cy="129138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6" name="Cubo 17"/>
            <p:cNvSpPr/>
            <p:nvPr/>
          </p:nvSpPr>
          <p:spPr>
            <a:xfrm>
              <a:off x="5945573" y="3503270"/>
              <a:ext cx="114316" cy="129138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7" name="Cubo 17"/>
            <p:cNvSpPr/>
            <p:nvPr/>
          </p:nvSpPr>
          <p:spPr>
            <a:xfrm>
              <a:off x="5642845" y="3257695"/>
              <a:ext cx="114316" cy="129138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8" name="Cubo 17"/>
            <p:cNvSpPr/>
            <p:nvPr/>
          </p:nvSpPr>
          <p:spPr>
            <a:xfrm>
              <a:off x="2776466" y="2135672"/>
              <a:ext cx="114316" cy="129138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39" name="Cubo 17"/>
            <p:cNvSpPr/>
            <p:nvPr/>
          </p:nvSpPr>
          <p:spPr>
            <a:xfrm>
              <a:off x="3434845" y="2150491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  <p:sp>
          <p:nvSpPr>
            <p:cNvPr id="140" name="Cubo 17"/>
            <p:cNvSpPr/>
            <p:nvPr/>
          </p:nvSpPr>
          <p:spPr>
            <a:xfrm>
              <a:off x="2211235" y="2103916"/>
              <a:ext cx="114316" cy="129139"/>
            </a:xfrm>
            <a:prstGeom prst="cube">
              <a:avLst/>
            </a:prstGeom>
            <a:solidFill>
              <a:srgbClr val="FF0000"/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es-ES_tradnl" sz="1350"/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541" y="2235510"/>
            <a:ext cx="5570985" cy="3566200"/>
          </a:xfrm>
          <a:prstGeom prst="rect">
            <a:avLst/>
          </a:prstGeom>
        </p:spPr>
      </p:pic>
      <p:pic>
        <p:nvPicPr>
          <p:cNvPr id="199" name="Imagen 1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253" y="2343633"/>
            <a:ext cx="3050237" cy="2194175"/>
          </a:xfrm>
          <a:prstGeom prst="rect">
            <a:avLst/>
          </a:prstGeom>
        </p:spPr>
      </p:pic>
      <p:pic>
        <p:nvPicPr>
          <p:cNvPr id="222" name="Imagen 2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099" y="3207626"/>
            <a:ext cx="3345866" cy="2751534"/>
          </a:xfrm>
          <a:prstGeom prst="rect">
            <a:avLst/>
          </a:prstGeom>
        </p:spPr>
      </p:pic>
      <p:sp>
        <p:nvSpPr>
          <p:cNvPr id="223" name="163 Triángulo isósceles"/>
          <p:cNvSpPr/>
          <p:nvPr/>
        </p:nvSpPr>
        <p:spPr>
          <a:xfrm>
            <a:off x="5212102" y="4578560"/>
            <a:ext cx="123832" cy="155098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350"/>
          </a:p>
        </p:txBody>
      </p:sp>
      <p:grpSp>
        <p:nvGrpSpPr>
          <p:cNvPr id="224" name="164 Grupo"/>
          <p:cNvGrpSpPr>
            <a:grpSpLocks/>
          </p:cNvGrpSpPr>
          <p:nvPr/>
        </p:nvGrpSpPr>
        <p:grpSpPr bwMode="auto">
          <a:xfrm>
            <a:off x="1901333" y="3120554"/>
            <a:ext cx="3119315" cy="1870634"/>
            <a:chOff x="1693863" y="2648631"/>
            <a:chExt cx="3385627" cy="1970936"/>
          </a:xfrm>
        </p:grpSpPr>
        <p:sp>
          <p:nvSpPr>
            <p:cNvPr id="225" name="165 Triángulo isósceles"/>
            <p:cNvSpPr/>
            <p:nvPr/>
          </p:nvSpPr>
          <p:spPr>
            <a:xfrm>
              <a:off x="2806888" y="2648631"/>
              <a:ext cx="143889" cy="1227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226" name="166 Triángulo isósceles"/>
            <p:cNvSpPr/>
            <p:nvPr/>
          </p:nvSpPr>
          <p:spPr>
            <a:xfrm>
              <a:off x="3407837" y="3167298"/>
              <a:ext cx="143889" cy="1249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227" name="167 Triángulo isósceles"/>
            <p:cNvSpPr/>
            <p:nvPr/>
          </p:nvSpPr>
          <p:spPr>
            <a:xfrm>
              <a:off x="4097658" y="3474265"/>
              <a:ext cx="143889" cy="1227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228" name="168 Triángulo isósceles"/>
            <p:cNvSpPr/>
            <p:nvPr/>
          </p:nvSpPr>
          <p:spPr>
            <a:xfrm>
              <a:off x="4324073" y="4496780"/>
              <a:ext cx="141772" cy="1227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229" name="169 Triángulo isósceles"/>
            <p:cNvSpPr/>
            <p:nvPr/>
          </p:nvSpPr>
          <p:spPr>
            <a:xfrm>
              <a:off x="1693863" y="2989469"/>
              <a:ext cx="143889" cy="1249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  <p:sp>
          <p:nvSpPr>
            <p:cNvPr id="230" name="170 Triángulo isósceles"/>
            <p:cNvSpPr/>
            <p:nvPr/>
          </p:nvSpPr>
          <p:spPr>
            <a:xfrm>
              <a:off x="4935601" y="4056442"/>
              <a:ext cx="143889" cy="1227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 sz="1350"/>
            </a:p>
          </p:txBody>
        </p:sp>
      </p:grpSp>
      <p:grpSp>
        <p:nvGrpSpPr>
          <p:cNvPr id="231" name="Grupo 10"/>
          <p:cNvGrpSpPr>
            <a:grpSpLocks/>
          </p:cNvGrpSpPr>
          <p:nvPr/>
        </p:nvGrpSpPr>
        <p:grpSpPr bwMode="auto">
          <a:xfrm>
            <a:off x="7578922" y="1660225"/>
            <a:ext cx="4575134" cy="2923168"/>
            <a:chOff x="3276556" y="2098079"/>
            <a:chExt cx="5829512" cy="3953652"/>
          </a:xfrm>
        </p:grpSpPr>
        <p:pic>
          <p:nvPicPr>
            <p:cNvPr id="232" name="Imagen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8" b="9221"/>
            <a:stretch>
              <a:fillRect/>
            </a:stretch>
          </p:blipFill>
          <p:spPr bwMode="auto">
            <a:xfrm>
              <a:off x="3276556" y="2098079"/>
              <a:ext cx="5829512" cy="395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3" name="Imagen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278766"/>
              <a:ext cx="1800200" cy="20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4" name="Cubo 17"/>
          <p:cNvSpPr/>
          <p:nvPr/>
        </p:nvSpPr>
        <p:spPr>
          <a:xfrm>
            <a:off x="10423914" y="5169554"/>
            <a:ext cx="85725" cy="96837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s-ES_tradnl" sz="1350"/>
          </a:p>
        </p:txBody>
      </p:sp>
      <p:sp>
        <p:nvSpPr>
          <p:cNvPr id="245" name="163 Triángulo isósceles"/>
          <p:cNvSpPr/>
          <p:nvPr/>
        </p:nvSpPr>
        <p:spPr>
          <a:xfrm>
            <a:off x="8899911" y="5471179"/>
            <a:ext cx="161925" cy="1397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350"/>
          </a:p>
        </p:txBody>
      </p:sp>
      <p:pic>
        <p:nvPicPr>
          <p:cNvPr id="258" name="Imagen 2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3073" y="5365321"/>
            <a:ext cx="2637372" cy="14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40940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52253"/>
            <a:ext cx="12213132" cy="6936379"/>
            <a:chOff x="0" y="-52253"/>
            <a:chExt cx="12213132" cy="6936379"/>
          </a:xfrm>
        </p:grpSpPr>
        <p:sp>
          <p:nvSpPr>
            <p:cNvPr id="3" name="Rectángulo 2"/>
            <p:cNvSpPr/>
            <p:nvPr/>
          </p:nvSpPr>
          <p:spPr>
            <a:xfrm>
              <a:off x="0" y="-52253"/>
              <a:ext cx="12192000" cy="6897189"/>
            </a:xfrm>
            <a:prstGeom prst="rect">
              <a:avLst/>
            </a:prstGeom>
            <a:solidFill>
              <a:srgbClr val="003E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098" y="4258491"/>
              <a:ext cx="3738034" cy="2625635"/>
            </a:xfrm>
            <a:prstGeom prst="rect">
              <a:avLst/>
            </a:prstGeom>
          </p:spPr>
        </p:pic>
      </p:grp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24000" y="1225880"/>
            <a:ext cx="9144000" cy="3777441"/>
          </a:xfrm>
        </p:spPr>
        <p:txBody>
          <a:bodyPr anchor="ctr">
            <a:normAutofit/>
          </a:bodyPr>
          <a:lstStyle/>
          <a:p>
            <a:pPr fontAlgn="ctr">
              <a:lnSpc>
                <a:spcPts val="5500"/>
              </a:lnSpc>
            </a:pPr>
            <a:r>
              <a:rPr lang="es-CO" sz="5400" dirty="0"/>
              <a:t>Proyecto:</a:t>
            </a:r>
            <a:br>
              <a:rPr lang="es-CO" sz="5400" dirty="0"/>
            </a:br>
            <a:br>
              <a:rPr lang="es-CO" sz="5400" b="0" dirty="0"/>
            </a:br>
            <a:r>
              <a:rPr lang="es-CO" sz="5400" b="0" dirty="0"/>
              <a:t>Reducción del riesgo y  </a:t>
            </a:r>
            <a:br>
              <a:rPr lang="es-CO" sz="5400" b="0" dirty="0"/>
            </a:br>
            <a:r>
              <a:rPr lang="es-CO" sz="5400" b="0" dirty="0"/>
              <a:t> adaptación al cambio climático</a:t>
            </a:r>
          </a:p>
        </p:txBody>
      </p:sp>
    </p:spTree>
    <p:extLst>
      <p:ext uri="{BB962C8B-B14F-4D97-AF65-F5344CB8AC3E}">
        <p14:creationId xmlns:p14="http://schemas.microsoft.com/office/powerpoint/2010/main" val="388057398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495300" y="78579"/>
            <a:ext cx="8322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404717" y="78579"/>
            <a:ext cx="8621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CO" sz="3600" b="1" dirty="0">
                <a:solidFill>
                  <a:schemeClr val="bg1"/>
                </a:solidFill>
              </a:rPr>
              <a:t> Reasentamiento de familias localizadas en zonas de alto riesgo no mitigable</a:t>
            </a:r>
            <a:endParaRPr lang="es-CO" altLang="es-CO" sz="3600" b="1" dirty="0">
              <a:solidFill>
                <a:schemeClr val="bg1"/>
              </a:solidFill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1524000" y="6174714"/>
            <a:ext cx="9144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graphicFrame>
        <p:nvGraphicFramePr>
          <p:cNvPr id="11" name="3 Objeto"/>
          <p:cNvGraphicFramePr>
            <a:graphicFrameLocks noChangeAspect="1"/>
          </p:cNvGraphicFramePr>
          <p:nvPr/>
        </p:nvGraphicFramePr>
        <p:xfrm>
          <a:off x="878860" y="2018839"/>
          <a:ext cx="4284663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3" imgW="3838559" imgH="1343068" progId="Excel.Sheet.12">
                  <p:embed/>
                </p:oleObj>
              </mc:Choice>
              <mc:Fallback>
                <p:oleObj name="Hoja de cálculo" r:id="rId3" imgW="3838559" imgH="134306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860" y="2018839"/>
                        <a:ext cx="4284663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1919288" y="1543161"/>
            <a:ext cx="1966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b="1" dirty="0">
                <a:latin typeface="+mn-lt"/>
              </a:rPr>
              <a:t>Predios adquiridos</a:t>
            </a:r>
          </a:p>
        </p:txBody>
      </p:sp>
      <p:pic>
        <p:nvPicPr>
          <p:cNvPr id="13" name="image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69689"/>
            <a:ext cx="41386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2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1" y="4096677"/>
            <a:ext cx="42719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2 CuadroTexto"/>
          <p:cNvSpPr txBox="1">
            <a:spLocks noChangeArrowheads="1"/>
          </p:cNvSpPr>
          <p:nvPr/>
        </p:nvSpPr>
        <p:spPr bwMode="auto">
          <a:xfrm>
            <a:off x="6913758" y="2273099"/>
            <a:ext cx="3539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b="1" dirty="0">
                <a:latin typeface="+mn-lt"/>
              </a:rPr>
              <a:t>Avance Meta PDD: </a:t>
            </a:r>
            <a:r>
              <a:rPr lang="es-CO" sz="2400" b="1" dirty="0">
                <a:latin typeface="+mn-lt"/>
              </a:rPr>
              <a:t>59%</a:t>
            </a:r>
            <a:r>
              <a:rPr lang="es-CO" dirty="0">
                <a:latin typeface="+mn-lt"/>
              </a:rPr>
              <a:t> (169/286)</a:t>
            </a:r>
          </a:p>
        </p:txBody>
      </p:sp>
      <p:sp>
        <p:nvSpPr>
          <p:cNvPr id="16" name="16 CuadroTexto"/>
          <p:cNvSpPr txBox="1">
            <a:spLocks noChangeArrowheads="1"/>
          </p:cNvSpPr>
          <p:nvPr/>
        </p:nvSpPr>
        <p:spPr bwMode="auto">
          <a:xfrm>
            <a:off x="3698876" y="3645945"/>
            <a:ext cx="4128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b="1" dirty="0">
                <a:latin typeface="+mn-lt"/>
              </a:rPr>
              <a:t>Antes y después de la Adquisición Predial</a:t>
            </a:r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3992451" y="4185633"/>
            <a:ext cx="1" cy="23568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8182579" y="4229197"/>
            <a:ext cx="1" cy="23568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973298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495300" y="78579"/>
            <a:ext cx="8322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MX" altLang="es-CO" dirty="0">
                <a:latin typeface="+mn-lt"/>
              </a:rPr>
              <a:t>Obras de mitigación, adecuación y recuperación para la reducción del riesgo </a:t>
            </a:r>
            <a:endParaRPr lang="es-CO" altLang="es-CO" dirty="0">
              <a:latin typeface="+mn-lt"/>
            </a:endParaRPr>
          </a:p>
        </p:txBody>
      </p:sp>
      <p:sp>
        <p:nvSpPr>
          <p:cNvPr id="7" name="Rectángulo 16"/>
          <p:cNvSpPr/>
          <p:nvPr/>
        </p:nvSpPr>
        <p:spPr>
          <a:xfrm>
            <a:off x="3237139" y="3595647"/>
            <a:ext cx="1890712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MX" sz="1100" b="1" dirty="0"/>
              <a:t>Valor    : </a:t>
            </a:r>
            <a:r>
              <a:rPr lang="es-CO" sz="1100" b="1" dirty="0"/>
              <a:t>$ 2.291.213.765</a:t>
            </a:r>
          </a:p>
          <a:p>
            <a:pPr>
              <a:defRPr/>
            </a:pPr>
            <a:r>
              <a:rPr lang="es-CO" sz="1100" dirty="0"/>
              <a:t>Obra     : $ 2,100,191,578</a:t>
            </a:r>
          </a:p>
          <a:p>
            <a:pPr>
              <a:defRPr/>
            </a:pPr>
            <a:r>
              <a:rPr lang="es-CO" sz="1100" dirty="0" err="1"/>
              <a:t>Interv</a:t>
            </a:r>
            <a:r>
              <a:rPr lang="es-CO" sz="1100" dirty="0"/>
              <a:t>.  : $ 191,022,187</a:t>
            </a:r>
            <a:endParaRPr lang="es-ES_tradnl" sz="1100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220" y="2029991"/>
            <a:ext cx="23304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0" name="Rectángulo 14"/>
          <p:cNvSpPr/>
          <p:nvPr/>
        </p:nvSpPr>
        <p:spPr>
          <a:xfrm>
            <a:off x="9189707" y="2541166"/>
            <a:ext cx="1890713" cy="280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/>
              <a:t>Principales Intervenciones</a:t>
            </a:r>
            <a:endParaRPr lang="es-CO" sz="1200" b="1" dirty="0"/>
          </a:p>
        </p:txBody>
      </p:sp>
      <p:sp>
        <p:nvSpPr>
          <p:cNvPr id="11" name="Rectángulo 5"/>
          <p:cNvSpPr/>
          <p:nvPr/>
        </p:nvSpPr>
        <p:spPr>
          <a:xfrm>
            <a:off x="9197645" y="2895178"/>
            <a:ext cx="1890712" cy="719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CO" sz="1200" dirty="0"/>
              <a:t>Muro de contención, canal y manejo de aguas de escorrentía y cerramiento perimetral.</a:t>
            </a:r>
          </a:p>
        </p:txBody>
      </p:sp>
      <p:sp>
        <p:nvSpPr>
          <p:cNvPr id="12" name="Rectángulo 16"/>
          <p:cNvSpPr/>
          <p:nvPr/>
        </p:nvSpPr>
        <p:spPr>
          <a:xfrm>
            <a:off x="9197645" y="3685753"/>
            <a:ext cx="1890712" cy="576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MX" sz="1100" b="1" dirty="0"/>
              <a:t>Valor    : </a:t>
            </a:r>
            <a:r>
              <a:rPr lang="es-CO" sz="1100" b="1" dirty="0"/>
              <a:t>$ 2.732.737.281</a:t>
            </a:r>
          </a:p>
          <a:p>
            <a:pPr>
              <a:defRPr/>
            </a:pPr>
            <a:r>
              <a:rPr lang="es-CO" sz="1100" dirty="0"/>
              <a:t>Obra     : $ 2.427.824.901</a:t>
            </a:r>
          </a:p>
          <a:p>
            <a:pPr>
              <a:defRPr/>
            </a:pPr>
            <a:r>
              <a:rPr lang="es-CO" sz="1100" dirty="0" err="1"/>
              <a:t>Interv</a:t>
            </a:r>
            <a:r>
              <a:rPr lang="es-CO" sz="1100" dirty="0"/>
              <a:t>.  : $    304.912.380</a:t>
            </a:r>
            <a:endParaRPr lang="es-ES_tradnl" sz="1100" b="1" dirty="0"/>
          </a:p>
        </p:txBody>
      </p:sp>
      <p:sp>
        <p:nvSpPr>
          <p:cNvPr id="13" name="Rectángulo 18"/>
          <p:cNvSpPr/>
          <p:nvPr/>
        </p:nvSpPr>
        <p:spPr>
          <a:xfrm>
            <a:off x="9197645" y="2029991"/>
            <a:ext cx="1882775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MX" sz="1400" b="1" dirty="0"/>
              <a:t>Altos de la Estancia Fase II - Ciudad Bolívar </a:t>
            </a:r>
            <a:endParaRPr lang="es-CO" sz="1400" dirty="0"/>
          </a:p>
        </p:txBody>
      </p:sp>
      <p:sp>
        <p:nvSpPr>
          <p:cNvPr id="14" name="Rectángulo 14"/>
          <p:cNvSpPr/>
          <p:nvPr/>
        </p:nvSpPr>
        <p:spPr>
          <a:xfrm>
            <a:off x="3237139" y="2522497"/>
            <a:ext cx="1890712" cy="280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/>
              <a:t>Principales Intervenciones</a:t>
            </a:r>
            <a:endParaRPr lang="es-CO" sz="1200" b="1" dirty="0"/>
          </a:p>
        </p:txBody>
      </p:sp>
      <p:sp>
        <p:nvSpPr>
          <p:cNvPr id="15" name="Rectángulo 5"/>
          <p:cNvSpPr/>
          <p:nvPr/>
        </p:nvSpPr>
        <p:spPr>
          <a:xfrm>
            <a:off x="3232376" y="2876509"/>
            <a:ext cx="1890713" cy="574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CO" sz="1200" dirty="0"/>
              <a:t>Manto anti-erosión, Anclajes y Barreras dinámicas.</a:t>
            </a:r>
          </a:p>
        </p:txBody>
      </p:sp>
      <p:sp>
        <p:nvSpPr>
          <p:cNvPr id="16" name="Rectángulo 18"/>
          <p:cNvSpPr/>
          <p:nvPr/>
        </p:nvSpPr>
        <p:spPr>
          <a:xfrm>
            <a:off x="3236344" y="2028178"/>
            <a:ext cx="1882775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MX" sz="1400" b="1" dirty="0"/>
              <a:t>Monserrate II - Loc. Santa fe</a:t>
            </a:r>
            <a:endParaRPr lang="es-CO" sz="14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"/>
          <a:stretch>
            <a:fillRect/>
          </a:stretch>
        </p:blipFill>
        <p:spPr bwMode="auto">
          <a:xfrm>
            <a:off x="3313956" y="4466674"/>
            <a:ext cx="344963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8" name="Rectángulo 14"/>
          <p:cNvSpPr/>
          <p:nvPr/>
        </p:nvSpPr>
        <p:spPr>
          <a:xfrm>
            <a:off x="6815981" y="4906412"/>
            <a:ext cx="1890712" cy="280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MX" sz="1200" b="1" dirty="0"/>
              <a:t>Principales Intervenciones</a:t>
            </a:r>
            <a:endParaRPr lang="es-CO" sz="1200" b="1" dirty="0"/>
          </a:p>
        </p:txBody>
      </p:sp>
      <p:sp>
        <p:nvSpPr>
          <p:cNvPr id="19" name="Rectángulo 5"/>
          <p:cNvSpPr/>
          <p:nvPr/>
        </p:nvSpPr>
        <p:spPr>
          <a:xfrm>
            <a:off x="6822331" y="5258837"/>
            <a:ext cx="1890712" cy="720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CO" sz="1200" dirty="0"/>
              <a:t>Manejo de agua superficial y sub-superficial y construcción  desarenador.</a:t>
            </a:r>
          </a:p>
        </p:txBody>
      </p:sp>
      <p:sp>
        <p:nvSpPr>
          <p:cNvPr id="20" name="Rectángulo 16"/>
          <p:cNvSpPr/>
          <p:nvPr/>
        </p:nvSpPr>
        <p:spPr>
          <a:xfrm>
            <a:off x="6822331" y="6122437"/>
            <a:ext cx="1890712" cy="5762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s-MX" sz="1100" b="1" dirty="0"/>
              <a:t>Valor    : </a:t>
            </a:r>
            <a:r>
              <a:rPr lang="es-CO" sz="1100" b="1" dirty="0"/>
              <a:t>$ 338.940.334</a:t>
            </a:r>
          </a:p>
          <a:p>
            <a:pPr>
              <a:defRPr/>
            </a:pPr>
            <a:r>
              <a:rPr lang="es-CO" sz="1100" dirty="0"/>
              <a:t>Obra     : $ 288.967.474</a:t>
            </a:r>
          </a:p>
          <a:p>
            <a:pPr>
              <a:defRPr/>
            </a:pPr>
            <a:r>
              <a:rPr lang="es-CO" sz="1100" dirty="0" err="1"/>
              <a:t>Interv</a:t>
            </a:r>
            <a:r>
              <a:rPr lang="es-CO" sz="1100" dirty="0"/>
              <a:t>.  : $   49.972.860</a:t>
            </a:r>
            <a:endParaRPr lang="es-ES_tradnl" sz="1100" b="1" dirty="0"/>
          </a:p>
        </p:txBody>
      </p:sp>
      <p:sp>
        <p:nvSpPr>
          <p:cNvPr id="21" name="Rectángulo 18"/>
          <p:cNvSpPr/>
          <p:nvPr/>
        </p:nvSpPr>
        <p:spPr>
          <a:xfrm>
            <a:off x="6822331" y="4466674"/>
            <a:ext cx="1884362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MX" sz="1400" b="1" dirty="0" err="1"/>
              <a:t>Moralba</a:t>
            </a:r>
            <a:r>
              <a:rPr lang="es-MX" sz="1400" b="1" dirty="0"/>
              <a:t> – Loc. San Cristóbal</a:t>
            </a:r>
            <a:endParaRPr lang="es-CO" sz="1400" dirty="0"/>
          </a:p>
        </p:txBody>
      </p:sp>
      <p:sp>
        <p:nvSpPr>
          <p:cNvPr id="22" name="33 CuadroTexto"/>
          <p:cNvSpPr txBox="1">
            <a:spLocks noChangeArrowheads="1"/>
          </p:cNvSpPr>
          <p:nvPr/>
        </p:nvSpPr>
        <p:spPr bwMode="auto">
          <a:xfrm>
            <a:off x="4656364" y="1530000"/>
            <a:ext cx="28418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sz="2400" b="1" dirty="0">
                <a:latin typeface="+mn-lt"/>
              </a:rPr>
              <a:t>Obras recibidas 2017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7"/>
          <a:stretch/>
        </p:blipFill>
        <p:spPr>
          <a:xfrm>
            <a:off x="606409" y="1991665"/>
            <a:ext cx="2523157" cy="22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97060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571500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296214" y="167744"/>
            <a:ext cx="8946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MX" altLang="es-CO" sz="4000" dirty="0"/>
              <a:t>Obras de mitigación en ejecución</a:t>
            </a:r>
            <a:endParaRPr lang="es-CO" altLang="es-CO" sz="4000" dirty="0"/>
          </a:p>
        </p:txBody>
      </p:sp>
      <p:sp>
        <p:nvSpPr>
          <p:cNvPr id="71" name="Cubo 70"/>
          <p:cNvSpPr/>
          <p:nvPr/>
        </p:nvSpPr>
        <p:spPr>
          <a:xfrm>
            <a:off x="5381988" y="5521326"/>
            <a:ext cx="202910" cy="202910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sp>
        <p:nvSpPr>
          <p:cNvPr id="72" name="Cubo 71"/>
          <p:cNvSpPr/>
          <p:nvPr/>
        </p:nvSpPr>
        <p:spPr>
          <a:xfrm>
            <a:off x="5957900" y="5318416"/>
            <a:ext cx="202910" cy="202910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sp>
        <p:nvSpPr>
          <p:cNvPr id="73" name="Cubo 72"/>
          <p:cNvSpPr/>
          <p:nvPr/>
        </p:nvSpPr>
        <p:spPr>
          <a:xfrm>
            <a:off x="6379898" y="4747014"/>
            <a:ext cx="202910" cy="202910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sp>
        <p:nvSpPr>
          <p:cNvPr id="74" name="Cubo 73"/>
          <p:cNvSpPr/>
          <p:nvPr/>
        </p:nvSpPr>
        <p:spPr>
          <a:xfrm>
            <a:off x="6853530" y="4085829"/>
            <a:ext cx="202910" cy="202910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sp>
        <p:nvSpPr>
          <p:cNvPr id="96" name="Cubo 95"/>
          <p:cNvSpPr/>
          <p:nvPr/>
        </p:nvSpPr>
        <p:spPr>
          <a:xfrm>
            <a:off x="5109177" y="2932310"/>
            <a:ext cx="202910" cy="202910"/>
          </a:xfrm>
          <a:prstGeom prst="cube">
            <a:avLst/>
          </a:prstGeom>
          <a:solidFill>
            <a:srgbClr val="00B050"/>
          </a:solidFill>
          <a:ln w="6350">
            <a:solidFill>
              <a:srgbClr val="138F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/>
          </a:p>
        </p:txBody>
      </p:sp>
      <p:grpSp>
        <p:nvGrpSpPr>
          <p:cNvPr id="33" name="Grupo 32"/>
          <p:cNvGrpSpPr/>
          <p:nvPr/>
        </p:nvGrpSpPr>
        <p:grpSpPr>
          <a:xfrm>
            <a:off x="5261360" y="1633754"/>
            <a:ext cx="6603926" cy="2916720"/>
            <a:chOff x="5261360" y="1633754"/>
            <a:chExt cx="6603926" cy="2916720"/>
          </a:xfrm>
        </p:grpSpPr>
        <p:grpSp>
          <p:nvGrpSpPr>
            <p:cNvPr id="45" name="Grupo 44"/>
            <p:cNvGrpSpPr/>
            <p:nvPr/>
          </p:nvGrpSpPr>
          <p:grpSpPr>
            <a:xfrm>
              <a:off x="7879525" y="1633754"/>
              <a:ext cx="3985761" cy="2916720"/>
              <a:chOff x="1159714" y="-1214633"/>
              <a:chExt cx="3985761" cy="2916720"/>
            </a:xfrm>
          </p:grpSpPr>
          <p:pic>
            <p:nvPicPr>
              <p:cNvPr id="4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7475" y="-1214633"/>
                <a:ext cx="3978000" cy="2916720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2F4D71"/>
                      </a:outerShdw>
                    </a:effectLst>
                  </a14:hiddenEffects>
                </a:ext>
              </a:extLst>
            </p:spPr>
          </p:pic>
          <p:sp>
            <p:nvSpPr>
              <p:cNvPr id="50" name="Rectángulo 18"/>
              <p:cNvSpPr/>
              <p:nvPr/>
            </p:nvSpPr>
            <p:spPr>
              <a:xfrm>
                <a:off x="1159714" y="1317332"/>
                <a:ext cx="3984833" cy="3847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1700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Monserrate III – Santa Fe</a:t>
                </a:r>
              </a:p>
            </p:txBody>
          </p:sp>
        </p:grpSp>
        <p:cxnSp>
          <p:nvCxnSpPr>
            <p:cNvPr id="48" name="Conector recto 47"/>
            <p:cNvCxnSpPr/>
            <p:nvPr/>
          </p:nvCxnSpPr>
          <p:spPr>
            <a:xfrm flipH="1">
              <a:off x="5261360" y="1790335"/>
              <a:ext cx="2564794" cy="1268794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>
            <a:off x="7005713" y="1643174"/>
            <a:ext cx="4937944" cy="3049464"/>
            <a:chOff x="7005713" y="1643174"/>
            <a:chExt cx="4937944" cy="3049464"/>
          </a:xfrm>
        </p:grpSpPr>
        <p:grpSp>
          <p:nvGrpSpPr>
            <p:cNvPr id="52" name="Agrupar 55"/>
            <p:cNvGrpSpPr/>
            <p:nvPr/>
          </p:nvGrpSpPr>
          <p:grpSpPr>
            <a:xfrm>
              <a:off x="7898273" y="1643174"/>
              <a:ext cx="4045384" cy="3049464"/>
              <a:chOff x="5455468" y="1557338"/>
              <a:chExt cx="2538926" cy="1913876"/>
            </a:xfrm>
          </p:grpSpPr>
          <p:pic>
            <p:nvPicPr>
              <p:cNvPr id="54" name="Imagen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5468" y="1557338"/>
                <a:ext cx="2497137" cy="1871662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ctángulo 18"/>
              <p:cNvSpPr/>
              <p:nvPr/>
            </p:nvSpPr>
            <p:spPr>
              <a:xfrm>
                <a:off x="5455468" y="3266877"/>
                <a:ext cx="2538926" cy="2043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MX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Yomasa – Usme</a:t>
                </a:r>
                <a:endParaRPr lang="es-CO" b="1" dirty="0">
                  <a:solidFill>
                    <a:srgbClr val="15A7E5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53" name="Conector recto 52"/>
            <p:cNvCxnSpPr/>
            <p:nvPr/>
          </p:nvCxnSpPr>
          <p:spPr>
            <a:xfrm flipH="1">
              <a:off x="7005713" y="1685841"/>
              <a:ext cx="809971" cy="252680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/>
          <p:cNvGrpSpPr/>
          <p:nvPr/>
        </p:nvGrpSpPr>
        <p:grpSpPr>
          <a:xfrm>
            <a:off x="6582808" y="1620126"/>
            <a:ext cx="5273871" cy="3202979"/>
            <a:chOff x="6582808" y="1620126"/>
            <a:chExt cx="5273871" cy="3202979"/>
          </a:xfrm>
        </p:grpSpPr>
        <p:grpSp>
          <p:nvGrpSpPr>
            <p:cNvPr id="57" name="Agrupar 66"/>
            <p:cNvGrpSpPr/>
            <p:nvPr/>
          </p:nvGrpSpPr>
          <p:grpSpPr>
            <a:xfrm>
              <a:off x="7877879" y="1620126"/>
              <a:ext cx="3978800" cy="2988328"/>
              <a:chOff x="1774426" y="2744840"/>
              <a:chExt cx="3027362" cy="2329736"/>
            </a:xfrm>
          </p:grpSpPr>
          <p:pic>
            <p:nvPicPr>
              <p:cNvPr id="59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4426" y="2744840"/>
                <a:ext cx="3027362" cy="2270125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Rectángulo 18"/>
              <p:cNvSpPr/>
              <p:nvPr/>
            </p:nvSpPr>
            <p:spPr>
              <a:xfrm>
                <a:off x="1774426" y="4797152"/>
                <a:ext cx="3027362" cy="2774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MX" b="1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Monterrey - </a:t>
                </a:r>
                <a:r>
                  <a:rPr lang="es-CO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Ciudad Bolívar</a:t>
                </a:r>
              </a:p>
            </p:txBody>
          </p:sp>
        </p:grpSp>
        <p:cxnSp>
          <p:nvCxnSpPr>
            <p:cNvPr id="58" name="Conector recto 57"/>
            <p:cNvCxnSpPr/>
            <p:nvPr/>
          </p:nvCxnSpPr>
          <p:spPr>
            <a:xfrm flipH="1">
              <a:off x="6582808" y="1790335"/>
              <a:ext cx="1270571" cy="303277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o 60"/>
          <p:cNvGrpSpPr/>
          <p:nvPr/>
        </p:nvGrpSpPr>
        <p:grpSpPr>
          <a:xfrm>
            <a:off x="6110083" y="1642181"/>
            <a:ext cx="5791745" cy="3803054"/>
            <a:chOff x="6110083" y="1642181"/>
            <a:chExt cx="5791745" cy="3803054"/>
          </a:xfrm>
        </p:grpSpPr>
        <p:grpSp>
          <p:nvGrpSpPr>
            <p:cNvPr id="62" name="Agrupar 78"/>
            <p:cNvGrpSpPr/>
            <p:nvPr/>
          </p:nvGrpSpPr>
          <p:grpSpPr>
            <a:xfrm>
              <a:off x="7840523" y="1642181"/>
              <a:ext cx="4061305" cy="2986075"/>
              <a:chOff x="1507360" y="3288320"/>
              <a:chExt cx="2848728" cy="1890711"/>
            </a:xfrm>
          </p:grpSpPr>
          <p:pic>
            <p:nvPicPr>
              <p:cNvPr id="64" name="Picture 35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9"/>
              <a:stretch/>
            </p:blipFill>
            <p:spPr bwMode="auto">
              <a:xfrm>
                <a:off x="1507361" y="3288320"/>
                <a:ext cx="2787527" cy="1890711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5" name="Rectángulo 18"/>
              <p:cNvSpPr/>
              <p:nvPr/>
            </p:nvSpPr>
            <p:spPr>
              <a:xfrm>
                <a:off x="1507360" y="4928183"/>
                <a:ext cx="2848728" cy="2508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MX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Brisas del Volador – </a:t>
                </a:r>
                <a:r>
                  <a:rPr lang="es-CO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Ciudad Bolívar</a:t>
                </a:r>
              </a:p>
            </p:txBody>
          </p:sp>
        </p:grpSp>
        <p:cxnSp>
          <p:nvCxnSpPr>
            <p:cNvPr id="63" name="Conector recto 62"/>
            <p:cNvCxnSpPr/>
            <p:nvPr/>
          </p:nvCxnSpPr>
          <p:spPr>
            <a:xfrm flipH="1">
              <a:off x="6110083" y="1679316"/>
              <a:ext cx="1730443" cy="3765919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/>
          <p:cNvGrpSpPr/>
          <p:nvPr/>
        </p:nvGrpSpPr>
        <p:grpSpPr>
          <a:xfrm>
            <a:off x="5534171" y="1652652"/>
            <a:ext cx="6304041" cy="3995493"/>
            <a:chOff x="5534171" y="1652652"/>
            <a:chExt cx="6304041" cy="3995493"/>
          </a:xfrm>
        </p:grpSpPr>
        <p:grpSp>
          <p:nvGrpSpPr>
            <p:cNvPr id="67" name="Agrupar 83"/>
            <p:cNvGrpSpPr/>
            <p:nvPr/>
          </p:nvGrpSpPr>
          <p:grpSpPr>
            <a:xfrm>
              <a:off x="7853379" y="1721233"/>
              <a:ext cx="3984833" cy="3054314"/>
              <a:chOff x="1850353" y="1345767"/>
              <a:chExt cx="2979442" cy="2078889"/>
            </a:xfrm>
          </p:grpSpPr>
          <p:pic>
            <p:nvPicPr>
              <p:cNvPr id="69" name="Picture 21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29"/>
              <a:stretch/>
            </p:blipFill>
            <p:spPr bwMode="auto">
              <a:xfrm>
                <a:off x="1865932" y="1345767"/>
                <a:ext cx="2963863" cy="2037377"/>
              </a:xfrm>
              <a:prstGeom prst="rect">
                <a:avLst/>
              </a:prstGeom>
              <a:noFill/>
              <a:ln w="920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75" name="Rectángulo 18"/>
              <p:cNvSpPr/>
              <p:nvPr/>
            </p:nvSpPr>
            <p:spPr>
              <a:xfrm>
                <a:off x="1850353" y="3162776"/>
                <a:ext cx="2979442" cy="2618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CO" sz="1700" b="1" dirty="0">
                    <a:solidFill>
                      <a:srgbClr val="15A7E5"/>
                    </a:solidFill>
                    <a:latin typeface="Arial" charset="0"/>
                    <a:ea typeface="Arial" charset="0"/>
                    <a:cs typeface="Arial" charset="0"/>
                  </a:rPr>
                  <a:t>Altos de la Estancia - Ciudad Bolívar</a:t>
                </a:r>
              </a:p>
            </p:txBody>
          </p:sp>
        </p:grpSp>
        <p:cxnSp>
          <p:nvCxnSpPr>
            <p:cNvPr id="68" name="Conector recto 67"/>
            <p:cNvCxnSpPr/>
            <p:nvPr/>
          </p:nvCxnSpPr>
          <p:spPr>
            <a:xfrm flipH="1">
              <a:off x="5534171" y="1652652"/>
              <a:ext cx="2321157" cy="3995493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49341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495300" y="78579"/>
            <a:ext cx="8322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MX" altLang="es-CO" dirty="0">
                <a:latin typeface="+mn-lt"/>
              </a:rPr>
              <a:t>Promoción de la gestión de riesgos y adaptación al cambio climático a través de acciones de comunicación, educación y participación</a:t>
            </a:r>
            <a:endParaRPr lang="es-CO" altLang="es-CO" dirty="0">
              <a:latin typeface="+mn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70691" y="2079196"/>
            <a:ext cx="4067129" cy="66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s-CO" sz="2400" dirty="0"/>
              <a:t>Evento de cierre de gestión CLGR-CC (Nov. 28)</a:t>
            </a:r>
            <a:endParaRPr lang="es-ES" sz="2400" dirty="0"/>
          </a:p>
        </p:txBody>
      </p:sp>
      <p:pic>
        <p:nvPicPr>
          <p:cNvPr id="2063" name="Picture 15" descr="http://www.idiger.gov.co/documents/20182/82587/IMG-20171128-WA0028.jpg/49eb7e6e-307e-4cfc-9efa-958b419ea66c?t=15119071201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716" y="3124700"/>
            <a:ext cx="3905081" cy="29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33851" y="1918224"/>
            <a:ext cx="4067129" cy="94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s-CO" sz="2400" dirty="0"/>
              <a:t>20 CLGR-CC capacitados y asesorados para caracterizar escenarios de riesgo</a:t>
            </a:r>
            <a:endParaRPr lang="es-ES" sz="2400" dirty="0"/>
          </a:p>
        </p:txBody>
      </p:sp>
      <p:pic>
        <p:nvPicPr>
          <p:cNvPr id="2050" name="Picture 2" descr="http://www.idiger.gov.co/documents/220605/221038/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2"/>
          <a:stretch/>
        </p:blipFill>
        <p:spPr bwMode="auto">
          <a:xfrm>
            <a:off x="181439" y="3124700"/>
            <a:ext cx="3771951" cy="18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6113" t="3479" r="13013" b="5357"/>
          <a:stretch/>
        </p:blipFill>
        <p:spPr>
          <a:xfrm>
            <a:off x="8318844" y="3124700"/>
            <a:ext cx="3545768" cy="2462824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8973369" y="2089905"/>
            <a:ext cx="223671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s-CO" sz="2400" dirty="0"/>
              <a:t>Micrositio Web CLGR-CC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5429055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4560" b="13246"/>
          <a:stretch/>
        </p:blipFill>
        <p:spPr bwMode="auto">
          <a:xfrm>
            <a:off x="-1" y="571500"/>
            <a:ext cx="121920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2443655" y="2374710"/>
            <a:ext cx="517909" cy="4946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Elipse 7"/>
          <p:cNvSpPr/>
          <p:nvPr/>
        </p:nvSpPr>
        <p:spPr>
          <a:xfrm>
            <a:off x="4154345" y="2344525"/>
            <a:ext cx="502019" cy="4165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Elipse 8"/>
          <p:cNvSpPr/>
          <p:nvPr/>
        </p:nvSpPr>
        <p:spPr>
          <a:xfrm>
            <a:off x="4983217" y="2149224"/>
            <a:ext cx="456886" cy="458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Elipse 9"/>
          <p:cNvSpPr/>
          <p:nvPr/>
        </p:nvSpPr>
        <p:spPr>
          <a:xfrm>
            <a:off x="1788071" y="3362245"/>
            <a:ext cx="739469" cy="565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2" name="Elipse 11"/>
          <p:cNvSpPr/>
          <p:nvPr/>
        </p:nvSpPr>
        <p:spPr>
          <a:xfrm>
            <a:off x="4331717" y="3896233"/>
            <a:ext cx="481882" cy="33534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3" name="Elipse 12"/>
          <p:cNvSpPr/>
          <p:nvPr/>
        </p:nvSpPr>
        <p:spPr>
          <a:xfrm>
            <a:off x="4104993" y="4572232"/>
            <a:ext cx="750785" cy="48298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4" name="Elipse 13"/>
          <p:cNvSpPr/>
          <p:nvPr/>
        </p:nvSpPr>
        <p:spPr>
          <a:xfrm>
            <a:off x="3951205" y="3416846"/>
            <a:ext cx="481882" cy="33534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Elipse 14"/>
          <p:cNvSpPr/>
          <p:nvPr/>
        </p:nvSpPr>
        <p:spPr>
          <a:xfrm>
            <a:off x="3436309" y="3578608"/>
            <a:ext cx="394712" cy="2051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Elipse 15"/>
          <p:cNvSpPr/>
          <p:nvPr/>
        </p:nvSpPr>
        <p:spPr>
          <a:xfrm>
            <a:off x="5691518" y="3395847"/>
            <a:ext cx="725048" cy="5044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8" name="Elipse 17"/>
          <p:cNvSpPr/>
          <p:nvPr/>
        </p:nvSpPr>
        <p:spPr>
          <a:xfrm>
            <a:off x="3766016" y="5705761"/>
            <a:ext cx="745568" cy="4743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Elipse 18"/>
          <p:cNvSpPr/>
          <p:nvPr/>
        </p:nvSpPr>
        <p:spPr>
          <a:xfrm>
            <a:off x="4511584" y="3564082"/>
            <a:ext cx="394712" cy="2051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Elipse 19"/>
          <p:cNvSpPr/>
          <p:nvPr/>
        </p:nvSpPr>
        <p:spPr>
          <a:xfrm>
            <a:off x="4985814" y="4170900"/>
            <a:ext cx="394712" cy="2051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Elipse 20"/>
          <p:cNvSpPr/>
          <p:nvPr/>
        </p:nvSpPr>
        <p:spPr>
          <a:xfrm>
            <a:off x="5889754" y="4060208"/>
            <a:ext cx="644047" cy="33827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Elipse 21"/>
          <p:cNvSpPr/>
          <p:nvPr/>
        </p:nvSpPr>
        <p:spPr>
          <a:xfrm>
            <a:off x="9821115" y="4462781"/>
            <a:ext cx="615657" cy="6241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Elipse 22"/>
          <p:cNvSpPr/>
          <p:nvPr/>
        </p:nvSpPr>
        <p:spPr>
          <a:xfrm>
            <a:off x="8272071" y="5086979"/>
            <a:ext cx="808867" cy="7184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4" name="Elipse 23"/>
          <p:cNvSpPr/>
          <p:nvPr/>
        </p:nvSpPr>
        <p:spPr>
          <a:xfrm>
            <a:off x="11666484" y="5390866"/>
            <a:ext cx="411786" cy="4145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5" name="Elipse 24"/>
          <p:cNvSpPr/>
          <p:nvPr/>
        </p:nvSpPr>
        <p:spPr>
          <a:xfrm>
            <a:off x="3472146" y="4350682"/>
            <a:ext cx="479059" cy="3868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Elipse 26"/>
          <p:cNvSpPr/>
          <p:nvPr/>
        </p:nvSpPr>
        <p:spPr>
          <a:xfrm>
            <a:off x="5610236" y="4587614"/>
            <a:ext cx="394712" cy="2051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724605" y="3185735"/>
            <a:ext cx="724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Candelaria</a:t>
            </a:r>
          </a:p>
        </p:txBody>
      </p:sp>
      <p:sp>
        <p:nvSpPr>
          <p:cNvPr id="29" name="Elipse 28"/>
          <p:cNvSpPr/>
          <p:nvPr/>
        </p:nvSpPr>
        <p:spPr>
          <a:xfrm>
            <a:off x="4977452" y="3395847"/>
            <a:ext cx="285528" cy="18276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3" name="Elipse 32"/>
          <p:cNvSpPr/>
          <p:nvPr/>
        </p:nvSpPr>
        <p:spPr>
          <a:xfrm>
            <a:off x="2967262" y="3769199"/>
            <a:ext cx="456886" cy="458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495300" y="78579"/>
            <a:ext cx="8322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MX" altLang="es-CO" dirty="0">
                <a:latin typeface="+mn-lt"/>
              </a:rPr>
              <a:t>Promoción de la gestión de riesgos y adaptación al cambio climático a través de acciones de comunicación, educación y participación</a:t>
            </a:r>
            <a:endParaRPr lang="es-CO" altLang="es-CO" dirty="0">
              <a:latin typeface="+mn-lt"/>
            </a:endParaRPr>
          </a:p>
        </p:txBody>
      </p:sp>
      <p:sp>
        <p:nvSpPr>
          <p:cNvPr id="3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7985367" y="1557715"/>
            <a:ext cx="4092903" cy="28183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s-ES" sz="2600" b="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s-ES" sz="2600" b="0" dirty="0">
                <a:solidFill>
                  <a:schemeClr val="tx1"/>
                </a:solidFill>
                <a:latin typeface="+mn-lt"/>
              </a:rPr>
              <a:t>Elección de representantes de las organizaciones sociales a los CLGR-CC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es-CO" sz="2000" dirty="0">
              <a:solidFill>
                <a:prstClr val="black"/>
              </a:solidFill>
              <a:latin typeface="Calibri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s-CO" sz="2400" dirty="0">
                <a:solidFill>
                  <a:prstClr val="black"/>
                </a:solidFill>
                <a:latin typeface="Calibri"/>
              </a:rPr>
              <a:t>Total Organizaciones Participantes</a:t>
            </a:r>
            <a:endParaRPr lang="es-ES" sz="2800" b="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s-ES" sz="3200" b="0" dirty="0">
                <a:solidFill>
                  <a:schemeClr val="tx1"/>
                </a:solidFill>
                <a:latin typeface="+mn-lt"/>
              </a:rPr>
              <a:t>192</a:t>
            </a:r>
            <a:endParaRPr lang="es-CO" sz="16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714472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9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 txBox="1">
            <a:spLocks/>
          </p:cNvSpPr>
          <p:nvPr/>
        </p:nvSpPr>
        <p:spPr>
          <a:xfrm>
            <a:off x="495300" y="78579"/>
            <a:ext cx="8322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MX" altLang="es-CO" dirty="0">
                <a:latin typeface="+mn-lt"/>
              </a:rPr>
              <a:t>Promoción de la gestión de riesgos y adaptación al cambio climático a través de acciones de comunicación, educación y participación</a:t>
            </a:r>
            <a:endParaRPr lang="es-CO" altLang="es-CO" dirty="0">
              <a:latin typeface="+mn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79349" y="1836010"/>
            <a:ext cx="3557787" cy="3745405"/>
            <a:chOff x="8499581" y="1786290"/>
            <a:chExt cx="3557787" cy="3745405"/>
          </a:xfrm>
        </p:grpSpPr>
        <p:pic>
          <p:nvPicPr>
            <p:cNvPr id="11" name="14 Imagen" descr="https://pbs.twimg.com/media/DBP-PW1WsAAaGzj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9581" y="2862529"/>
              <a:ext cx="3557787" cy="2669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8584122" y="1786290"/>
              <a:ext cx="3357910" cy="94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lnSpc>
                  <a:spcPts val="2200"/>
                </a:lnSpc>
                <a:defRPr sz="2400"/>
              </a:lvl1pPr>
            </a:lstStyle>
            <a:p>
              <a:r>
                <a:rPr lang="es-CO" dirty="0"/>
                <a:t>1er Congreso Distrital de Gestión de Riesgo y Cambio Climático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8011855" y="1836010"/>
            <a:ext cx="4180145" cy="3481826"/>
            <a:chOff x="-25758" y="1755513"/>
            <a:chExt cx="4180145" cy="3481826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326" y="2831752"/>
              <a:ext cx="3758082" cy="2405587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-25758" y="1755513"/>
              <a:ext cx="4180145" cy="94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s-CO" sz="2400" dirty="0"/>
                <a:t>Plataforma de intercambio de experiencias educativas en gestión del riesgo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052473" y="2404418"/>
            <a:ext cx="4067129" cy="4098868"/>
            <a:chOff x="4126632" y="2483806"/>
            <a:chExt cx="4067129" cy="4098868"/>
          </a:xfrm>
        </p:grpSpPr>
        <p:sp>
          <p:nvSpPr>
            <p:cNvPr id="4" name="Rectángulo 3"/>
            <p:cNvSpPr/>
            <p:nvPr/>
          </p:nvSpPr>
          <p:spPr>
            <a:xfrm>
              <a:off x="4126632" y="2483806"/>
              <a:ext cx="4067129" cy="94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s-CO" sz="2400" dirty="0"/>
                <a:t>20 CLGR-CC capacitados y asesorados para caracterizar escenarios de riesgo</a:t>
              </a:r>
              <a:endParaRPr lang="es-ES" sz="2400" dirty="0"/>
            </a:p>
          </p:txBody>
        </p:sp>
        <p:pic>
          <p:nvPicPr>
            <p:cNvPr id="2063" name="Picture 15" descr="http://www.idiger.gov.co/documents/20182/82587/IMG-20171128-WA0028.jpg/49eb7e6e-307e-4cfc-9efa-958b419ea66c?t=151190712015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229" y="3653863"/>
              <a:ext cx="3905081" cy="292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21151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dirty="0"/>
              <a:t>Ejecución Presupuestal de Gastos de Inversión 2017</a:t>
            </a:r>
          </a:p>
        </p:txBody>
      </p:sp>
      <p:graphicFrame>
        <p:nvGraphicFramePr>
          <p:cNvPr id="29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671092"/>
              </p:ext>
            </p:extLst>
          </p:nvPr>
        </p:nvGraphicFramePr>
        <p:xfrm>
          <a:off x="293297" y="1771041"/>
          <a:ext cx="11591804" cy="4393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9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1" u="none" strike="noStrike" dirty="0">
                          <a:solidFill>
                            <a:srgbClr val="0B3251"/>
                          </a:solidFill>
                          <a:effectLst/>
                          <a:latin typeface="+mn-lt"/>
                        </a:rPr>
                        <a:t>PROYECTO</a:t>
                      </a:r>
                      <a:endParaRPr lang="es-CO" sz="2400" b="1" i="0" u="none" strike="noStrike" dirty="0">
                        <a:solidFill>
                          <a:srgbClr val="0B3251"/>
                        </a:solidFill>
                        <a:effectLst/>
                        <a:latin typeface="+mn-lt"/>
                      </a:endParaRPr>
                    </a:p>
                  </a:txBody>
                  <a:tcPr marL="12631" marR="12631" marT="1263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2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APROPIACIÓN</a:t>
                      </a: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COMPROMISOS</a:t>
                      </a: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2400" b="1" u="none" strike="noStrike" dirty="0">
                          <a:solidFill>
                            <a:srgbClr val="0B3251"/>
                          </a:solidFill>
                          <a:effectLst/>
                          <a:latin typeface="+mn-lt"/>
                        </a:rPr>
                        <a:t>EJECUCIÓN %</a:t>
                      </a:r>
                      <a:endParaRPr lang="es-CO" sz="2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5" marR="12695" marT="1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836">
                <a:tc>
                  <a:txBody>
                    <a:bodyPr/>
                    <a:lstStyle/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2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Conocimiento del riesgo y</a:t>
                      </a:r>
                      <a:r>
                        <a:rPr lang="es-CO" sz="2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</a:t>
                      </a:r>
                    </a:p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2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efectos del cambio climático</a:t>
                      </a:r>
                      <a:endParaRPr lang="es-CO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29" marR="12329" marT="1232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3.943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3.878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98,3 %</a:t>
                      </a:r>
                    </a:p>
                  </a:txBody>
                  <a:tcPr marL="12696" marR="12696" marT="12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159">
                <a:tc>
                  <a:txBody>
                    <a:bodyPr/>
                    <a:lstStyle/>
                    <a:p>
                      <a:pPr lvl="0" algn="l" fontAlgn="ctr">
                        <a:lnSpc>
                          <a:spcPts val="2400"/>
                        </a:lnSpc>
                      </a:pPr>
                      <a:r>
                        <a:rPr lang="es-CO" sz="2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Reducción del riesgo y  </a:t>
                      </a:r>
                    </a:p>
                    <a:p>
                      <a:pPr lvl="0" algn="l" fontAlgn="ctr">
                        <a:lnSpc>
                          <a:spcPts val="2400"/>
                        </a:lnSpc>
                      </a:pPr>
                      <a:r>
                        <a:rPr lang="es-CO" sz="2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adaptación al cambio climático</a:t>
                      </a:r>
                      <a:endParaRPr lang="es-CO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329" marR="12329" marT="1232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ts val="2000"/>
                        </a:lnSpc>
                      </a:pPr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9.207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ctr">
                        <a:lnSpc>
                          <a:spcPts val="2000"/>
                        </a:lnSpc>
                      </a:pPr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7.429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>
                        <a:lnSpc>
                          <a:spcPts val="2000"/>
                        </a:lnSpc>
                      </a:pPr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80,7 %</a:t>
                      </a:r>
                    </a:p>
                  </a:txBody>
                  <a:tcPr marL="12696" marR="12696" marT="12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147">
                <a:tc>
                  <a:txBody>
                    <a:bodyPr/>
                    <a:lstStyle/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2400" b="0" u="none" strike="noStrike" dirty="0">
                          <a:effectLst/>
                          <a:latin typeface="+mn-lt"/>
                        </a:rPr>
                        <a:t> Manejo de emergencias y  </a:t>
                      </a:r>
                    </a:p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2400" b="0" u="none" strike="noStrike" dirty="0">
                          <a:effectLst/>
                          <a:latin typeface="+mn-lt"/>
                        </a:rPr>
                        <a:t> desastres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329" marR="12329" marT="1232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3.613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3.560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98,5 %</a:t>
                      </a:r>
                    </a:p>
                  </a:txBody>
                  <a:tcPr marL="12696" marR="12696" marT="12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571">
                <a:tc>
                  <a:txBody>
                    <a:bodyPr/>
                    <a:lstStyle/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2400" b="0" u="none" strike="noStrike" dirty="0">
                          <a:effectLst/>
                          <a:latin typeface="+mn-lt"/>
                        </a:rPr>
                        <a:t> Gestión pública eficiente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329" marR="12329" marT="1232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5.688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5.475 </a:t>
                      </a:r>
                    </a:p>
                  </a:txBody>
                  <a:tcPr marL="13527" marR="13527" marT="135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96,3</a:t>
                      </a:r>
                      <a:r>
                        <a:rPr lang="es-CO" sz="24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2696" marR="12696" marT="12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INVERSIÓN </a:t>
                      </a:r>
                      <a:endParaRPr lang="es-CO" sz="2400" b="0" i="0" u="none" strike="noStrike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12631" marR="12631" marT="1263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22.451 </a:t>
                      </a:r>
                    </a:p>
                  </a:txBody>
                  <a:tcPr marL="13527" marR="13527" marT="13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20.342 </a:t>
                      </a:r>
                    </a:p>
                  </a:txBody>
                  <a:tcPr marL="13527" marR="13527" marT="1352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0" i="0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12696" marR="12696" marT="1270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CuadroTexto 5"/>
          <p:cNvSpPr txBox="1">
            <a:spLocks noChangeArrowheads="1"/>
          </p:cNvSpPr>
          <p:nvPr/>
        </p:nvSpPr>
        <p:spPr bwMode="auto">
          <a:xfrm>
            <a:off x="0" y="6505660"/>
            <a:ext cx="4512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CO" sz="1600" dirty="0"/>
              <a:t>* Datos expresados en millones de pesos      </a:t>
            </a:r>
          </a:p>
        </p:txBody>
      </p:sp>
    </p:spTree>
    <p:extLst>
      <p:ext uri="{BB962C8B-B14F-4D97-AF65-F5344CB8AC3E}">
        <p14:creationId xmlns:p14="http://schemas.microsoft.com/office/powerpoint/2010/main" val="524813571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52253"/>
            <a:ext cx="12213132" cy="6936379"/>
            <a:chOff x="0" y="-52253"/>
            <a:chExt cx="12213132" cy="6936379"/>
          </a:xfrm>
        </p:grpSpPr>
        <p:sp>
          <p:nvSpPr>
            <p:cNvPr id="3" name="Rectángulo 2"/>
            <p:cNvSpPr/>
            <p:nvPr/>
          </p:nvSpPr>
          <p:spPr>
            <a:xfrm>
              <a:off x="0" y="-52253"/>
              <a:ext cx="12192000" cy="6897189"/>
            </a:xfrm>
            <a:prstGeom prst="rect">
              <a:avLst/>
            </a:prstGeom>
            <a:solidFill>
              <a:srgbClr val="003E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098" y="4258491"/>
              <a:ext cx="3738034" cy="2625635"/>
            </a:xfrm>
            <a:prstGeom prst="rect">
              <a:avLst/>
            </a:prstGeom>
          </p:spPr>
        </p:pic>
      </p:grp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24000" y="1225880"/>
            <a:ext cx="9144000" cy="3777441"/>
          </a:xfrm>
        </p:spPr>
        <p:txBody>
          <a:bodyPr anchor="ctr">
            <a:normAutofit/>
          </a:bodyPr>
          <a:lstStyle/>
          <a:p>
            <a:pPr fontAlgn="ctr">
              <a:lnSpc>
                <a:spcPts val="5500"/>
              </a:lnSpc>
            </a:pPr>
            <a:r>
              <a:rPr lang="es-CO" sz="5400" dirty="0"/>
              <a:t>Proyecto:</a:t>
            </a:r>
            <a:br>
              <a:rPr lang="es-CO" sz="5400" dirty="0"/>
            </a:br>
            <a:br>
              <a:rPr lang="es-CO" sz="5400" b="0" dirty="0"/>
            </a:br>
            <a:r>
              <a:rPr lang="es-CO" sz="5400" b="0" dirty="0"/>
              <a:t> Manejo de emergencias y  </a:t>
            </a:r>
            <a:br>
              <a:rPr lang="es-CO" sz="5400" b="0" dirty="0"/>
            </a:br>
            <a:r>
              <a:rPr lang="es-CO" sz="5400" b="0" dirty="0"/>
              <a:t> desastres</a:t>
            </a:r>
          </a:p>
        </p:txBody>
      </p:sp>
    </p:spTree>
    <p:extLst>
      <p:ext uri="{BB962C8B-B14F-4D97-AF65-F5344CB8AC3E}">
        <p14:creationId xmlns:p14="http://schemas.microsoft.com/office/powerpoint/2010/main" val="504835413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06" y="1928813"/>
            <a:ext cx="2992438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19"/>
          <p:cNvSpPr>
            <a:spLocks noChangeArrowheads="1"/>
          </p:cNvSpPr>
          <p:nvPr/>
        </p:nvSpPr>
        <p:spPr bwMode="auto">
          <a:xfrm>
            <a:off x="0" y="251480"/>
            <a:ext cx="91297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y Coordinación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Distrital de Respuesta a Emergencias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/>
          <a:srcRect l="34156" t="15282" r="36141" b="17763"/>
          <a:stretch/>
        </p:blipFill>
        <p:spPr bwMode="auto">
          <a:xfrm rot="21317157">
            <a:off x="3178175" y="2330450"/>
            <a:ext cx="2428875" cy="307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http://www.idiger.gov.co/documents/20182/82587/IMG_20171218_105714.jpg/47ec37cd-5070-4c16-a163-d0269bd48d92?t=15136154897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r="22736"/>
          <a:stretch>
            <a:fillRect/>
          </a:stretch>
        </p:blipFill>
        <p:spPr bwMode="auto">
          <a:xfrm>
            <a:off x="5986463" y="1928813"/>
            <a:ext cx="3143250" cy="381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9" name="Grupo 8"/>
          <p:cNvGrpSpPr>
            <a:grpSpLocks/>
          </p:cNvGrpSpPr>
          <p:nvPr/>
        </p:nvGrpSpPr>
        <p:grpSpPr bwMode="auto">
          <a:xfrm rot="21160896">
            <a:off x="9203768" y="2363043"/>
            <a:ext cx="2449513" cy="3006725"/>
            <a:chOff x="4924835" y="1323727"/>
            <a:chExt cx="4143762" cy="5316063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4835" y="1323727"/>
              <a:ext cx="4143762" cy="5316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3 Rectángulo"/>
            <p:cNvSpPr/>
            <p:nvPr/>
          </p:nvSpPr>
          <p:spPr>
            <a:xfrm>
              <a:off x="6380399" y="1323350"/>
              <a:ext cx="2688209" cy="18440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 dirty="0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5897563" y="5788025"/>
            <a:ext cx="62674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NTC 6253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Prestación de servicios logísticos en actividades de aglomeración de público. Requisitos</a:t>
            </a:r>
          </a:p>
        </p:txBody>
      </p:sp>
    </p:spTree>
    <p:extLst>
      <p:ext uri="{BB962C8B-B14F-4D97-AF65-F5344CB8AC3E}">
        <p14:creationId xmlns:p14="http://schemas.microsoft.com/office/powerpoint/2010/main" val="1901440538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9"/>
          <p:cNvSpPr>
            <a:spLocks noChangeArrowheads="1"/>
          </p:cNvSpPr>
          <p:nvPr/>
        </p:nvSpPr>
        <p:spPr bwMode="auto">
          <a:xfrm>
            <a:off x="1304363" y="221505"/>
            <a:ext cx="71072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y Coordinación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Planes de contingencia</a:t>
            </a:r>
          </a:p>
        </p:txBody>
      </p:sp>
      <p:sp>
        <p:nvSpPr>
          <p:cNvPr id="14341" name="CuadroTexto 2"/>
          <p:cNvSpPr txBox="1">
            <a:spLocks noChangeArrowheads="1"/>
          </p:cNvSpPr>
          <p:nvPr/>
        </p:nvSpPr>
        <p:spPr bwMode="auto">
          <a:xfrm>
            <a:off x="290513" y="3795713"/>
            <a:ext cx="60198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s-CO" sz="3500"/>
              <a:t>Temporadas (7 PC)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90513" y="5367992"/>
            <a:ext cx="35941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3500" dirty="0">
                <a:latin typeface="+mn-lt"/>
              </a:rPr>
              <a:t>Aglomeraciones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500" dirty="0">
                <a:latin typeface="+mn-lt"/>
              </a:rPr>
              <a:t>   de público</a:t>
            </a:r>
          </a:p>
        </p:txBody>
      </p:sp>
      <p:pic>
        <p:nvPicPr>
          <p:cNvPr id="14343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99" y="3236913"/>
            <a:ext cx="1465262" cy="1925637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r="2184" b="1848"/>
          <a:stretch>
            <a:fillRect/>
          </a:stretch>
        </p:blipFill>
        <p:spPr bwMode="auto">
          <a:xfrm>
            <a:off x="6025036" y="3232150"/>
            <a:ext cx="1519238" cy="1973263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t="14285" r="33594" b="9389"/>
          <a:stretch>
            <a:fillRect/>
          </a:stretch>
        </p:blipFill>
        <p:spPr bwMode="auto">
          <a:xfrm>
            <a:off x="7701436" y="3208338"/>
            <a:ext cx="1616075" cy="1982787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2270" r="23749" b="12270"/>
          <a:stretch>
            <a:fillRect/>
          </a:stretch>
        </p:blipFill>
        <p:spPr bwMode="auto">
          <a:xfrm>
            <a:off x="9469911" y="3217863"/>
            <a:ext cx="2368550" cy="1963737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7" name="Grupo 9"/>
          <p:cNvGrpSpPr>
            <a:grpSpLocks/>
          </p:cNvGrpSpPr>
          <p:nvPr/>
        </p:nvGrpSpPr>
        <p:grpSpPr bwMode="auto">
          <a:xfrm>
            <a:off x="4277199" y="5319713"/>
            <a:ext cx="1069975" cy="446087"/>
            <a:chOff x="4112016" y="5417029"/>
            <a:chExt cx="1071127" cy="446276"/>
          </a:xfrm>
        </p:grpSpPr>
        <p:sp>
          <p:nvSpPr>
            <p:cNvPr id="20" name="6 Rectángulo"/>
            <p:cNvSpPr/>
            <p:nvPr/>
          </p:nvSpPr>
          <p:spPr>
            <a:xfrm>
              <a:off x="4173995" y="5426558"/>
              <a:ext cx="947169" cy="4240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/>
            </a:p>
          </p:txBody>
        </p:sp>
        <p:sp>
          <p:nvSpPr>
            <p:cNvPr id="21" name="11 CuadroTexto"/>
            <p:cNvSpPr txBox="1"/>
            <p:nvPr/>
          </p:nvSpPr>
          <p:spPr>
            <a:xfrm>
              <a:off x="4112016" y="5417029"/>
              <a:ext cx="1071127" cy="446276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300" dirty="0">
                  <a:solidFill>
                    <a:srgbClr val="002060"/>
                  </a:solidFill>
                  <a:latin typeface="Arial Black" pitchFamily="34" charset="0"/>
                </a:rPr>
                <a:t>1.348</a:t>
              </a:r>
            </a:p>
          </p:txBody>
        </p:sp>
      </p:grpSp>
      <p:sp>
        <p:nvSpPr>
          <p:cNvPr id="22" name="12 CuadroTexto"/>
          <p:cNvSpPr txBox="1"/>
          <p:nvPr/>
        </p:nvSpPr>
        <p:spPr>
          <a:xfrm>
            <a:off x="5375749" y="5367338"/>
            <a:ext cx="66182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Conceptos Planes de Contingencia eventos de media y alta complejidad</a:t>
            </a:r>
          </a:p>
        </p:txBody>
      </p:sp>
      <p:sp>
        <p:nvSpPr>
          <p:cNvPr id="23" name="14 Rectángulo"/>
          <p:cNvSpPr/>
          <p:nvPr/>
        </p:nvSpPr>
        <p:spPr>
          <a:xfrm>
            <a:off x="5375749" y="6356350"/>
            <a:ext cx="69469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Asistentes a eventos de alta complejidad con acompañamiento del Idiger</a:t>
            </a:r>
          </a:p>
        </p:txBody>
      </p:sp>
      <p:sp>
        <p:nvSpPr>
          <p:cNvPr id="24" name="16 Rectángulo"/>
          <p:cNvSpPr/>
          <p:nvPr/>
        </p:nvSpPr>
        <p:spPr>
          <a:xfrm>
            <a:off x="5347174" y="5849938"/>
            <a:ext cx="648335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Eventos de alta complejidad con PMU y coordinación del Idiger </a:t>
            </a:r>
          </a:p>
        </p:txBody>
      </p:sp>
      <p:grpSp>
        <p:nvGrpSpPr>
          <p:cNvPr id="14351" name="Grupo 13"/>
          <p:cNvGrpSpPr>
            <a:grpSpLocks/>
          </p:cNvGrpSpPr>
          <p:nvPr/>
        </p:nvGrpSpPr>
        <p:grpSpPr bwMode="auto">
          <a:xfrm>
            <a:off x="4231161" y="6348413"/>
            <a:ext cx="1144588" cy="423862"/>
            <a:chOff x="10936610" y="1911697"/>
            <a:chExt cx="1144865" cy="425152"/>
          </a:xfrm>
        </p:grpSpPr>
        <p:sp>
          <p:nvSpPr>
            <p:cNvPr id="26" name="6 Rectángulo"/>
            <p:cNvSpPr/>
            <p:nvPr/>
          </p:nvSpPr>
          <p:spPr>
            <a:xfrm>
              <a:off x="10982652" y="1911697"/>
              <a:ext cx="1070239" cy="4251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/>
            </a:p>
          </p:txBody>
        </p:sp>
        <p:sp>
          <p:nvSpPr>
            <p:cNvPr id="27" name="13 CuadroTexto"/>
            <p:cNvSpPr txBox="1"/>
            <p:nvPr/>
          </p:nvSpPr>
          <p:spPr>
            <a:xfrm>
              <a:off x="10936610" y="1997683"/>
              <a:ext cx="1144865" cy="3073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rgbClr val="002060"/>
                  </a:solidFill>
                  <a:latin typeface="Arial Black" pitchFamily="34" charset="0"/>
                </a:rPr>
                <a:t>3.900.000</a:t>
              </a:r>
            </a:p>
          </p:txBody>
        </p:sp>
      </p:grpSp>
      <p:grpSp>
        <p:nvGrpSpPr>
          <p:cNvPr id="14352" name="Grupo 12"/>
          <p:cNvGrpSpPr>
            <a:grpSpLocks/>
          </p:cNvGrpSpPr>
          <p:nvPr/>
        </p:nvGrpSpPr>
        <p:grpSpPr bwMode="auto">
          <a:xfrm>
            <a:off x="4277192" y="5816601"/>
            <a:ext cx="1069980" cy="458977"/>
            <a:chOff x="10981886" y="1050210"/>
            <a:chExt cx="1070191" cy="459691"/>
          </a:xfrm>
        </p:grpSpPr>
        <p:sp>
          <p:nvSpPr>
            <p:cNvPr id="25" name="6 Rectángulo"/>
            <p:cNvSpPr/>
            <p:nvPr/>
          </p:nvSpPr>
          <p:spPr>
            <a:xfrm>
              <a:off x="10981886" y="1050210"/>
              <a:ext cx="1070191" cy="42452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/>
            </a:p>
          </p:txBody>
        </p:sp>
        <p:sp>
          <p:nvSpPr>
            <p:cNvPr id="28" name="15 Rectángulo"/>
            <p:cNvSpPr/>
            <p:nvPr/>
          </p:nvSpPr>
          <p:spPr>
            <a:xfrm>
              <a:off x="11071976" y="1062930"/>
              <a:ext cx="874129" cy="446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300" dirty="0">
                  <a:solidFill>
                    <a:schemeClr val="accent1">
                      <a:lumMod val="50000"/>
                    </a:schemeClr>
                  </a:solidFill>
                  <a:latin typeface="Arial Black" pitchFamily="34" charset="0"/>
                </a:rPr>
                <a:t> </a:t>
              </a:r>
              <a:r>
                <a:rPr lang="es-CO" sz="2300" dirty="0">
                  <a:solidFill>
                    <a:srgbClr val="002060"/>
                  </a:solidFill>
                  <a:latin typeface="Arial Black" pitchFamily="34" charset="0"/>
                </a:rPr>
                <a:t>270</a:t>
              </a:r>
            </a:p>
          </p:txBody>
        </p:sp>
      </p:grpSp>
      <p:sp>
        <p:nvSpPr>
          <p:cNvPr id="14353" name="CuadroTexto 31"/>
          <p:cNvSpPr txBox="1">
            <a:spLocks noChangeArrowheads="1"/>
          </p:cNvSpPr>
          <p:nvPr/>
        </p:nvSpPr>
        <p:spPr bwMode="auto">
          <a:xfrm>
            <a:off x="290513" y="1955800"/>
            <a:ext cx="6019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s-CO" sz="3500"/>
              <a:t>Visita Canónica</a:t>
            </a:r>
          </a:p>
        </p:txBody>
      </p:sp>
      <p:grpSp>
        <p:nvGrpSpPr>
          <p:cNvPr id="14354" name="Grupo 34"/>
          <p:cNvGrpSpPr>
            <a:grpSpLocks/>
          </p:cNvGrpSpPr>
          <p:nvPr/>
        </p:nvGrpSpPr>
        <p:grpSpPr bwMode="auto">
          <a:xfrm>
            <a:off x="6906099" y="2036763"/>
            <a:ext cx="947737" cy="446087"/>
            <a:chOff x="4174048" y="5417029"/>
            <a:chExt cx="947063" cy="446276"/>
          </a:xfrm>
        </p:grpSpPr>
        <p:sp>
          <p:nvSpPr>
            <p:cNvPr id="36" name="6 Rectángulo"/>
            <p:cNvSpPr/>
            <p:nvPr/>
          </p:nvSpPr>
          <p:spPr>
            <a:xfrm>
              <a:off x="4174048" y="5426558"/>
              <a:ext cx="947063" cy="4240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>
                <a:solidFill>
                  <a:schemeClr val="bg1"/>
                </a:solidFill>
              </a:endParaRPr>
            </a:p>
          </p:txBody>
        </p:sp>
        <p:sp>
          <p:nvSpPr>
            <p:cNvPr id="37" name="11 CuadroTexto"/>
            <p:cNvSpPr txBox="1"/>
            <p:nvPr/>
          </p:nvSpPr>
          <p:spPr>
            <a:xfrm>
              <a:off x="4456422" y="5417029"/>
              <a:ext cx="382315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300" dirty="0">
                  <a:solidFill>
                    <a:schemeClr val="accent1">
                      <a:lumMod val="50000"/>
                    </a:schemeClr>
                  </a:solidFill>
                  <a:latin typeface="Arial Black" pitchFamily="34" charset="0"/>
                </a:rPr>
                <a:t>8</a:t>
              </a:r>
            </a:p>
          </p:txBody>
        </p:sp>
      </p:grpSp>
      <p:sp>
        <p:nvSpPr>
          <p:cNvPr id="38" name="12 CuadroTexto"/>
          <p:cNvSpPr txBox="1"/>
          <p:nvPr/>
        </p:nvSpPr>
        <p:spPr>
          <a:xfrm>
            <a:off x="7826849" y="1968500"/>
            <a:ext cx="15541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Días de funcionamiento</a:t>
            </a:r>
          </a:p>
        </p:txBody>
      </p:sp>
      <p:grpSp>
        <p:nvGrpSpPr>
          <p:cNvPr id="14356" name="Grupo 38"/>
          <p:cNvGrpSpPr>
            <a:grpSpLocks/>
          </p:cNvGrpSpPr>
          <p:nvPr/>
        </p:nvGrpSpPr>
        <p:grpSpPr bwMode="auto">
          <a:xfrm>
            <a:off x="6893399" y="2608263"/>
            <a:ext cx="946150" cy="446087"/>
            <a:chOff x="4174048" y="5417029"/>
            <a:chExt cx="947063" cy="446276"/>
          </a:xfrm>
        </p:grpSpPr>
        <p:sp>
          <p:nvSpPr>
            <p:cNvPr id="40" name="6 Rectángulo"/>
            <p:cNvSpPr/>
            <p:nvPr/>
          </p:nvSpPr>
          <p:spPr>
            <a:xfrm>
              <a:off x="4174048" y="5426558"/>
              <a:ext cx="947063" cy="4240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/>
            </a:p>
          </p:txBody>
        </p:sp>
        <p:sp>
          <p:nvSpPr>
            <p:cNvPr id="41" name="11 CuadroTexto"/>
            <p:cNvSpPr txBox="1"/>
            <p:nvPr/>
          </p:nvSpPr>
          <p:spPr>
            <a:xfrm>
              <a:off x="4259856" y="5417029"/>
              <a:ext cx="775448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300" dirty="0">
                  <a:solidFill>
                    <a:schemeClr val="accent1">
                      <a:lumMod val="50000"/>
                    </a:schemeClr>
                  </a:solidFill>
                  <a:latin typeface="Arial Black" pitchFamily="34" charset="0"/>
                </a:rPr>
                <a:t>160</a:t>
              </a:r>
            </a:p>
          </p:txBody>
        </p:sp>
      </p:grpSp>
      <p:sp>
        <p:nvSpPr>
          <p:cNvPr id="42" name="12 CuadroTexto"/>
          <p:cNvSpPr txBox="1"/>
          <p:nvPr/>
        </p:nvSpPr>
        <p:spPr>
          <a:xfrm>
            <a:off x="7844311" y="2571750"/>
            <a:ext cx="14859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Horas de monitoreo</a:t>
            </a:r>
          </a:p>
        </p:txBody>
      </p:sp>
      <p:grpSp>
        <p:nvGrpSpPr>
          <p:cNvPr id="14358" name="Grupo 42"/>
          <p:cNvGrpSpPr>
            <a:grpSpLocks/>
          </p:cNvGrpSpPr>
          <p:nvPr/>
        </p:nvGrpSpPr>
        <p:grpSpPr bwMode="auto">
          <a:xfrm>
            <a:off x="9322274" y="2060575"/>
            <a:ext cx="947737" cy="446088"/>
            <a:chOff x="4174048" y="5417029"/>
            <a:chExt cx="947063" cy="446276"/>
          </a:xfrm>
        </p:grpSpPr>
        <p:sp>
          <p:nvSpPr>
            <p:cNvPr id="44" name="6 Rectángulo"/>
            <p:cNvSpPr/>
            <p:nvPr/>
          </p:nvSpPr>
          <p:spPr>
            <a:xfrm>
              <a:off x="4174048" y="5426558"/>
              <a:ext cx="947063" cy="4240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/>
            </a:p>
          </p:txBody>
        </p:sp>
        <p:sp>
          <p:nvSpPr>
            <p:cNvPr id="45" name="11 CuadroTexto"/>
            <p:cNvSpPr txBox="1"/>
            <p:nvPr/>
          </p:nvSpPr>
          <p:spPr>
            <a:xfrm>
              <a:off x="4259712" y="5417029"/>
              <a:ext cx="775735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300" dirty="0">
                  <a:solidFill>
                    <a:schemeClr val="accent1">
                      <a:lumMod val="50000"/>
                    </a:schemeClr>
                  </a:solidFill>
                  <a:latin typeface="Arial Black" pitchFamily="34" charset="0"/>
                </a:rPr>
                <a:t>151</a:t>
              </a:r>
            </a:p>
          </p:txBody>
        </p:sp>
      </p:grpSp>
      <p:grpSp>
        <p:nvGrpSpPr>
          <p:cNvPr id="14359" name="Grupo 45"/>
          <p:cNvGrpSpPr>
            <a:grpSpLocks/>
          </p:cNvGrpSpPr>
          <p:nvPr/>
        </p:nvGrpSpPr>
        <p:grpSpPr bwMode="auto">
          <a:xfrm>
            <a:off x="9327036" y="2617788"/>
            <a:ext cx="947738" cy="446087"/>
            <a:chOff x="4174048" y="5417029"/>
            <a:chExt cx="947063" cy="446276"/>
          </a:xfrm>
        </p:grpSpPr>
        <p:sp>
          <p:nvSpPr>
            <p:cNvPr id="47" name="6 Rectángulo"/>
            <p:cNvSpPr/>
            <p:nvPr/>
          </p:nvSpPr>
          <p:spPr>
            <a:xfrm>
              <a:off x="4174048" y="5426558"/>
              <a:ext cx="947063" cy="4240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/>
            </a:p>
          </p:txBody>
        </p:sp>
        <p:sp>
          <p:nvSpPr>
            <p:cNvPr id="48" name="11 CuadroTexto"/>
            <p:cNvSpPr txBox="1"/>
            <p:nvPr/>
          </p:nvSpPr>
          <p:spPr>
            <a:xfrm>
              <a:off x="4456422" y="5417029"/>
              <a:ext cx="382316" cy="446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300" dirty="0">
                  <a:solidFill>
                    <a:schemeClr val="accent1">
                      <a:lumMod val="50000"/>
                    </a:schemeClr>
                  </a:solidFill>
                  <a:latin typeface="Arial Black" pitchFamily="34" charset="0"/>
                </a:rPr>
                <a:t>6</a:t>
              </a:r>
            </a:p>
          </p:txBody>
        </p:sp>
      </p:grpSp>
      <p:sp>
        <p:nvSpPr>
          <p:cNvPr id="49" name="12 CuadroTexto"/>
          <p:cNvSpPr txBox="1"/>
          <p:nvPr/>
        </p:nvSpPr>
        <p:spPr>
          <a:xfrm>
            <a:off x="10355736" y="2011363"/>
            <a:ext cx="1552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Funcionarios de 18 entidades</a:t>
            </a:r>
          </a:p>
        </p:txBody>
      </p:sp>
      <p:sp>
        <p:nvSpPr>
          <p:cNvPr id="50" name="12 CuadroTexto"/>
          <p:cNvSpPr txBox="1"/>
          <p:nvPr/>
        </p:nvSpPr>
        <p:spPr>
          <a:xfrm>
            <a:off x="10355736" y="2681288"/>
            <a:ext cx="15525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PMU en terreno</a:t>
            </a:r>
          </a:p>
        </p:txBody>
      </p:sp>
      <p:sp>
        <p:nvSpPr>
          <p:cNvPr id="51" name="12 CuadroTexto"/>
          <p:cNvSpPr txBox="1"/>
          <p:nvPr/>
        </p:nvSpPr>
        <p:spPr>
          <a:xfrm>
            <a:off x="7845899" y="1600200"/>
            <a:ext cx="29527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COE VISITA CANÓNICA</a:t>
            </a:r>
          </a:p>
        </p:txBody>
      </p:sp>
      <p:pic>
        <p:nvPicPr>
          <p:cNvPr id="14363" name="Imagen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61" y="1519238"/>
            <a:ext cx="2487613" cy="1663700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132831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Marcador de título 1"/>
          <p:cNvSpPr txBox="1">
            <a:spLocks/>
          </p:cNvSpPr>
          <p:nvPr/>
        </p:nvSpPr>
        <p:spPr bwMode="auto">
          <a:xfrm>
            <a:off x="-6350" y="77788"/>
            <a:ext cx="90614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Equipamiento y respuesta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11482"/>
          <a:stretch>
            <a:fillRect/>
          </a:stretch>
        </p:blipFill>
        <p:spPr bwMode="auto">
          <a:xfrm>
            <a:off x="258665" y="1568781"/>
            <a:ext cx="5747416" cy="242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t="16286" b="13517"/>
          <a:stretch/>
        </p:blipFill>
        <p:spPr>
          <a:xfrm>
            <a:off x="258665" y="4177556"/>
            <a:ext cx="5747416" cy="23308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ángulo redondeado 8"/>
          <p:cNvSpPr/>
          <p:nvPr/>
        </p:nvSpPr>
        <p:spPr>
          <a:xfrm>
            <a:off x="258665" y="3355652"/>
            <a:ext cx="5747416" cy="72123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dirty="0">
                <a:solidFill>
                  <a:schemeClr val="bg1"/>
                </a:solidFill>
              </a:rPr>
              <a:t>Inversión para dotación y equipamiento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dirty="0">
                <a:solidFill>
                  <a:schemeClr val="bg1"/>
                </a:solidFill>
              </a:rPr>
              <a:t> por más de $5.600 millones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258665" y="6034539"/>
            <a:ext cx="5747416" cy="777877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ES" sz="2400" dirty="0">
                <a:solidFill>
                  <a:schemeClr val="bg1"/>
                </a:solidFill>
              </a:rPr>
              <a:t>Entrega de más de $3.100 millones en equipos (DCC, UAECOB, BIADE, CBVB, CRC)</a:t>
            </a:r>
            <a:endParaRPr lang="es-CO" altLang="es-ES" sz="2400" dirty="0">
              <a:solidFill>
                <a:schemeClr val="bg1"/>
              </a:solidFill>
            </a:endParaRPr>
          </a:p>
        </p:txBody>
      </p:sp>
      <p:pic>
        <p:nvPicPr>
          <p:cNvPr id="15370" name="Picture 2" descr="http://www.idiger.gov.co/documents/20182/82587/IMG-20170614-WA0039.jpg/bc1b6293-d31d-4dc5-a4f7-fbf56cfa012d?t=14978297428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26585"/>
          <a:stretch>
            <a:fillRect/>
          </a:stretch>
        </p:blipFill>
        <p:spPr bwMode="auto">
          <a:xfrm>
            <a:off x="6129557" y="4178136"/>
            <a:ext cx="5737504" cy="251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/>
          <a:srcRect l="16456" t="38756" r="16682" b="17108"/>
          <a:stretch/>
        </p:blipFill>
        <p:spPr>
          <a:xfrm>
            <a:off x="6129557" y="1568781"/>
            <a:ext cx="5737504" cy="24547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ángulo redondeado 17"/>
          <p:cNvSpPr/>
          <p:nvPr/>
        </p:nvSpPr>
        <p:spPr>
          <a:xfrm>
            <a:off x="6129557" y="3355652"/>
            <a:ext cx="5740398" cy="72123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Integración en red distrital. Adquisición de 209 radios portátiles y 22 radios base</a:t>
            </a:r>
            <a:endParaRPr lang="es-CO" altLang="es-CO" sz="2400" dirty="0">
              <a:solidFill>
                <a:schemeClr val="bg1"/>
              </a:solidFill>
            </a:endParaRPr>
          </a:p>
        </p:txBody>
      </p:sp>
      <p:sp>
        <p:nvSpPr>
          <p:cNvPr id="15374" name="CuadroTexto 11"/>
          <p:cNvSpPr txBox="1">
            <a:spLocks noChangeArrowheads="1"/>
          </p:cNvSpPr>
          <p:nvPr/>
        </p:nvSpPr>
        <p:spPr bwMode="auto">
          <a:xfrm>
            <a:off x="6127016" y="6034539"/>
            <a:ext cx="5740046" cy="7778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2300" dirty="0"/>
              <a:t>Se atendieron 21.442 eventos y se entregaron 3.508 ayudas humanitarias a 3.425 familias.</a:t>
            </a:r>
            <a:endParaRPr lang="es-CO" sz="2300" dirty="0"/>
          </a:p>
        </p:txBody>
      </p:sp>
    </p:spTree>
    <p:extLst>
      <p:ext uri="{BB962C8B-B14F-4D97-AF65-F5344CB8AC3E}">
        <p14:creationId xmlns:p14="http://schemas.microsoft.com/office/powerpoint/2010/main" val="881808504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/>
          <a:stretch/>
        </p:blipFill>
        <p:spPr bwMode="auto">
          <a:xfrm>
            <a:off x="5235388" y="2778700"/>
            <a:ext cx="2759368" cy="2679235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8093265" y="5174818"/>
            <a:ext cx="3776305" cy="8678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/>
          <p:cNvSpPr/>
          <p:nvPr/>
        </p:nvSpPr>
        <p:spPr>
          <a:xfrm>
            <a:off x="8093266" y="4225829"/>
            <a:ext cx="3776304" cy="8678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8093266" y="3269615"/>
            <a:ext cx="3776304" cy="8678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8093266" y="2324999"/>
            <a:ext cx="3776304" cy="8678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38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Marcador de título 1"/>
          <p:cNvSpPr txBox="1">
            <a:spLocks/>
          </p:cNvSpPr>
          <p:nvPr/>
        </p:nvSpPr>
        <p:spPr bwMode="auto">
          <a:xfrm>
            <a:off x="0" y="77788"/>
            <a:ext cx="910113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vertical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1 CuadroTexto"/>
          <p:cNvSpPr txBox="1"/>
          <p:nvPr/>
        </p:nvSpPr>
        <p:spPr bwMode="auto">
          <a:xfrm>
            <a:off x="8149623" y="2600758"/>
            <a:ext cx="9557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2.862</a:t>
            </a:r>
          </a:p>
        </p:txBody>
      </p:sp>
      <p:sp>
        <p:nvSpPr>
          <p:cNvPr id="10" name="12 CuadroTexto"/>
          <p:cNvSpPr txBox="1"/>
          <p:nvPr/>
        </p:nvSpPr>
        <p:spPr>
          <a:xfrm>
            <a:off x="9105333" y="2431654"/>
            <a:ext cx="2764237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dirty="0">
                <a:solidFill>
                  <a:schemeClr val="bg1"/>
                </a:solidFill>
                <a:latin typeface="+mn-lt"/>
              </a:rPr>
              <a:t>Visitas de verificación</a:t>
            </a:r>
          </a:p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dirty="0">
                <a:solidFill>
                  <a:schemeClr val="bg1"/>
                </a:solidFill>
                <a:latin typeface="+mn-lt"/>
              </a:rPr>
              <a:t> a edificaciones </a:t>
            </a:r>
          </a:p>
        </p:txBody>
      </p:sp>
      <p:sp>
        <p:nvSpPr>
          <p:cNvPr id="11" name="14 Rectángulo"/>
          <p:cNvSpPr/>
          <p:nvPr/>
        </p:nvSpPr>
        <p:spPr>
          <a:xfrm>
            <a:off x="9110872" y="4428945"/>
            <a:ext cx="2444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dirty="0">
                <a:solidFill>
                  <a:schemeClr val="bg1"/>
                </a:solidFill>
                <a:latin typeface="+mn-lt"/>
              </a:rPr>
              <a:t>Puertas eléctricas </a:t>
            </a:r>
          </a:p>
        </p:txBody>
      </p:sp>
      <p:sp>
        <p:nvSpPr>
          <p:cNvPr id="12" name="16 Rectángulo"/>
          <p:cNvSpPr/>
          <p:nvPr/>
        </p:nvSpPr>
        <p:spPr>
          <a:xfrm>
            <a:off x="9110872" y="3472731"/>
            <a:ext cx="2444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dirty="0">
                <a:solidFill>
                  <a:schemeClr val="bg1"/>
                </a:solidFill>
                <a:latin typeface="+mn-lt"/>
              </a:rPr>
              <a:t>Ascensores </a:t>
            </a:r>
          </a:p>
        </p:txBody>
      </p:sp>
      <p:sp>
        <p:nvSpPr>
          <p:cNvPr id="17" name="14 Rectángulo"/>
          <p:cNvSpPr/>
          <p:nvPr/>
        </p:nvSpPr>
        <p:spPr>
          <a:xfrm>
            <a:off x="9110872" y="5377934"/>
            <a:ext cx="29021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dirty="0">
                <a:solidFill>
                  <a:schemeClr val="bg1"/>
                </a:solidFill>
                <a:latin typeface="+mn-lt"/>
              </a:rPr>
              <a:t>Escaleras eléctricas </a:t>
            </a:r>
          </a:p>
        </p:txBody>
      </p:sp>
      <p:pic>
        <p:nvPicPr>
          <p:cNvPr id="16400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30569"/>
          <a:stretch/>
        </p:blipFill>
        <p:spPr bwMode="auto">
          <a:xfrm>
            <a:off x="0" y="1509713"/>
            <a:ext cx="513071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093266" y="3503508"/>
            <a:ext cx="955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6.756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209483" y="4459722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696</a:t>
            </a:r>
            <a:endParaRPr lang="es-CO" sz="2000" dirty="0"/>
          </a:p>
        </p:txBody>
      </p:sp>
      <p:sp>
        <p:nvSpPr>
          <p:cNvPr id="4" name="Rectángulo 3"/>
          <p:cNvSpPr/>
          <p:nvPr/>
        </p:nvSpPr>
        <p:spPr>
          <a:xfrm>
            <a:off x="8221505" y="5408711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CO" sz="20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669</a:t>
            </a:r>
          </a:p>
        </p:txBody>
      </p:sp>
    </p:spTree>
    <p:extLst>
      <p:ext uri="{BB962C8B-B14F-4D97-AF65-F5344CB8AC3E}">
        <p14:creationId xmlns:p14="http://schemas.microsoft.com/office/powerpoint/2010/main" val="34597378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8"/>
          <p:cNvPicPr>
            <a:picLocks noChangeAspect="1" noChangeArrowheads="1"/>
          </p:cNvPicPr>
          <p:nvPr/>
        </p:nvPicPr>
        <p:blipFill rotWithShape="1">
          <a:blip r:embed="rId2"/>
          <a:srcRect l="890" t="31423" r="1" b="9786"/>
          <a:stretch/>
        </p:blipFill>
        <p:spPr bwMode="auto">
          <a:xfrm>
            <a:off x="303212" y="1623584"/>
            <a:ext cx="5562601" cy="2554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/>
          <a:srcRect l="-209" t="23532" r="209" b="6563"/>
          <a:stretch/>
        </p:blipFill>
        <p:spPr>
          <a:xfrm>
            <a:off x="6124035" y="1623584"/>
            <a:ext cx="5487119" cy="2554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3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5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Marcador de título 1"/>
          <p:cNvSpPr txBox="1">
            <a:spLocks/>
          </p:cNvSpPr>
          <p:nvPr/>
        </p:nvSpPr>
        <p:spPr bwMode="auto">
          <a:xfrm>
            <a:off x="11113" y="-26988"/>
            <a:ext cx="9056687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 y entrenamiento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CuadroTexto 9"/>
          <p:cNvSpPr txBox="1">
            <a:spLocks noChangeArrowheads="1"/>
          </p:cNvSpPr>
          <p:nvPr/>
        </p:nvSpPr>
        <p:spPr bwMode="auto">
          <a:xfrm>
            <a:off x="303213" y="3716338"/>
            <a:ext cx="5562600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Comités de Ayuda Mutua</a:t>
            </a:r>
          </a:p>
        </p:txBody>
      </p:sp>
      <p:sp>
        <p:nvSpPr>
          <p:cNvPr id="17418" name="CuadroTexto 5"/>
          <p:cNvSpPr txBox="1">
            <a:spLocks noChangeArrowheads="1"/>
          </p:cNvSpPr>
          <p:nvPr/>
        </p:nvSpPr>
        <p:spPr bwMode="auto">
          <a:xfrm>
            <a:off x="6124035" y="3719513"/>
            <a:ext cx="5487119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/>
              <a:t>Simulacro de evacuación</a:t>
            </a:r>
          </a:p>
        </p:txBody>
      </p:sp>
      <p:grpSp>
        <p:nvGrpSpPr>
          <p:cNvPr id="17419" name="Grupo 15"/>
          <p:cNvGrpSpPr>
            <a:grpSpLocks/>
          </p:cNvGrpSpPr>
          <p:nvPr/>
        </p:nvGrpSpPr>
        <p:grpSpPr bwMode="auto">
          <a:xfrm>
            <a:off x="9928644" y="5231228"/>
            <a:ext cx="2054225" cy="738247"/>
            <a:chOff x="5413483" y="5730606"/>
            <a:chExt cx="2955459" cy="737305"/>
          </a:xfrm>
        </p:grpSpPr>
        <p:sp>
          <p:nvSpPr>
            <p:cNvPr id="21" name="3 Rectángulo"/>
            <p:cNvSpPr/>
            <p:nvPr/>
          </p:nvSpPr>
          <p:spPr>
            <a:xfrm>
              <a:off x="5413483" y="5730606"/>
              <a:ext cx="2955459" cy="73730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1000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5456879" y="5842757"/>
              <a:ext cx="2882372" cy="453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24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16.112</a:t>
              </a:r>
              <a:r>
                <a:rPr lang="es-MX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Organizaciones</a:t>
              </a:r>
              <a:endParaRPr lang="es-CO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636770"/>
              </p:ext>
            </p:extLst>
          </p:nvPr>
        </p:nvGraphicFramePr>
        <p:xfrm>
          <a:off x="6153407" y="4288047"/>
          <a:ext cx="3719513" cy="253365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12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9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</a:t>
                      </a:r>
                      <a:endParaRPr lang="es-ES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PERSONAS EVACUADAS</a:t>
                      </a:r>
                      <a:endParaRPr lang="es-ES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Colegios y jardines</a:t>
                      </a:r>
                      <a:r>
                        <a:rPr lang="es-ES" sz="11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infantiles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1.183.766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13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Organizaciones Privadas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344.124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1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Comunidad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29.036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13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Entidades públicas</a:t>
                      </a:r>
                      <a:r>
                        <a:rPr lang="es-ES" sz="11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(Distrito, Nación)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109.399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5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Universidades y E. Superior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78.416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13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Clínicas, hospitales y otros salud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29.043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15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Grandes Superficies y centros comerciales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60.702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3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3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1.834.486</a:t>
                      </a:r>
                      <a:endParaRPr lang="es-ES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0" marB="0" anchor="ctr"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15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Personas en condición de discapacidad</a:t>
                      </a:r>
                    </a:p>
                  </a:txBody>
                  <a:tcPr marL="108000" marR="108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s-E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35.846</a:t>
                      </a:r>
                    </a:p>
                  </a:txBody>
                  <a:tcPr marL="108000" marR="108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443" name="CuadroTexto 27"/>
          <p:cNvSpPr txBox="1">
            <a:spLocks noChangeArrowheads="1"/>
          </p:cNvSpPr>
          <p:nvPr/>
        </p:nvSpPr>
        <p:spPr bwMode="auto">
          <a:xfrm>
            <a:off x="1630363" y="4557713"/>
            <a:ext cx="29765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sz="2500"/>
              <a:t>12 CAMs a 2016 </a:t>
            </a:r>
          </a:p>
          <a:p>
            <a:pPr algn="ctr" eaLnBrk="1" hangingPunct="1"/>
            <a:r>
              <a:rPr lang="es-ES" sz="2500"/>
              <a:t>+</a:t>
            </a:r>
          </a:p>
          <a:p>
            <a:pPr algn="ctr" eaLnBrk="1" hangingPunct="1"/>
            <a:r>
              <a:rPr lang="es-ES" sz="2500"/>
              <a:t>7 CAMs nuevos  </a:t>
            </a:r>
          </a:p>
          <a:p>
            <a:pPr algn="ctr" eaLnBrk="1" hangingPunct="1"/>
            <a:r>
              <a:rPr lang="es-ES" sz="2500"/>
              <a:t>+</a:t>
            </a:r>
          </a:p>
          <a:p>
            <a:pPr algn="ctr" eaLnBrk="1" hangingPunct="1"/>
            <a:r>
              <a:rPr lang="es-ES" sz="2500"/>
              <a:t>2 CAMs en formación</a:t>
            </a:r>
          </a:p>
        </p:txBody>
      </p:sp>
    </p:spTree>
    <p:extLst>
      <p:ext uri="{BB962C8B-B14F-4D97-AF65-F5344CB8AC3E}">
        <p14:creationId xmlns:p14="http://schemas.microsoft.com/office/powerpoint/2010/main" val="3135711907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52253"/>
            <a:ext cx="12213132" cy="6936379"/>
            <a:chOff x="0" y="-52253"/>
            <a:chExt cx="12213132" cy="6936379"/>
          </a:xfrm>
        </p:grpSpPr>
        <p:sp>
          <p:nvSpPr>
            <p:cNvPr id="3" name="Rectángulo 2"/>
            <p:cNvSpPr/>
            <p:nvPr/>
          </p:nvSpPr>
          <p:spPr>
            <a:xfrm>
              <a:off x="0" y="-52253"/>
              <a:ext cx="12192000" cy="6897189"/>
            </a:xfrm>
            <a:prstGeom prst="rect">
              <a:avLst/>
            </a:prstGeom>
            <a:solidFill>
              <a:srgbClr val="003E6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098" y="4258491"/>
              <a:ext cx="3738034" cy="2625635"/>
            </a:xfrm>
            <a:prstGeom prst="rect">
              <a:avLst/>
            </a:prstGeom>
          </p:spPr>
        </p:pic>
      </p:grp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524000" y="2441976"/>
            <a:ext cx="9144000" cy="2387600"/>
          </a:xfrm>
        </p:spPr>
        <p:txBody>
          <a:bodyPr/>
          <a:lstStyle/>
          <a:p>
            <a:r>
              <a:rPr lang="es-MX" sz="9600" dirty="0"/>
              <a:t>Gracias</a:t>
            </a:r>
            <a:br>
              <a:rPr lang="es-CO" sz="9600" dirty="0"/>
            </a:br>
            <a:endParaRPr lang="es-CO" dirty="0"/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5814103" y="286415"/>
            <a:ext cx="1315543" cy="4311123"/>
          </a:xfrm>
          <a:prstGeom prst="line">
            <a:avLst/>
          </a:prstGeom>
          <a:ln w="19050">
            <a:noFill/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9752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/>
              <a:t>Reservas y Pasivos Presupuestales </a:t>
            </a:r>
          </a:p>
        </p:txBody>
      </p:sp>
      <p:graphicFrame>
        <p:nvGraphicFramePr>
          <p:cNvPr id="3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907353"/>
              </p:ext>
            </p:extLst>
          </p:nvPr>
        </p:nvGraphicFramePr>
        <p:xfrm>
          <a:off x="421418" y="1581216"/>
          <a:ext cx="11522932" cy="48668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2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4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1" u="none" strike="noStrike" dirty="0">
                          <a:effectLst/>
                          <a:latin typeface="+mn-lt"/>
                        </a:rPr>
                        <a:t>PROYECTO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856" marR="11856" marT="118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700"/>
                        </a:lnSpc>
                      </a:pPr>
                      <a:r>
                        <a:rPr lang="es-C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RESERVAS</a:t>
                      </a:r>
                      <a:r>
                        <a:rPr lang="es-CO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rtl="0" fontAlgn="ctr">
                        <a:lnSpc>
                          <a:spcPts val="2700"/>
                        </a:lnSpc>
                      </a:pPr>
                      <a:r>
                        <a:rPr lang="es-CO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CONSTITUIDAS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856" marR="11856" marT="118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ts val="2700"/>
                        </a:lnSpc>
                      </a:pPr>
                      <a:r>
                        <a:rPr lang="es-C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PASIVOS</a:t>
                      </a:r>
                      <a:r>
                        <a:rPr lang="es-CO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rtl="0" fontAlgn="ctr">
                        <a:lnSpc>
                          <a:spcPts val="2700"/>
                        </a:lnSpc>
                      </a:pPr>
                      <a:r>
                        <a:rPr lang="es-CO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EXIGIBLES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856" marR="11856" marT="118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459"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FUNCIONAMIENTO</a:t>
                      </a:r>
                    </a:p>
                  </a:txBody>
                  <a:tcPr marL="11859" marR="11859" marT="1186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6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99" marR="12699" marT="1269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lvl="2" algn="l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Gastos Generales</a:t>
                      </a:r>
                    </a:p>
                  </a:txBody>
                  <a:tcPr marL="11859" marR="11859" marT="1186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719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algn="l" fontAlgn="ctr"/>
                      <a:r>
                        <a:rPr lang="es-C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INVERSIÓN </a:t>
                      </a:r>
                    </a:p>
                  </a:txBody>
                  <a:tcPr marL="11859" marR="11859" marT="1186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105">
                <a:tc>
                  <a:txBody>
                    <a:bodyPr/>
                    <a:lstStyle/>
                    <a:p>
                      <a:pPr lvl="2" algn="l" fontAlgn="ctr">
                        <a:lnSpc>
                          <a:spcPts val="2400"/>
                        </a:lnSpc>
                      </a:pPr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Conocimiento del riesgo y efectos del cambio climático</a:t>
                      </a: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1.847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764">
                <a:tc>
                  <a:txBody>
                    <a:bodyPr/>
                    <a:lstStyle/>
                    <a:p>
                      <a:pPr lvl="2" algn="l" fontAlgn="ctr">
                        <a:lnSpc>
                          <a:spcPts val="2400"/>
                        </a:lnSpc>
                      </a:pPr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Reducción del riesgo y adaptación al cambio climático</a:t>
                      </a: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3.295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234,5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105">
                <a:tc>
                  <a:txBody>
                    <a:bodyPr/>
                    <a:lstStyle/>
                    <a:p>
                      <a:pPr lvl="2" algn="l" fontAlgn="ctr">
                        <a:lnSpc>
                          <a:spcPts val="2400"/>
                        </a:lnSpc>
                      </a:pPr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Manejo de emergencias y desastres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1.049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20,2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828">
                <a:tc>
                  <a:txBody>
                    <a:bodyPr/>
                    <a:lstStyle/>
                    <a:p>
                      <a:pPr lvl="2" algn="l" fontAlgn="ctr">
                        <a:lnSpc>
                          <a:spcPts val="2400"/>
                        </a:lnSpc>
                      </a:pPr>
                      <a:r>
                        <a:rPr lang="es-CO" sz="2400" u="none" strike="noStrike" dirty="0">
                          <a:effectLst/>
                          <a:latin typeface="+mn-lt"/>
                        </a:rPr>
                        <a:t>Gestión pública eficiente </a:t>
                      </a:r>
                      <a:endParaRPr lang="es-CO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1.174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3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11856" marR="11856" marT="1186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8.083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O" sz="24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258,5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0" y="6505660"/>
            <a:ext cx="4512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CO" sz="1600" dirty="0"/>
              <a:t>* Datos expresados en millones de pesos      </a:t>
            </a:r>
          </a:p>
        </p:txBody>
      </p:sp>
    </p:spTree>
    <p:extLst>
      <p:ext uri="{BB962C8B-B14F-4D97-AF65-F5344CB8AC3E}">
        <p14:creationId xmlns:p14="http://schemas.microsoft.com/office/powerpoint/2010/main" val="84886658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dirty="0"/>
              <a:t>Ejecución Presupuestal de Gastos de  Inversión 2016 vs 2017</a:t>
            </a:r>
          </a:p>
        </p:txBody>
      </p:sp>
      <p:graphicFrame>
        <p:nvGraphicFramePr>
          <p:cNvPr id="3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181899"/>
              </p:ext>
            </p:extLst>
          </p:nvPr>
        </p:nvGraphicFramePr>
        <p:xfrm>
          <a:off x="152399" y="1727079"/>
          <a:ext cx="11849102" cy="44220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0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8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8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2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4176">
                <a:tc rowSpan="2">
                  <a:txBody>
                    <a:bodyPr/>
                    <a:lstStyle/>
                    <a:p>
                      <a:pPr lvl="0" algn="ctr" fontAlgn="ctr"/>
                      <a:endParaRPr lang="es-CO" sz="1800" b="1" u="none" strike="noStrike" dirty="0">
                        <a:effectLst/>
                        <a:latin typeface="+mn-lt"/>
                      </a:endParaRPr>
                    </a:p>
                    <a:p>
                      <a:pPr lvl="0" algn="ctr" fontAlgn="ctr"/>
                      <a:endParaRPr lang="es-CO" sz="1800" b="1" u="none" strike="noStrike" dirty="0">
                        <a:effectLst/>
                        <a:latin typeface="+mn-lt"/>
                      </a:endParaRPr>
                    </a:p>
                    <a:p>
                      <a:pPr lvl="0" algn="ctr" fontAlgn="ctr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 PROYECTO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Vigencia 2016</a:t>
                      </a:r>
                      <a:endParaRPr lang="es-CO" sz="2400" b="1" i="0" u="none" strike="noStrike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81" marR="8681" marT="8681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24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Vigencia 2017</a:t>
                      </a:r>
                    </a:p>
                  </a:txBody>
                  <a:tcPr marL="11575" marR="11575" marT="115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45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APROPIACIÓN 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COMPROMISOS 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% EJECUCIÓN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APROPIACIÓN 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COMPROMISOS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% EJECUCIÓN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500" b="1" u="none" strike="noStrike" dirty="0"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844">
                <a:tc>
                  <a:txBody>
                    <a:bodyPr/>
                    <a:lstStyle/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Conocimiento del riesgo y efectos del cambio climático</a:t>
                      </a:r>
                    </a:p>
                  </a:txBody>
                  <a:tcPr marL="108000" marR="11575" marT="1157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1.318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1.294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98,1%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3.943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3.878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98,34%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2" indent="0" algn="l" defTabSz="914400" rtl="0" eaLnBrk="1" fontAlgn="ctr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Reducción del riesgo y adaptación al cambio climático</a:t>
                      </a:r>
                    </a:p>
                  </a:txBody>
                  <a:tcPr marL="108000" marR="11575" marT="1157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8.786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5.873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66,8%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9.207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7.429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80,69%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Manejo de emergencias y desastres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1575" marT="1157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1.438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1.292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89,8%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3.613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3.560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98,54%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l" fontAlgn="ctr">
                        <a:lnSpc>
                          <a:spcPts val="2400"/>
                        </a:lnSpc>
                      </a:pPr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Gestión pública eficiente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8000" marR="11575" marT="1157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3.057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2.938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96,1%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5.688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5.475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96,25%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2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5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1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INVERSIÓN </a:t>
                      </a:r>
                      <a:endParaRPr lang="es-CO" sz="1800" b="1" i="0" u="none" strike="noStrike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11575" marR="11575" marT="1157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14.599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11.396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78,1%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22.451 </a:t>
                      </a: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20.342 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B0F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2100" b="1" i="0" u="none" strike="noStrike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1966222" y="1704622"/>
            <a:ext cx="191911" cy="4492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0" y="6505660"/>
            <a:ext cx="4512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CO" sz="1600" dirty="0"/>
              <a:t>* Datos expresados en millones de pesos      </a:t>
            </a:r>
          </a:p>
        </p:txBody>
      </p:sp>
    </p:spTree>
    <p:extLst>
      <p:ext uri="{BB962C8B-B14F-4D97-AF65-F5344CB8AC3E}">
        <p14:creationId xmlns:p14="http://schemas.microsoft.com/office/powerpoint/2010/main" val="327687480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>
              <a:defRPr/>
            </a:pPr>
            <a:r>
              <a:rPr lang="es-CO" dirty="0"/>
              <a:t>Estados Financieros a Diciembre </a:t>
            </a:r>
            <a:br>
              <a:rPr lang="es-CO" dirty="0"/>
            </a:br>
            <a:r>
              <a:rPr lang="es-CO" dirty="0"/>
              <a:t>2016 - 2017</a:t>
            </a:r>
          </a:p>
        </p:txBody>
      </p:sp>
      <p:graphicFrame>
        <p:nvGraphicFramePr>
          <p:cNvPr id="3" name="14 Gráfico"/>
          <p:cNvGraphicFramePr/>
          <p:nvPr>
            <p:extLst>
              <p:ext uri="{D42A27DB-BD31-4B8C-83A1-F6EECF244321}">
                <p14:modId xmlns:p14="http://schemas.microsoft.com/office/powerpoint/2010/main" val="648340914"/>
              </p:ext>
            </p:extLst>
          </p:nvPr>
        </p:nvGraphicFramePr>
        <p:xfrm>
          <a:off x="151181" y="1738293"/>
          <a:ext cx="8937501" cy="4640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9088682" y="2810297"/>
            <a:ext cx="3120571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s-CO" b="1" dirty="0"/>
              <a:t>La variación en activos 2017:</a:t>
            </a:r>
          </a:p>
          <a:p>
            <a:pPr>
              <a:defRPr/>
            </a:pPr>
            <a:endParaRPr lang="es-CO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Mejoras en los predios adquiridos por alto riesgo.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s-CO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Reconocimiento de intangibles ( SIRE, SUGA, SAB, SURE, SURR, CAMS) 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0" y="6505660"/>
            <a:ext cx="4512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altLang="es-CO" sz="1600" dirty="0"/>
              <a:t>* Datos expresados en millones de pesos      </a:t>
            </a:r>
          </a:p>
        </p:txBody>
      </p:sp>
    </p:spTree>
    <p:extLst>
      <p:ext uri="{BB962C8B-B14F-4D97-AF65-F5344CB8AC3E}">
        <p14:creationId xmlns:p14="http://schemas.microsoft.com/office/powerpoint/2010/main" val="111442753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>
                <a:ea typeface="Times New Roman" pitchFamily="18" charset="0"/>
              </a:rPr>
              <a:t>Resultados de Informes de  Contraloría</a:t>
            </a:r>
            <a:br>
              <a:rPr lang="es-CO" dirty="0">
                <a:ea typeface="Times New Roman" pitchFamily="18" charset="0"/>
              </a:rPr>
            </a:br>
            <a:r>
              <a:rPr lang="es-CO" dirty="0">
                <a:ea typeface="Times New Roman" pitchFamily="18" charset="0"/>
              </a:rPr>
              <a:t>Acciones de mejoramiento</a:t>
            </a:r>
            <a:endParaRPr lang="es-CO" dirty="0"/>
          </a:p>
        </p:txBody>
      </p:sp>
      <p:graphicFrame>
        <p:nvGraphicFramePr>
          <p:cNvPr id="4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24689"/>
              </p:ext>
            </p:extLst>
          </p:nvPr>
        </p:nvGraphicFramePr>
        <p:xfrm>
          <a:off x="565904" y="1600704"/>
          <a:ext cx="10977316" cy="4108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3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8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3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29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4099">
                <a:tc gridSpan="8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ACCIONES DE MEJORA POR FACTOR DE EVALUACIÓN A DICIEMBRE DE 2017</a:t>
                      </a:r>
                      <a:endParaRPr lang="es-CO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0" marR="9240" marT="9240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0" marR="9240" marT="9240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0" marR="9240" marT="9240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0" marR="9240" marT="9240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0" marR="9240" marT="9240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0" marR="9240" marT="9240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40" marR="9240" marT="924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833"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Vigencia Auditada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Control Fiscal Interno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Estados Contables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Gestión Contractual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Gestión Presupuestal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Plan de mejoramiento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Planes, Programas y Proyectos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700"/>
                        </a:lnSpc>
                      </a:pPr>
                      <a:r>
                        <a:rPr lang="es-CO" sz="16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Total general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240" marR="9240" marT="924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447">
                <a:tc>
                  <a:txBody>
                    <a:bodyPr/>
                    <a:lstStyle/>
                    <a:p>
                      <a:pPr lvl="0" algn="l" fontAlgn="b"/>
                      <a:r>
                        <a:rPr lang="es-C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Regularidad 2015</a:t>
                      </a:r>
                      <a:br>
                        <a:rPr lang="es-C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9240" marT="36000" marB="3600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077">
                <a:tc>
                  <a:txBody>
                    <a:bodyPr/>
                    <a:lstStyle/>
                    <a:p>
                      <a:pPr lvl="0" algn="l" fontAlgn="b"/>
                      <a:r>
                        <a:rPr lang="es-C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Regularidad 2016</a:t>
                      </a:r>
                      <a:br>
                        <a:rPr lang="es-C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9240" marT="36000" marB="3600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820">
                <a:tc>
                  <a:txBody>
                    <a:bodyPr/>
                    <a:lstStyle/>
                    <a:p>
                      <a:pPr lvl="0" algn="l" fontAlgn="b"/>
                      <a:r>
                        <a:rPr lang="es-CO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Auditorias especiales 2014-2015-2016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9240" marT="36000" marB="3600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095">
                <a:tc>
                  <a:txBody>
                    <a:bodyPr/>
                    <a:lstStyle/>
                    <a:p>
                      <a:pPr lvl="0" algn="l" fontAlgn="b"/>
                      <a:r>
                        <a:rPr lang="es-CO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9240" marT="36000" marB="3600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  <a:endParaRPr lang="es-CO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09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40" marR="9240" marT="36000" marB="3600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67%</a:t>
                      </a: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40" marR="9240" marT="36000" marB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1 Rectángulo"/>
          <p:cNvSpPr/>
          <p:nvPr/>
        </p:nvSpPr>
        <p:spPr>
          <a:xfrm>
            <a:off x="548573" y="5947244"/>
            <a:ext cx="10897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cs typeface="Arial" panose="020B0604020202020204" pitchFamily="34" charset="0"/>
              </a:rPr>
              <a:t>El IDIGER presenta 141 acciones vigentes  de los ejercicios de auditoría  de 2015  a 2017;  31 de ellas con cierre establecido a diciembre de 2017. Las acciones restantes (110) están  programadas  en 2018.</a:t>
            </a:r>
          </a:p>
        </p:txBody>
      </p:sp>
    </p:spTree>
    <p:extLst>
      <p:ext uri="{BB962C8B-B14F-4D97-AF65-F5344CB8AC3E}">
        <p14:creationId xmlns:p14="http://schemas.microsoft.com/office/powerpoint/2010/main" val="39450572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617576"/>
              </p:ext>
            </p:extLst>
          </p:nvPr>
        </p:nvGraphicFramePr>
        <p:xfrm>
          <a:off x="0" y="1352550"/>
          <a:ext cx="12192000" cy="550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"/>
          <p:cNvSpPr txBox="1"/>
          <p:nvPr/>
        </p:nvSpPr>
        <p:spPr>
          <a:xfrm>
            <a:off x="5060467" y="4928598"/>
            <a:ext cx="831982" cy="3935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/>
              <a:t>62%</a:t>
            </a:r>
          </a:p>
        </p:txBody>
      </p:sp>
      <p:sp>
        <p:nvSpPr>
          <p:cNvPr id="5" name="CuadroTexto 1"/>
          <p:cNvSpPr txBox="1"/>
          <p:nvPr/>
        </p:nvSpPr>
        <p:spPr>
          <a:xfrm>
            <a:off x="1854815" y="6080487"/>
            <a:ext cx="831982" cy="3935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/>
              <a:t>1%</a:t>
            </a:r>
          </a:p>
        </p:txBody>
      </p:sp>
      <p:sp>
        <p:nvSpPr>
          <p:cNvPr id="6" name="CuadroTexto 1"/>
          <p:cNvSpPr txBox="1"/>
          <p:nvPr/>
        </p:nvSpPr>
        <p:spPr>
          <a:xfrm>
            <a:off x="1288353" y="5696524"/>
            <a:ext cx="831982" cy="3935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/>
              <a:t>6%</a:t>
            </a:r>
          </a:p>
        </p:txBody>
      </p:sp>
      <p:sp>
        <p:nvSpPr>
          <p:cNvPr id="7" name="CuadroTexto 1"/>
          <p:cNvSpPr txBox="1"/>
          <p:nvPr/>
        </p:nvSpPr>
        <p:spPr>
          <a:xfrm>
            <a:off x="1735144" y="4731823"/>
            <a:ext cx="831982" cy="3935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/>
              <a:t>5%</a:t>
            </a:r>
          </a:p>
        </p:txBody>
      </p:sp>
      <p:sp>
        <p:nvSpPr>
          <p:cNvPr id="8" name="CuadroTexto 1"/>
          <p:cNvSpPr txBox="1"/>
          <p:nvPr/>
        </p:nvSpPr>
        <p:spPr>
          <a:xfrm>
            <a:off x="2270806" y="3519770"/>
            <a:ext cx="831860" cy="3934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/>
              <a:t>26%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Contratación 2017</a:t>
            </a:r>
          </a:p>
        </p:txBody>
      </p:sp>
    </p:spTree>
    <p:extLst>
      <p:ext uri="{BB962C8B-B14F-4D97-AF65-F5344CB8AC3E}">
        <p14:creationId xmlns:p14="http://schemas.microsoft.com/office/powerpoint/2010/main" val="324754269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0614" y="267153"/>
            <a:ext cx="8583386" cy="1071789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ctr"/>
            <a:r>
              <a:rPr lang="es-ES" dirty="0"/>
              <a:t>Sistema Integrado de Planeación-SIG </a:t>
            </a:r>
            <a:endParaRPr lang="es-CO" dirty="0"/>
          </a:p>
        </p:txBody>
      </p:sp>
      <p:grpSp>
        <p:nvGrpSpPr>
          <p:cNvPr id="3" name="Shape 266"/>
          <p:cNvGrpSpPr/>
          <p:nvPr/>
        </p:nvGrpSpPr>
        <p:grpSpPr>
          <a:xfrm>
            <a:off x="1975027" y="5473279"/>
            <a:ext cx="529515" cy="406689"/>
            <a:chOff x="568950" y="3686775"/>
            <a:chExt cx="472500" cy="362900"/>
          </a:xfrm>
        </p:grpSpPr>
        <p:sp>
          <p:nvSpPr>
            <p:cNvPr id="4" name="Shape 267"/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Shape 268"/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Shape 269"/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1093941" y="2042037"/>
            <a:ext cx="9215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rgbClr val="0070C0"/>
                </a:solidFill>
              </a:rPr>
              <a:t>IDIGER</a:t>
            </a:r>
            <a:r>
              <a:rPr lang="es-CO" sz="2400" dirty="0"/>
              <a:t> en la actualidad tiene implementado su Sistema Integrado de Gestión-SIG y certificado los subsistemas de gestión de calidad y gestión ambiental bajo los estándares ISO 9001 e ISO 14001</a:t>
            </a:r>
          </a:p>
        </p:txBody>
      </p:sp>
      <p:grpSp>
        <p:nvGrpSpPr>
          <p:cNvPr id="8" name="Shape 257"/>
          <p:cNvGrpSpPr/>
          <p:nvPr/>
        </p:nvGrpSpPr>
        <p:grpSpPr>
          <a:xfrm>
            <a:off x="5197114" y="5577861"/>
            <a:ext cx="304009" cy="326513"/>
            <a:chOff x="616425" y="2329600"/>
            <a:chExt cx="361700" cy="388475"/>
          </a:xfrm>
        </p:grpSpPr>
        <p:sp>
          <p:nvSpPr>
            <p:cNvPr id="9" name="Shape 258"/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0" t="0" r="0" b="0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259"/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0" t="0" r="0" b="0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260"/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261"/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0" t="0" r="0" b="0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62"/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0" t="0" r="0" b="0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263"/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0" t="0" r="0" b="0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64"/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0" t="0" r="0" b="0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265"/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0" t="0" r="0" b="0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Shape 266"/>
          <p:cNvGrpSpPr/>
          <p:nvPr/>
        </p:nvGrpSpPr>
        <p:grpSpPr>
          <a:xfrm>
            <a:off x="2819686" y="5607367"/>
            <a:ext cx="397136" cy="305017"/>
            <a:chOff x="568950" y="3686775"/>
            <a:chExt cx="472500" cy="362900"/>
          </a:xfrm>
        </p:grpSpPr>
        <p:sp>
          <p:nvSpPr>
            <p:cNvPr id="18" name="Shape 267"/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268"/>
            <p:cNvSpPr/>
            <p:nvPr/>
          </p:nvSpPr>
          <p:spPr>
            <a:xfrm>
              <a:off x="645650" y="3820725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69"/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2 Rectángulo"/>
          <p:cNvSpPr/>
          <p:nvPr/>
        </p:nvSpPr>
        <p:spPr>
          <a:xfrm>
            <a:off x="1165746" y="3510313"/>
            <a:ext cx="9144000" cy="431800"/>
          </a:xfrm>
          <a:prstGeom prst="rect">
            <a:avLst/>
          </a:prstGeom>
          <a:solidFill>
            <a:srgbClr val="15A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22" name="1 Rectángulo"/>
          <p:cNvSpPr/>
          <p:nvPr/>
        </p:nvSpPr>
        <p:spPr>
          <a:xfrm>
            <a:off x="2662426" y="3510313"/>
            <a:ext cx="893762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SGST</a:t>
            </a:r>
          </a:p>
        </p:txBody>
      </p:sp>
      <p:sp>
        <p:nvSpPr>
          <p:cNvPr id="23" name="16 Rectángulo"/>
          <p:cNvSpPr/>
          <p:nvPr/>
        </p:nvSpPr>
        <p:spPr>
          <a:xfrm>
            <a:off x="3526026" y="3510313"/>
            <a:ext cx="895350" cy="431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SGC</a:t>
            </a:r>
          </a:p>
        </p:txBody>
      </p:sp>
      <p:sp>
        <p:nvSpPr>
          <p:cNvPr id="24" name="17 Rectángulo"/>
          <p:cNvSpPr/>
          <p:nvPr/>
        </p:nvSpPr>
        <p:spPr>
          <a:xfrm>
            <a:off x="4415026" y="3510313"/>
            <a:ext cx="895350" cy="431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SGA</a:t>
            </a:r>
          </a:p>
        </p:txBody>
      </p:sp>
      <p:sp>
        <p:nvSpPr>
          <p:cNvPr id="25" name="18 Rectángulo"/>
          <p:cNvSpPr/>
          <p:nvPr/>
        </p:nvSpPr>
        <p:spPr>
          <a:xfrm>
            <a:off x="5310376" y="3510313"/>
            <a:ext cx="893762" cy="431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SGSI</a:t>
            </a:r>
          </a:p>
        </p:txBody>
      </p:sp>
      <p:sp>
        <p:nvSpPr>
          <p:cNvPr id="26" name="19 Rectángulo"/>
          <p:cNvSpPr/>
          <p:nvPr/>
        </p:nvSpPr>
        <p:spPr>
          <a:xfrm>
            <a:off x="6204138" y="3510313"/>
            <a:ext cx="895350" cy="43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SIGA</a:t>
            </a:r>
          </a:p>
        </p:txBody>
      </p:sp>
      <p:sp>
        <p:nvSpPr>
          <p:cNvPr id="27" name="20 Rectángulo"/>
          <p:cNvSpPr/>
          <p:nvPr/>
        </p:nvSpPr>
        <p:spPr>
          <a:xfrm>
            <a:off x="7099488" y="3510313"/>
            <a:ext cx="895350" cy="431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SCI</a:t>
            </a:r>
          </a:p>
        </p:txBody>
      </p:sp>
      <p:sp>
        <p:nvSpPr>
          <p:cNvPr id="28" name="21 Rectángulo"/>
          <p:cNvSpPr/>
          <p:nvPr/>
        </p:nvSpPr>
        <p:spPr>
          <a:xfrm>
            <a:off x="7986901" y="3510313"/>
            <a:ext cx="893762" cy="431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SRSI</a:t>
            </a:r>
          </a:p>
        </p:txBody>
      </p:sp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16" y="4313914"/>
            <a:ext cx="11684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22" y="4312493"/>
            <a:ext cx="1347348" cy="188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16" y="4318676"/>
            <a:ext cx="11176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61" y="4312494"/>
            <a:ext cx="1431674" cy="188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01072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1436</Words>
  <Application>Microsoft Office PowerPoint</Application>
  <PresentationFormat>Panorámica</PresentationFormat>
  <Paragraphs>457</Paragraphs>
  <Slides>36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Tema de Office</vt:lpstr>
      <vt:lpstr>Hoja de cálculo</vt:lpstr>
      <vt:lpstr>Presentación de PowerPoint</vt:lpstr>
      <vt:lpstr>Ejecución Presupuestal IDIGER 2017</vt:lpstr>
      <vt:lpstr>Ejecución Presupuestal de Gastos de Inversión 2017</vt:lpstr>
      <vt:lpstr>Reservas y Pasivos Presupuestales </vt:lpstr>
      <vt:lpstr>Ejecución Presupuestal de Gastos de  Inversión 2016 vs 2017</vt:lpstr>
      <vt:lpstr>Estados Financieros a Diciembre  2016 - 2017</vt:lpstr>
      <vt:lpstr>Resultados de Informes de  Contraloría Acciones de mejoramiento</vt:lpstr>
      <vt:lpstr>Contratación 2017</vt:lpstr>
      <vt:lpstr>Sistema Integrado de Planeación-SIG </vt:lpstr>
      <vt:lpstr>Proyecto:  Conocimiento del riesgo y       efectos del cambio climático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Proyecto:  Reducción del riesgo y    adaptación al cambio climático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Proyecto:   Manejo de emergencias y    desastres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Nieves</dc:creator>
  <cp:lastModifiedBy>MARCELA.REYES</cp:lastModifiedBy>
  <cp:revision>551</cp:revision>
  <dcterms:created xsi:type="dcterms:W3CDTF">2018-02-13T19:50:04Z</dcterms:created>
  <dcterms:modified xsi:type="dcterms:W3CDTF">2021-04-20T03:41:48Z</dcterms:modified>
</cp:coreProperties>
</file>