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86" r:id="rId2"/>
    <p:sldId id="298" r:id="rId3"/>
    <p:sldId id="302" r:id="rId4"/>
    <p:sldId id="304" r:id="rId5"/>
    <p:sldId id="305" r:id="rId6"/>
    <p:sldId id="306" r:id="rId7"/>
    <p:sldId id="340" r:id="rId8"/>
    <p:sldId id="341" r:id="rId9"/>
    <p:sldId id="307" r:id="rId10"/>
    <p:sldId id="308" r:id="rId11"/>
    <p:sldId id="321" r:id="rId12"/>
    <p:sldId id="322" r:id="rId13"/>
    <p:sldId id="323" r:id="rId14"/>
    <p:sldId id="324" r:id="rId15"/>
    <p:sldId id="325" r:id="rId16"/>
    <p:sldId id="326" r:id="rId17"/>
    <p:sldId id="327" r:id="rId18"/>
    <p:sldId id="328" r:id="rId19"/>
    <p:sldId id="329" r:id="rId20"/>
    <p:sldId id="330" r:id="rId21"/>
    <p:sldId id="331" r:id="rId22"/>
    <p:sldId id="332" r:id="rId23"/>
    <p:sldId id="309" r:id="rId24"/>
    <p:sldId id="334" r:id="rId25"/>
    <p:sldId id="335" r:id="rId26"/>
    <p:sldId id="336" r:id="rId27"/>
    <p:sldId id="337" r:id="rId28"/>
    <p:sldId id="338" r:id="rId29"/>
    <p:sldId id="339" r:id="rId30"/>
    <p:sldId id="310" r:id="rId31"/>
    <p:sldId id="314" r:id="rId32"/>
    <p:sldId id="315" r:id="rId33"/>
    <p:sldId id="319" r:id="rId34"/>
    <p:sldId id="320" r:id="rId35"/>
    <p:sldId id="318" r:id="rId36"/>
    <p:sldId id="313" r:id="rId37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FE3"/>
    <a:srgbClr val="15A7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16" autoAdjust="0"/>
    <p:restoredTop sz="95332" autoAdjust="0"/>
  </p:normalViewPr>
  <p:slideViewPr>
    <p:cSldViewPr snapToGrid="0">
      <p:cViewPr varScale="1">
        <p:scale>
          <a:sx n="72" d="100"/>
          <a:sy n="72" d="100"/>
        </p:scale>
        <p:origin x="72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Hoja1!$A$2:$A$6</c:f>
              <c:strCache>
                <c:ptCount val="5"/>
                <c:pt idx="0">
                  <c:v>ACTIVOS</c:v>
                </c:pt>
                <c:pt idx="1">
                  <c:v>PASIVOS</c:v>
                </c:pt>
                <c:pt idx="2">
                  <c:v>PATRIMONIO</c:v>
                </c:pt>
                <c:pt idx="3">
                  <c:v>INGRESOS</c:v>
                </c:pt>
                <c:pt idx="4">
                  <c:v>GASTOS</c:v>
                </c:pt>
              </c:strCache>
            </c:strRef>
          </c:cat>
          <c:val>
            <c:numRef>
              <c:f>Hoja1!$B$2:$B$6</c:f>
              <c:numCache>
                <c:formatCode>_(* #,##0_);_(* \(#,##0\);_(* "-"??_);_(@_)</c:formatCode>
                <c:ptCount val="5"/>
                <c:pt idx="0">
                  <c:v>57495.512916</c:v>
                </c:pt>
                <c:pt idx="1">
                  <c:v>8379.1664440000004</c:v>
                </c:pt>
                <c:pt idx="2">
                  <c:v>49116.346471999997</c:v>
                </c:pt>
                <c:pt idx="3">
                  <c:v>27012.853566999969</c:v>
                </c:pt>
                <c:pt idx="4">
                  <c:v>27506.679238999968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94-474A-B1F3-2A948FAFF366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Hoja1!$A$2:$A$6</c:f>
              <c:strCache>
                <c:ptCount val="5"/>
                <c:pt idx="0">
                  <c:v>ACTIVOS</c:v>
                </c:pt>
                <c:pt idx="1">
                  <c:v>PASIVOS</c:v>
                </c:pt>
                <c:pt idx="2">
                  <c:v>PATRIMONIO</c:v>
                </c:pt>
                <c:pt idx="3">
                  <c:v>INGRESOS</c:v>
                </c:pt>
                <c:pt idx="4">
                  <c:v>GASTOS</c:v>
                </c:pt>
              </c:strCache>
            </c:strRef>
          </c:cat>
          <c:val>
            <c:numRef>
              <c:f>Hoja1!$C$2:$C$6</c:f>
              <c:numCache>
                <c:formatCode>_(* #,##0_);_(* \(#,##0\);_(* "-"??_);_(@_)</c:formatCode>
                <c:ptCount val="5"/>
                <c:pt idx="0">
                  <c:v>170648.93351800001</c:v>
                </c:pt>
                <c:pt idx="1">
                  <c:v>5908.633965</c:v>
                </c:pt>
                <c:pt idx="2">
                  <c:v>164740.29955299999</c:v>
                </c:pt>
                <c:pt idx="3">
                  <c:v>32735.690793999998</c:v>
                </c:pt>
                <c:pt idx="4">
                  <c:v>34536.785992999998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694-474A-B1F3-2A948FAFF3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38222656"/>
        <c:axId val="438224224"/>
      </c:barChart>
      <c:catAx>
        <c:axId val="438222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38224224"/>
        <c:crosses val="autoZero"/>
        <c:auto val="1"/>
        <c:lblAlgn val="ctr"/>
        <c:lblOffset val="100"/>
        <c:noMultiLvlLbl val="0"/>
      </c:catAx>
      <c:valAx>
        <c:axId val="438224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3822265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9728561580807198"/>
          <c:y val="0.89983868750499996"/>
          <c:w val="0.243343229229529"/>
          <c:h val="0.10016131249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dirty="0" err="1"/>
              <a:t>Monto</a:t>
            </a:r>
            <a:r>
              <a:rPr lang="en-US" dirty="0"/>
              <a:t> </a:t>
            </a:r>
            <a:r>
              <a:rPr lang="en-US" dirty="0" err="1"/>
              <a:t>Contratación</a:t>
            </a:r>
            <a:endParaRPr lang="en-US" dirty="0"/>
          </a:p>
        </c:rich>
      </c:tx>
      <c:layout>
        <c:manualLayout>
          <c:xMode val="edge"/>
          <c:yMode val="edge"/>
          <c:x val="4.5458333333333337E-2"/>
          <c:y val="7.3817762399077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Hoja3!$B$1</c:f>
              <c:strCache>
                <c:ptCount val="1"/>
                <c:pt idx="0">
                  <c:v>Monto Contratación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1CA-4722-808D-61BAECBCBEC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1CA-4722-808D-61BAECBCBEC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1CA-4722-808D-61BAECBCBEC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1CA-4722-808D-61BAECBCBEC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1CA-4722-808D-61BAECBCBEC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Hoja3!$A$2:$A$6</c:f>
              <c:strCache>
                <c:ptCount val="5"/>
                <c:pt idx="0">
                  <c:v>Contratación Directa: 267</c:v>
                </c:pt>
                <c:pt idx="1">
                  <c:v>Mínima Cuantía: 13</c:v>
                </c:pt>
                <c:pt idx="2">
                  <c:v>Menor Cuantía: 10</c:v>
                </c:pt>
                <c:pt idx="3">
                  <c:v>Subasta Inversa: 8</c:v>
                </c:pt>
                <c:pt idx="4">
                  <c:v>Licitación y Concurso de Meritos: 14</c:v>
                </c:pt>
              </c:strCache>
            </c:strRef>
          </c:cat>
          <c:val>
            <c:numRef>
              <c:f>Hoja3!$B$2:$B$6</c:f>
              <c:numCache>
                <c:formatCode>_("$"\ * #,##0_);_("$"\ * \(#,##0\);_("$"\ * "-"??_);_(@_)</c:formatCode>
                <c:ptCount val="5"/>
                <c:pt idx="0">
                  <c:v>12104</c:v>
                </c:pt>
                <c:pt idx="1">
                  <c:v>156</c:v>
                </c:pt>
                <c:pt idx="2">
                  <c:v>1163</c:v>
                </c:pt>
                <c:pt idx="3">
                  <c:v>1066</c:v>
                </c:pt>
                <c:pt idx="4">
                  <c:v>5098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1CA-4722-808D-61BAECBCBECB}"/>
            </c:ext>
          </c:extLst>
        </c:ser>
        <c:ser>
          <c:idx val="1"/>
          <c:order val="1"/>
          <c:tx>
            <c:strRef>
              <c:f>Hoja3!$C$1</c:f>
              <c:strCache>
                <c:ptCount val="1"/>
                <c:pt idx="0">
                  <c:v>Participación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81CA-4722-808D-61BAECBCBEC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81CA-4722-808D-61BAECBCBEC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81CA-4722-808D-61BAECBCBEC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81CA-4722-808D-61BAECBCBEC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81CA-4722-808D-61BAECBCBECB}"/>
              </c:ext>
            </c:extLst>
          </c:dPt>
          <c:cat>
            <c:strRef>
              <c:f>Hoja3!$A$2:$A$6</c:f>
              <c:strCache>
                <c:ptCount val="5"/>
                <c:pt idx="0">
                  <c:v>Contratación Directa: 267</c:v>
                </c:pt>
                <c:pt idx="1">
                  <c:v>Mínima Cuantía: 13</c:v>
                </c:pt>
                <c:pt idx="2">
                  <c:v>Menor Cuantía: 10</c:v>
                </c:pt>
                <c:pt idx="3">
                  <c:v>Subasta Inversa: 8</c:v>
                </c:pt>
                <c:pt idx="4">
                  <c:v>Licitación y Concurso de Meritos: 14</c:v>
                </c:pt>
              </c:strCache>
            </c:strRef>
          </c:cat>
          <c:val>
            <c:numRef>
              <c:f>Hoja3!$C$2:$C$6</c:f>
              <c:numCache>
                <c:formatCode>0.00%</c:formatCode>
                <c:ptCount val="5"/>
                <c:pt idx="0">
                  <c:v>0.61796089242865171</c:v>
                </c:pt>
                <c:pt idx="1">
                  <c:v>7.9644662275999388E-3</c:v>
                </c:pt>
                <c:pt idx="2">
                  <c:v>5.9376116812171337E-2</c:v>
                </c:pt>
                <c:pt idx="3">
                  <c:v>5.4423852555266251E-2</c:v>
                </c:pt>
                <c:pt idx="4">
                  <c:v>0.26027467197631082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81CA-4722-808D-61BAECBCBE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7891354986876631"/>
          <c:y val="0.48767475864824855"/>
          <c:w val="0.35129478346456694"/>
          <c:h val="0.465457864479742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0.59559</cdr:x>
      <cdr:y>0.12996</cdr:y>
    </cdr:from>
    <cdr:to>
      <cdr:x>0.91132</cdr:x>
      <cdr:y>0.42939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7261451" y="715472"/>
          <a:ext cx="3849372" cy="16484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lnSpc>
              <a:spcPts val="3500"/>
            </a:lnSpc>
          </a:pPr>
          <a:r>
            <a:rPr lang="es-CO" sz="3200" dirty="0">
              <a:solidFill>
                <a:schemeClr val="tx1"/>
              </a:solidFill>
            </a:rPr>
            <a:t>Total Contrato: 312</a:t>
          </a:r>
        </a:p>
        <a:p xmlns:a="http://schemas.openxmlformats.org/drawingml/2006/main">
          <a:pPr>
            <a:lnSpc>
              <a:spcPts val="3500"/>
            </a:lnSpc>
          </a:pPr>
          <a:r>
            <a:rPr lang="es-CO" sz="3200" dirty="0">
              <a:solidFill>
                <a:schemeClr val="tx1"/>
              </a:solidFill>
            </a:rPr>
            <a:t>Terminados: 108</a:t>
          </a:r>
        </a:p>
        <a:p xmlns:a="http://schemas.openxmlformats.org/drawingml/2006/main">
          <a:pPr>
            <a:lnSpc>
              <a:spcPts val="3500"/>
            </a:lnSpc>
          </a:pPr>
          <a:r>
            <a:rPr lang="es-CO" sz="3200" dirty="0">
              <a:solidFill>
                <a:schemeClr val="tx1"/>
              </a:solidFill>
            </a:rPr>
            <a:t>En Ejecución: 204</a:t>
          </a:r>
        </a:p>
        <a:p xmlns:a="http://schemas.openxmlformats.org/drawingml/2006/main">
          <a:pPr>
            <a:lnSpc>
              <a:spcPts val="3500"/>
            </a:lnSpc>
          </a:pPr>
          <a:endParaRPr lang="es-CO" sz="3200" dirty="0">
            <a:solidFill>
              <a:schemeClr val="tx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E07AC1-FFFF-4B63-8FAB-005E7C09A753}" type="datetimeFigureOut">
              <a:rPr lang="es-CO" smtClean="0"/>
              <a:t>19/04/2021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811E24-0B0D-40D5-8663-0A5E47B2418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93021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11E24-0B0D-40D5-8663-0A5E47B24189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793376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E871D-3BB0-4C26-B0FD-9E0D89BFB00E}" type="slidenum">
              <a:rPr lang="es-CO" smtClean="0"/>
              <a:t>12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978305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E871D-3BB0-4C26-B0FD-9E0D89BFB00E}" type="slidenum">
              <a:rPr lang="es-CO" smtClean="0"/>
              <a:t>21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67488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D639EE-EB2A-48ED-BF99-6424577816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CBB6401-7823-4601-AE0E-C8950F29C4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F872075-F059-4514-9A70-99283872F9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04922-B082-410A-B35E-91AB5A32566D}" type="datetimeFigureOut">
              <a:rPr lang="es-CO" smtClean="0"/>
              <a:t>19/04/2021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2FE5A92-0A79-4A07-9C10-A391449E3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172EC8-6B24-4DED-9031-E810C384D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49718712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E78AE0-2F85-4B36-A5AD-B5354271C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423164F-3808-4632-B7F3-8304AC8098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4C2965-42A8-4708-AF23-01FCDAB5BF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04922-B082-410A-B35E-91AB5A32566D}" type="datetimeFigureOut">
              <a:rPr lang="es-CO" smtClean="0"/>
              <a:t>19/04/2021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15EF33-9C40-4984-A719-7C797BC96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6B1AD0-1830-446D-8D9B-AB03337C7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37949568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D4CA6D0-BCF5-4926-9373-8D1069FA95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9A02B4B-DB2B-440C-83C7-AE3E5662F9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43DFA50-B00E-4A8B-AD36-46CF7B610E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04922-B082-410A-B35E-91AB5A32566D}" type="datetimeFigureOut">
              <a:rPr lang="es-CO" smtClean="0"/>
              <a:t>19/04/2021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02C6BA0-547E-4656-BF66-56117652D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DAC7CE-F6DB-4248-B372-4F381B4E4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28595121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79A0D7-2A3F-4959-B232-7C378724F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614" y="267153"/>
            <a:ext cx="8207829" cy="1071789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82454626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71ED80-7F64-486D-94E8-82DF5B061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6A3C450-3735-4305-95D6-EF72E240A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CEE4F8-9405-4E51-95E1-0266E6BFCE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04922-B082-410A-B35E-91AB5A32566D}" type="datetimeFigureOut">
              <a:rPr lang="es-CO" smtClean="0"/>
              <a:t>19/04/2021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D8747E-06AD-4D9C-AFD6-1C625859C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96FEA3-0B60-4566-B056-4C6D295B0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7921128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3D1179-63CB-4EC3-B89B-3D3369173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48CDC3-37E2-494E-A0EA-A9922705BC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923F10F-2F32-43CC-A02E-907A87AB95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B0F293D-E3F5-4541-AF2C-4035E5DFF9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04922-B082-410A-B35E-91AB5A32566D}" type="datetimeFigureOut">
              <a:rPr lang="es-CO" smtClean="0"/>
              <a:t>19/04/2021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58D0EB1-9C4A-46D6-9F7E-257B223F7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5F2F455-D9AB-4ED7-9BF0-921EDD1C2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91933806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3735FE-D335-4C4E-8BDD-A82327C0D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15E0DDA-1D8C-425C-93F7-845860A51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AC936A7-0774-4E9F-A889-9608CDF8B4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EB49904-94E6-407F-9789-452F87159F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6670786-63CA-4D08-A55A-F2955F8E50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1BBBC2C-5638-498A-8505-FFE1B5D8D2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04922-B082-410A-B35E-91AB5A32566D}" type="datetimeFigureOut">
              <a:rPr lang="es-CO" smtClean="0"/>
              <a:t>19/04/2021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CF1C096-634F-4E07-B309-60AF328F7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BE8F906-BC5C-409E-919E-C58392831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49017804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C251AD-16D2-4EC5-8032-88F3CCFAA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7EA7E-945A-41F7-B707-D3042F07BC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04922-B082-410A-B35E-91AB5A32566D}" type="datetimeFigureOut">
              <a:rPr lang="es-CO" smtClean="0"/>
              <a:t>19/04/2021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D17E00D-F675-42C0-90CC-1725A7AA1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DFBAE1A-FFC5-462B-900F-13C760B90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9803306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410A6B8-67F0-4EA1-A29B-2403B0C00E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04922-B082-410A-B35E-91AB5A32566D}" type="datetimeFigureOut">
              <a:rPr lang="es-CO" smtClean="0"/>
              <a:t>19/04/2021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B5F07A7-1770-4017-8BC2-A059CD706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02BE2E-B516-4DE4-BCA9-411A76CEB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36658317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FB882E-4B44-40AF-AF37-466A636FF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AD1753-A0FB-4501-8EB3-D5014A93AD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A6A5B3D-8516-4069-9220-A9E493422B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444DAFE-CDFC-4B04-9EFC-9CFCFC592B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04922-B082-410A-B35E-91AB5A32566D}" type="datetimeFigureOut">
              <a:rPr lang="es-CO" smtClean="0"/>
              <a:t>19/04/2021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236F90-2BB7-44D8-974E-0294021B5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7660582-D3EB-43E9-BE0E-EEA7D19D3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3863337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904191-A874-483B-8AB0-816A3D2DD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9C293C1-EF6A-4FE6-97E5-EB47225594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69BE7E5-66DC-4790-96F2-ECFE4B2B2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062B1E9-6BEF-4C83-844E-705DD27B6F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04922-B082-410A-B35E-91AB5A32566D}" type="datetimeFigureOut">
              <a:rPr lang="es-CO" smtClean="0"/>
              <a:t>19/04/2021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66ECF47-89E0-4A18-8093-004A349DD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89FC6D9-5E88-452C-8612-4A8ACDB84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79968074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9"/>
            <a:ext cx="12192000" cy="15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99C4AF5-6BF5-465F-A3BC-DB97B76AE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78579"/>
            <a:ext cx="832212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77828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emf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6.png"/><Relationship Id="rId4" Type="http://schemas.openxmlformats.org/officeDocument/2006/relationships/image" Target="../media/image1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9.jpeg"/><Relationship Id="rId4" Type="http://schemas.openxmlformats.org/officeDocument/2006/relationships/image" Target="../media/image1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20.png"/><Relationship Id="rId4" Type="http://schemas.openxmlformats.org/officeDocument/2006/relationships/image" Target="../media/image1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21.png"/><Relationship Id="rId4" Type="http://schemas.openxmlformats.org/officeDocument/2006/relationships/image" Target="../media/image15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jpeg"/><Relationship Id="rId4" Type="http://schemas.openxmlformats.org/officeDocument/2006/relationships/image" Target="../media/image25.png"/><Relationship Id="rId9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.jpeg"/><Relationship Id="rId7" Type="http://schemas.openxmlformats.org/officeDocument/2006/relationships/image" Target="../media/image3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1.jpeg"/><Relationship Id="rId7" Type="http://schemas.openxmlformats.org/officeDocument/2006/relationships/image" Target="../media/image4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34"/>
          <a:stretch/>
        </p:blipFill>
        <p:spPr bwMode="auto">
          <a:xfrm>
            <a:off x="0" y="-18808"/>
            <a:ext cx="12192000" cy="6795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ángulo 6"/>
          <p:cNvSpPr/>
          <p:nvPr/>
        </p:nvSpPr>
        <p:spPr>
          <a:xfrm>
            <a:off x="7308850" y="6524625"/>
            <a:ext cx="1655763" cy="2524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8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67875"/>
            <a:ext cx="12192000" cy="269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ángulo 1"/>
          <p:cNvSpPr/>
          <p:nvPr/>
        </p:nvSpPr>
        <p:spPr>
          <a:xfrm>
            <a:off x="604433" y="5344646"/>
            <a:ext cx="772340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32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</a:rPr>
              <a:t>Instituto Distrital de Gestión de Riesgos y Cambio Climático </a:t>
            </a:r>
            <a:r>
              <a:rPr lang="es-CO" sz="3200" b="1">
                <a:solidFill>
                  <a:schemeClr val="bg1"/>
                </a:solidFill>
                <a:latin typeface="Arial" panose="020B0604020202020204" pitchFamily="34" charset="0"/>
                <a:ea typeface="+mj-ea"/>
              </a:rPr>
              <a:t>– IDIGER</a:t>
            </a:r>
            <a:endParaRPr lang="es-CO" sz="3200" b="1" dirty="0">
              <a:solidFill>
                <a:schemeClr val="bg1"/>
              </a:solidFill>
              <a:latin typeface="Arial" panose="020B0604020202020204" pitchFamily="34" charset="0"/>
              <a:ea typeface="+mj-ea"/>
            </a:endParaRPr>
          </a:p>
        </p:txBody>
      </p:sp>
      <p:pic>
        <p:nvPicPr>
          <p:cNvPr id="10" name="Imagen 9" descr="LOGORENDICION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79" y="210734"/>
            <a:ext cx="3040466" cy="304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103842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0" y="-52253"/>
            <a:ext cx="12213132" cy="6936379"/>
            <a:chOff x="0" y="-52253"/>
            <a:chExt cx="12213132" cy="6936379"/>
          </a:xfrm>
        </p:grpSpPr>
        <p:sp>
          <p:nvSpPr>
            <p:cNvPr id="3" name="Rectángulo 2"/>
            <p:cNvSpPr/>
            <p:nvPr/>
          </p:nvSpPr>
          <p:spPr>
            <a:xfrm>
              <a:off x="0" y="-52253"/>
              <a:ext cx="12192000" cy="6897189"/>
            </a:xfrm>
            <a:prstGeom prst="rect">
              <a:avLst/>
            </a:prstGeom>
            <a:solidFill>
              <a:srgbClr val="003E6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CO"/>
            </a:p>
          </p:txBody>
        </p:sp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098" y="4258491"/>
              <a:ext cx="3738034" cy="2625635"/>
            </a:xfrm>
            <a:prstGeom prst="rect">
              <a:avLst/>
            </a:prstGeom>
          </p:spPr>
        </p:pic>
      </p:grpSp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1524000" y="1225880"/>
            <a:ext cx="9144000" cy="3777441"/>
          </a:xfrm>
        </p:spPr>
        <p:txBody>
          <a:bodyPr anchor="ctr">
            <a:normAutofit fontScale="90000"/>
          </a:bodyPr>
          <a:lstStyle/>
          <a:p>
            <a:pPr fontAlgn="ctr">
              <a:lnSpc>
                <a:spcPts val="5500"/>
              </a:lnSpc>
            </a:pPr>
            <a:r>
              <a:rPr lang="es-CO" dirty="0"/>
              <a:t>Proyecto:</a:t>
            </a:r>
            <a:br>
              <a:rPr lang="es-CO" dirty="0"/>
            </a:br>
            <a:br>
              <a:rPr lang="es-CO" b="0" dirty="0"/>
            </a:br>
            <a:r>
              <a:rPr lang="es-CO" b="0" dirty="0"/>
              <a:t>Conocimiento del riesgo y     </a:t>
            </a:r>
            <a:br>
              <a:rPr lang="es-CO" b="0" dirty="0"/>
            </a:br>
            <a:r>
              <a:rPr lang="es-CO" b="0" dirty="0"/>
              <a:t> efectos del cambio climático</a:t>
            </a:r>
            <a:br>
              <a:rPr lang="es-CO" b="0" dirty="0"/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9718418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ángulo 40"/>
          <p:cNvSpPr/>
          <p:nvPr/>
        </p:nvSpPr>
        <p:spPr>
          <a:xfrm>
            <a:off x="482307" y="370505"/>
            <a:ext cx="85023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>
              <a:defRPr/>
            </a:pPr>
            <a:r>
              <a:rPr lang="es-CO" sz="4000" b="1" dirty="0">
                <a:solidFill>
                  <a:schemeClr val="bg1"/>
                </a:solidFill>
              </a:rPr>
              <a:t>Caracterización de escenarios de riesgo</a:t>
            </a:r>
          </a:p>
        </p:txBody>
      </p:sp>
      <p:pic>
        <p:nvPicPr>
          <p:cNvPr id="44" name="Imagen 43"/>
          <p:cNvPicPr/>
          <p:nvPr/>
        </p:nvPicPr>
        <p:blipFill rotWithShape="1">
          <a:blip r:embed="rId2"/>
          <a:srcRect l="19178" t="10254" r="20231" b="23796"/>
          <a:stretch/>
        </p:blipFill>
        <p:spPr bwMode="auto">
          <a:xfrm>
            <a:off x="2115403" y="1600200"/>
            <a:ext cx="8058916" cy="51485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41617733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143843"/>
            <a:ext cx="967195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>
              <a:defRPr/>
            </a:pPr>
            <a:r>
              <a:rPr lang="es-CO" sz="4000" b="1" dirty="0">
                <a:solidFill>
                  <a:schemeClr val="bg1"/>
                </a:solidFill>
              </a:rPr>
              <a:t>Zonificación de amenaza y riesgo para </a:t>
            </a:r>
          </a:p>
          <a:p>
            <a:pPr algn="ctr" fontAlgn="ctr">
              <a:defRPr/>
            </a:pPr>
            <a:r>
              <a:rPr lang="es-CO" sz="4000" b="1" dirty="0">
                <a:solidFill>
                  <a:schemeClr val="bg1"/>
                </a:solidFill>
              </a:rPr>
              <a:t>POT 2018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8402" y="2481177"/>
            <a:ext cx="2438895" cy="35663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829" y="2482226"/>
            <a:ext cx="2401819" cy="35652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7" name="Imagen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5" t="4318" r="3819" b="11938"/>
          <a:stretch>
            <a:fillRect/>
          </a:stretch>
        </p:blipFill>
        <p:spPr bwMode="auto">
          <a:xfrm>
            <a:off x="1096833" y="2481178"/>
            <a:ext cx="2876077" cy="35663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26"/>
          <p:cNvSpPr>
            <a:spLocks noChangeArrowheads="1"/>
          </p:cNvSpPr>
          <p:nvPr/>
        </p:nvSpPr>
        <p:spPr bwMode="auto">
          <a:xfrm>
            <a:off x="881529" y="1620811"/>
            <a:ext cx="3511930" cy="707886"/>
          </a:xfrm>
          <a:prstGeom prst="rect">
            <a:avLst/>
          </a:prstGeom>
          <a:solidFill>
            <a:srgbClr val="15A7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s-CO" sz="20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Mapa Actualizado de Suelos de Protección por Riesgo</a:t>
            </a:r>
          </a:p>
        </p:txBody>
      </p:sp>
      <p:sp>
        <p:nvSpPr>
          <p:cNvPr id="9" name="Rectángulo 26"/>
          <p:cNvSpPr>
            <a:spLocks noChangeArrowheads="1"/>
          </p:cNvSpPr>
          <p:nvPr/>
        </p:nvSpPr>
        <p:spPr bwMode="auto">
          <a:xfrm>
            <a:off x="7222233" y="1620811"/>
            <a:ext cx="3537744" cy="707886"/>
          </a:xfrm>
          <a:prstGeom prst="rect">
            <a:avLst/>
          </a:prstGeom>
          <a:solidFill>
            <a:srgbClr val="15A7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s-CO" sz="20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Áreas con Condición de Amenaza y riesgo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546547" y="6131064"/>
            <a:ext cx="11446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Se suman a los mapas de zonificación de amenaza por movimientos en masa, inundación por desbordamiento y avenidas torrenciales generados en 2016 (urbano y rural).</a:t>
            </a:r>
          </a:p>
        </p:txBody>
      </p:sp>
    </p:spTree>
    <p:extLst>
      <p:ext uri="{BB962C8B-B14F-4D97-AF65-F5344CB8AC3E}">
        <p14:creationId xmlns:p14="http://schemas.microsoft.com/office/powerpoint/2010/main" val="1899611967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" t="4560" b="13246"/>
          <a:stretch/>
        </p:blipFill>
        <p:spPr bwMode="auto">
          <a:xfrm>
            <a:off x="-1" y="643029"/>
            <a:ext cx="12192001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9"/>
            <a:ext cx="12192000" cy="15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Marcador de título 1">
            <a:extLst>
              <a:ext uri="{FF2B5EF4-FFF2-40B4-BE49-F238E27FC236}">
                <a16:creationId xmlns:a16="http://schemas.microsoft.com/office/drawing/2014/main" id="{199C4AF5-6BF5-465F-A3BC-DB97B76AE2C3}"/>
              </a:ext>
            </a:extLst>
          </p:cNvPr>
          <p:cNvSpPr txBox="1">
            <a:spLocks/>
          </p:cNvSpPr>
          <p:nvPr/>
        </p:nvSpPr>
        <p:spPr>
          <a:xfrm>
            <a:off x="560253" y="218897"/>
            <a:ext cx="8322129" cy="9194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s-ES" sz="4000" dirty="0">
                <a:latin typeface="+mn-lt"/>
              </a:rPr>
              <a:t>Estudios de riesgo y diseños</a:t>
            </a:r>
            <a:endParaRPr lang="es-CO" sz="4000" dirty="0">
              <a:latin typeface="+mn-lt"/>
            </a:endParaRPr>
          </a:p>
        </p:txBody>
      </p:sp>
      <p:sp>
        <p:nvSpPr>
          <p:cNvPr id="10" name="Cubo 9"/>
          <p:cNvSpPr/>
          <p:nvPr/>
        </p:nvSpPr>
        <p:spPr>
          <a:xfrm>
            <a:off x="5682580" y="5389712"/>
            <a:ext cx="150855" cy="153778"/>
          </a:xfrm>
          <a:prstGeom prst="cube">
            <a:avLst/>
          </a:prstGeom>
          <a:solidFill>
            <a:srgbClr val="00B050"/>
          </a:solidFill>
          <a:ln w="6350">
            <a:solidFill>
              <a:srgbClr val="138F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5" tIns="25718" rIns="51435" bIns="25718" anchor="ctr"/>
          <a:lstStyle/>
          <a:p>
            <a:pPr algn="ctr">
              <a:defRPr/>
            </a:pPr>
            <a:endParaRPr lang="es-ES_tradnl" sz="1350"/>
          </a:p>
        </p:txBody>
      </p:sp>
      <p:pic>
        <p:nvPicPr>
          <p:cNvPr id="19" name="Imagen 7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164" y="3252616"/>
            <a:ext cx="141426" cy="145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Imagen 9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352" y="3282373"/>
            <a:ext cx="141426" cy="144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Imagen 9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892" y="3229932"/>
            <a:ext cx="141426" cy="144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Cubo 36"/>
          <p:cNvSpPr/>
          <p:nvPr/>
        </p:nvSpPr>
        <p:spPr>
          <a:xfrm>
            <a:off x="5339943" y="5637955"/>
            <a:ext cx="145232" cy="145232"/>
          </a:xfrm>
          <a:prstGeom prst="cube">
            <a:avLst/>
          </a:prstGeom>
          <a:solidFill>
            <a:srgbClr val="00B0F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_tradnl"/>
          </a:p>
        </p:txBody>
      </p:sp>
      <p:grpSp>
        <p:nvGrpSpPr>
          <p:cNvPr id="40" name="Grupo 39"/>
          <p:cNvGrpSpPr/>
          <p:nvPr/>
        </p:nvGrpSpPr>
        <p:grpSpPr>
          <a:xfrm>
            <a:off x="9001773" y="4484436"/>
            <a:ext cx="2238444" cy="1876447"/>
            <a:chOff x="7246103" y="4705973"/>
            <a:chExt cx="2238444" cy="1876447"/>
          </a:xfrm>
        </p:grpSpPr>
        <p:grpSp>
          <p:nvGrpSpPr>
            <p:cNvPr id="3" name="Grupo 2"/>
            <p:cNvGrpSpPr/>
            <p:nvPr/>
          </p:nvGrpSpPr>
          <p:grpSpPr>
            <a:xfrm>
              <a:off x="7246103" y="4705973"/>
              <a:ext cx="2238444" cy="1876447"/>
              <a:chOff x="1669465" y="1895568"/>
              <a:chExt cx="2344535" cy="2348144"/>
            </a:xfrm>
          </p:grpSpPr>
          <p:sp>
            <p:nvSpPr>
              <p:cNvPr id="7" name="Rectángulo 6"/>
              <p:cNvSpPr/>
              <p:nvPr/>
            </p:nvSpPr>
            <p:spPr bwMode="auto">
              <a:xfrm>
                <a:off x="1669465" y="2063656"/>
                <a:ext cx="2344535" cy="2180056"/>
              </a:xfrm>
              <a:prstGeom prst="rect">
                <a:avLst/>
              </a:prstGeom>
              <a:solidFill>
                <a:srgbClr val="0050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150000"/>
                  </a:lnSpc>
                  <a:defRPr/>
                </a:pPr>
                <a:endParaRPr lang="es-ES_tradnl" sz="2000"/>
              </a:p>
            </p:txBody>
          </p:sp>
          <p:pic>
            <p:nvPicPr>
              <p:cNvPr id="8" name="Imagen 8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71439" y="1895568"/>
                <a:ext cx="529524" cy="5364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1" name="Imagen 2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5703" y="5642788"/>
              <a:ext cx="245916" cy="250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Rectángulo 2"/>
            <p:cNvSpPr>
              <a:spLocks noChangeArrowheads="1"/>
            </p:cNvSpPr>
            <p:nvPr/>
          </p:nvSpPr>
          <p:spPr bwMode="auto">
            <a:xfrm>
              <a:off x="7684690" y="5029464"/>
              <a:ext cx="1690078" cy="1477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s-MX" altLang="es-CO" sz="2000" b="1" dirty="0">
                  <a:solidFill>
                    <a:schemeClr val="bg1"/>
                  </a:solidFill>
                  <a:cs typeface="Arial" panose="020B0604020202020204" pitchFamily="34" charset="0"/>
                </a:rPr>
                <a:t>1 Terminado</a:t>
              </a:r>
            </a:p>
            <a:p>
              <a:pPr>
                <a:lnSpc>
                  <a:spcPct val="150000"/>
                </a:lnSpc>
              </a:pPr>
              <a:r>
                <a:rPr lang="es-MX" altLang="es-CO" sz="2000" b="1" dirty="0">
                  <a:solidFill>
                    <a:schemeClr val="bg1"/>
                  </a:solidFill>
                  <a:cs typeface="Arial" panose="020B0604020202020204" pitchFamily="34" charset="0"/>
                </a:rPr>
                <a:t>3 Ejecución</a:t>
              </a:r>
            </a:p>
            <a:p>
              <a:pPr>
                <a:lnSpc>
                  <a:spcPct val="150000"/>
                </a:lnSpc>
              </a:pPr>
              <a:r>
                <a:rPr lang="es-MX" altLang="es-CO" sz="2000" b="1" dirty="0">
                  <a:solidFill>
                    <a:schemeClr val="bg1"/>
                  </a:solidFill>
                  <a:cs typeface="Arial" panose="020B0604020202020204" pitchFamily="34" charset="0"/>
                </a:rPr>
                <a:t>Monitoreo</a:t>
              </a:r>
              <a:endParaRPr lang="es-ES_tradnl" altLang="es-CO" sz="2000" b="1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7" name="Cubo 16"/>
            <p:cNvSpPr/>
            <p:nvPr/>
          </p:nvSpPr>
          <p:spPr>
            <a:xfrm>
              <a:off x="7415703" y="5190597"/>
              <a:ext cx="245916" cy="260972"/>
            </a:xfrm>
            <a:prstGeom prst="cube">
              <a:avLst/>
            </a:prstGeom>
            <a:solidFill>
              <a:srgbClr val="00B050"/>
            </a:solidFill>
            <a:ln w="6350">
              <a:solidFill>
                <a:srgbClr val="138F3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1435" tIns="25718" rIns="51435" bIns="25718" anchor="ctr"/>
            <a:lstStyle/>
            <a:p>
              <a:pPr algn="ctr">
                <a:lnSpc>
                  <a:spcPct val="150000"/>
                </a:lnSpc>
                <a:defRPr/>
              </a:pPr>
              <a:endParaRPr lang="es-ES_tradnl" sz="2000"/>
            </a:p>
          </p:txBody>
        </p:sp>
        <p:sp>
          <p:nvSpPr>
            <p:cNvPr id="38" name="Cubo 37"/>
            <p:cNvSpPr/>
            <p:nvPr/>
          </p:nvSpPr>
          <p:spPr>
            <a:xfrm>
              <a:off x="7460880" y="6103317"/>
              <a:ext cx="200739" cy="249355"/>
            </a:xfrm>
            <a:prstGeom prst="cube">
              <a:avLst/>
            </a:prstGeom>
            <a:solidFill>
              <a:srgbClr val="00B0F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</a:pPr>
              <a:endParaRPr lang="es-ES_tradnl" sz="2000"/>
            </a:p>
          </p:txBody>
        </p:sp>
      </p:grpSp>
    </p:spTree>
    <p:extLst>
      <p:ext uri="{BB962C8B-B14F-4D97-AF65-F5344CB8AC3E}">
        <p14:creationId xmlns:p14="http://schemas.microsoft.com/office/powerpoint/2010/main" val="3668038939"/>
      </p:ext>
    </p:extLst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" t="4560" b="13246"/>
          <a:stretch/>
        </p:blipFill>
        <p:spPr bwMode="auto">
          <a:xfrm>
            <a:off x="-1" y="643029"/>
            <a:ext cx="12192001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9"/>
            <a:ext cx="12192000" cy="15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Marcador de título 1">
            <a:extLst>
              <a:ext uri="{FF2B5EF4-FFF2-40B4-BE49-F238E27FC236}">
                <a16:creationId xmlns:a16="http://schemas.microsoft.com/office/drawing/2014/main" id="{199C4AF5-6BF5-465F-A3BC-DB97B76AE2C3}"/>
              </a:ext>
            </a:extLst>
          </p:cNvPr>
          <p:cNvSpPr txBox="1">
            <a:spLocks/>
          </p:cNvSpPr>
          <p:nvPr/>
        </p:nvSpPr>
        <p:spPr>
          <a:xfrm>
            <a:off x="560253" y="218897"/>
            <a:ext cx="8322129" cy="9194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s-ES" sz="4000" dirty="0">
                <a:latin typeface="+mn-lt"/>
              </a:rPr>
              <a:t>Estudios de riesgo y diseños</a:t>
            </a:r>
            <a:endParaRPr lang="es-CO" sz="4000" dirty="0">
              <a:latin typeface="+mn-lt"/>
            </a:endParaRPr>
          </a:p>
        </p:txBody>
      </p:sp>
      <p:sp>
        <p:nvSpPr>
          <p:cNvPr id="10" name="Cubo 9"/>
          <p:cNvSpPr/>
          <p:nvPr/>
        </p:nvSpPr>
        <p:spPr>
          <a:xfrm>
            <a:off x="5682580" y="5389712"/>
            <a:ext cx="150855" cy="153778"/>
          </a:xfrm>
          <a:prstGeom prst="cube">
            <a:avLst/>
          </a:prstGeom>
          <a:solidFill>
            <a:srgbClr val="00B050"/>
          </a:solidFill>
          <a:ln w="6350">
            <a:solidFill>
              <a:srgbClr val="138F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5" tIns="25718" rIns="51435" bIns="25718" anchor="ctr"/>
          <a:lstStyle/>
          <a:p>
            <a:pPr algn="ctr">
              <a:defRPr/>
            </a:pPr>
            <a:endParaRPr lang="es-ES_tradnl" sz="1350"/>
          </a:p>
        </p:txBody>
      </p:sp>
      <p:grpSp>
        <p:nvGrpSpPr>
          <p:cNvPr id="4" name="Grupo 3"/>
          <p:cNvGrpSpPr/>
          <p:nvPr/>
        </p:nvGrpSpPr>
        <p:grpSpPr>
          <a:xfrm>
            <a:off x="5791941" y="1771072"/>
            <a:ext cx="5345042" cy="3615961"/>
            <a:chOff x="5791941" y="1771072"/>
            <a:chExt cx="5345042" cy="3615961"/>
          </a:xfrm>
        </p:grpSpPr>
        <p:grpSp>
          <p:nvGrpSpPr>
            <p:cNvPr id="13" name="Agrupar 105"/>
            <p:cNvGrpSpPr>
              <a:grpSpLocks/>
            </p:cNvGrpSpPr>
            <p:nvPr/>
          </p:nvGrpSpPr>
          <p:grpSpPr bwMode="auto">
            <a:xfrm>
              <a:off x="7632752" y="1786130"/>
              <a:ext cx="3504231" cy="2449228"/>
              <a:chOff x="5913501" y="-2755473"/>
              <a:chExt cx="3429272" cy="2442220"/>
            </a:xfrm>
          </p:grpSpPr>
          <p:pic>
            <p:nvPicPr>
              <p:cNvPr id="14" name="Imagen 65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3501" y="-2755473"/>
                <a:ext cx="3429272" cy="2377003"/>
              </a:xfrm>
              <a:prstGeom prst="rect">
                <a:avLst/>
              </a:prstGeom>
              <a:noFill/>
              <a:ln w="92075">
                <a:solidFill>
                  <a:schemeClr val="bg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" name="Rectángulo 18"/>
              <p:cNvSpPr/>
              <p:nvPr/>
            </p:nvSpPr>
            <p:spPr>
              <a:xfrm>
                <a:off x="5913501" y="-602359"/>
                <a:ext cx="3429272" cy="28910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MX" sz="1350" b="1" dirty="0">
                    <a:solidFill>
                      <a:srgbClr val="15A7E5"/>
                    </a:solidFill>
                    <a:latin typeface="Arial" charset="0"/>
                    <a:ea typeface="Arial" charset="0"/>
                    <a:cs typeface="Arial" charset="0"/>
                  </a:rPr>
                  <a:t>Bella Flor- Ciudad Bolívar</a:t>
                </a:r>
              </a:p>
            </p:txBody>
          </p:sp>
        </p:grpSp>
        <p:cxnSp>
          <p:nvCxnSpPr>
            <p:cNvPr id="16" name="Conector recto 15"/>
            <p:cNvCxnSpPr/>
            <p:nvPr/>
          </p:nvCxnSpPr>
          <p:spPr>
            <a:xfrm flipH="1">
              <a:off x="5791941" y="1771072"/>
              <a:ext cx="1739984" cy="3615961"/>
            </a:xfrm>
            <a:prstGeom prst="line">
              <a:avLst/>
            </a:prstGeom>
            <a:ln w="28575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Imagen 7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164" y="3252616"/>
            <a:ext cx="141426" cy="145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Imagen 9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352" y="3282373"/>
            <a:ext cx="141426" cy="144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Imagen 9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892" y="3229932"/>
            <a:ext cx="141426" cy="144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Cubo 36"/>
          <p:cNvSpPr/>
          <p:nvPr/>
        </p:nvSpPr>
        <p:spPr>
          <a:xfrm>
            <a:off x="5339943" y="5637955"/>
            <a:ext cx="145232" cy="145232"/>
          </a:xfrm>
          <a:prstGeom prst="cube">
            <a:avLst/>
          </a:prstGeom>
          <a:solidFill>
            <a:srgbClr val="00B0F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_tradnl"/>
          </a:p>
        </p:txBody>
      </p:sp>
      <p:grpSp>
        <p:nvGrpSpPr>
          <p:cNvPr id="40" name="Grupo 39"/>
          <p:cNvGrpSpPr/>
          <p:nvPr/>
        </p:nvGrpSpPr>
        <p:grpSpPr>
          <a:xfrm>
            <a:off x="9001773" y="4484436"/>
            <a:ext cx="2238444" cy="1876447"/>
            <a:chOff x="7246103" y="4705973"/>
            <a:chExt cx="2238444" cy="1876447"/>
          </a:xfrm>
        </p:grpSpPr>
        <p:grpSp>
          <p:nvGrpSpPr>
            <p:cNvPr id="3" name="Grupo 2"/>
            <p:cNvGrpSpPr/>
            <p:nvPr/>
          </p:nvGrpSpPr>
          <p:grpSpPr>
            <a:xfrm>
              <a:off x="7246103" y="4705973"/>
              <a:ext cx="2238444" cy="1876447"/>
              <a:chOff x="1669465" y="1895568"/>
              <a:chExt cx="2344535" cy="2348144"/>
            </a:xfrm>
          </p:grpSpPr>
          <p:sp>
            <p:nvSpPr>
              <p:cNvPr id="7" name="Rectángulo 6"/>
              <p:cNvSpPr/>
              <p:nvPr/>
            </p:nvSpPr>
            <p:spPr bwMode="auto">
              <a:xfrm>
                <a:off x="1669465" y="2063656"/>
                <a:ext cx="2344535" cy="2180056"/>
              </a:xfrm>
              <a:prstGeom prst="rect">
                <a:avLst/>
              </a:prstGeom>
              <a:solidFill>
                <a:srgbClr val="0050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150000"/>
                  </a:lnSpc>
                  <a:defRPr/>
                </a:pPr>
                <a:endParaRPr lang="es-ES_tradnl" sz="2000"/>
              </a:p>
            </p:txBody>
          </p:sp>
          <p:pic>
            <p:nvPicPr>
              <p:cNvPr id="8" name="Imagen 87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71439" y="1895568"/>
                <a:ext cx="529524" cy="5364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1" name="Imagen 2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5703" y="5642788"/>
              <a:ext cx="245916" cy="250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Rectángulo 2"/>
            <p:cNvSpPr>
              <a:spLocks noChangeArrowheads="1"/>
            </p:cNvSpPr>
            <p:nvPr/>
          </p:nvSpPr>
          <p:spPr bwMode="auto">
            <a:xfrm>
              <a:off x="7684690" y="5029464"/>
              <a:ext cx="1690078" cy="1477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s-MX" altLang="es-CO" sz="2000" b="1" dirty="0">
                  <a:solidFill>
                    <a:schemeClr val="bg1"/>
                  </a:solidFill>
                  <a:cs typeface="Arial" panose="020B0604020202020204" pitchFamily="34" charset="0"/>
                </a:rPr>
                <a:t>1 Terminado</a:t>
              </a:r>
            </a:p>
            <a:p>
              <a:pPr>
                <a:lnSpc>
                  <a:spcPct val="150000"/>
                </a:lnSpc>
              </a:pPr>
              <a:r>
                <a:rPr lang="es-MX" altLang="es-CO" sz="2000" b="1" dirty="0">
                  <a:solidFill>
                    <a:schemeClr val="bg1"/>
                  </a:solidFill>
                  <a:cs typeface="Arial" panose="020B0604020202020204" pitchFamily="34" charset="0"/>
                </a:rPr>
                <a:t>3 Ejecución</a:t>
              </a:r>
            </a:p>
            <a:p>
              <a:pPr>
                <a:lnSpc>
                  <a:spcPct val="150000"/>
                </a:lnSpc>
              </a:pPr>
              <a:r>
                <a:rPr lang="es-MX" altLang="es-CO" sz="2000" b="1" dirty="0">
                  <a:solidFill>
                    <a:schemeClr val="bg1"/>
                  </a:solidFill>
                  <a:cs typeface="Arial" panose="020B0604020202020204" pitchFamily="34" charset="0"/>
                </a:rPr>
                <a:t>Monitoreo</a:t>
              </a:r>
              <a:endParaRPr lang="es-ES_tradnl" altLang="es-CO" sz="2000" b="1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7" name="Cubo 16"/>
            <p:cNvSpPr/>
            <p:nvPr/>
          </p:nvSpPr>
          <p:spPr>
            <a:xfrm>
              <a:off x="7415703" y="5190597"/>
              <a:ext cx="245916" cy="260972"/>
            </a:xfrm>
            <a:prstGeom prst="cube">
              <a:avLst/>
            </a:prstGeom>
            <a:solidFill>
              <a:srgbClr val="00B050"/>
            </a:solidFill>
            <a:ln w="6350">
              <a:solidFill>
                <a:srgbClr val="138F3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1435" tIns="25718" rIns="51435" bIns="25718" anchor="ctr"/>
            <a:lstStyle/>
            <a:p>
              <a:pPr algn="ctr">
                <a:lnSpc>
                  <a:spcPct val="150000"/>
                </a:lnSpc>
                <a:defRPr/>
              </a:pPr>
              <a:endParaRPr lang="es-ES_tradnl" sz="2000"/>
            </a:p>
          </p:txBody>
        </p:sp>
        <p:sp>
          <p:nvSpPr>
            <p:cNvPr id="38" name="Cubo 37"/>
            <p:cNvSpPr/>
            <p:nvPr/>
          </p:nvSpPr>
          <p:spPr>
            <a:xfrm>
              <a:off x="7460880" y="6103317"/>
              <a:ext cx="200739" cy="249355"/>
            </a:xfrm>
            <a:prstGeom prst="cube">
              <a:avLst/>
            </a:prstGeom>
            <a:solidFill>
              <a:srgbClr val="00B0F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</a:pPr>
              <a:endParaRPr lang="es-ES_tradnl" sz="2000"/>
            </a:p>
          </p:txBody>
        </p:sp>
      </p:grpSp>
    </p:spTree>
    <p:extLst>
      <p:ext uri="{BB962C8B-B14F-4D97-AF65-F5344CB8AC3E}">
        <p14:creationId xmlns:p14="http://schemas.microsoft.com/office/powerpoint/2010/main" val="358416785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" t="4560" b="13246"/>
          <a:stretch/>
        </p:blipFill>
        <p:spPr bwMode="auto">
          <a:xfrm>
            <a:off x="-1" y="643029"/>
            <a:ext cx="12192001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9"/>
            <a:ext cx="12192000" cy="15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Marcador de título 1">
            <a:extLst>
              <a:ext uri="{FF2B5EF4-FFF2-40B4-BE49-F238E27FC236}">
                <a16:creationId xmlns:a16="http://schemas.microsoft.com/office/drawing/2014/main" id="{199C4AF5-6BF5-465F-A3BC-DB97B76AE2C3}"/>
              </a:ext>
            </a:extLst>
          </p:cNvPr>
          <p:cNvSpPr txBox="1">
            <a:spLocks/>
          </p:cNvSpPr>
          <p:nvPr/>
        </p:nvSpPr>
        <p:spPr>
          <a:xfrm>
            <a:off x="560253" y="218897"/>
            <a:ext cx="8322129" cy="9194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s-ES" sz="4000" dirty="0">
                <a:latin typeface="+mn-lt"/>
              </a:rPr>
              <a:t>Estudios de riesgo y diseños</a:t>
            </a:r>
            <a:endParaRPr lang="es-CO" sz="4000" dirty="0">
              <a:latin typeface="+mn-lt"/>
            </a:endParaRPr>
          </a:p>
        </p:txBody>
      </p:sp>
      <p:sp>
        <p:nvSpPr>
          <p:cNvPr id="10" name="Cubo 9"/>
          <p:cNvSpPr/>
          <p:nvPr/>
        </p:nvSpPr>
        <p:spPr>
          <a:xfrm>
            <a:off x="5682580" y="5389712"/>
            <a:ext cx="150855" cy="153778"/>
          </a:xfrm>
          <a:prstGeom prst="cube">
            <a:avLst/>
          </a:prstGeom>
          <a:solidFill>
            <a:srgbClr val="00B050"/>
          </a:solidFill>
          <a:ln w="6350">
            <a:solidFill>
              <a:srgbClr val="138F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5" tIns="25718" rIns="51435" bIns="25718" anchor="ctr"/>
          <a:lstStyle/>
          <a:p>
            <a:pPr algn="ctr">
              <a:defRPr/>
            </a:pPr>
            <a:endParaRPr lang="es-ES_tradnl" sz="1350"/>
          </a:p>
        </p:txBody>
      </p:sp>
      <p:pic>
        <p:nvPicPr>
          <p:cNvPr id="19" name="Imagen 7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164" y="3252616"/>
            <a:ext cx="141426" cy="145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Imagen 9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352" y="3282373"/>
            <a:ext cx="141426" cy="144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Imagen 9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892" y="3229932"/>
            <a:ext cx="141426" cy="144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Cubo 36"/>
          <p:cNvSpPr/>
          <p:nvPr/>
        </p:nvSpPr>
        <p:spPr>
          <a:xfrm>
            <a:off x="5339943" y="5637955"/>
            <a:ext cx="145232" cy="145232"/>
          </a:xfrm>
          <a:prstGeom prst="cube">
            <a:avLst/>
          </a:prstGeom>
          <a:solidFill>
            <a:srgbClr val="00B0F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_tradnl"/>
          </a:p>
        </p:txBody>
      </p:sp>
      <p:grpSp>
        <p:nvGrpSpPr>
          <p:cNvPr id="40" name="Grupo 39"/>
          <p:cNvGrpSpPr/>
          <p:nvPr/>
        </p:nvGrpSpPr>
        <p:grpSpPr>
          <a:xfrm>
            <a:off x="9001773" y="4484436"/>
            <a:ext cx="2238444" cy="1876447"/>
            <a:chOff x="7246103" y="4705973"/>
            <a:chExt cx="2238444" cy="1876447"/>
          </a:xfrm>
        </p:grpSpPr>
        <p:grpSp>
          <p:nvGrpSpPr>
            <p:cNvPr id="3" name="Grupo 2"/>
            <p:cNvGrpSpPr/>
            <p:nvPr/>
          </p:nvGrpSpPr>
          <p:grpSpPr>
            <a:xfrm>
              <a:off x="7246103" y="4705973"/>
              <a:ext cx="2238444" cy="1876447"/>
              <a:chOff x="1669465" y="1895568"/>
              <a:chExt cx="2344535" cy="2348144"/>
            </a:xfrm>
          </p:grpSpPr>
          <p:sp>
            <p:nvSpPr>
              <p:cNvPr id="7" name="Rectángulo 6"/>
              <p:cNvSpPr/>
              <p:nvPr/>
            </p:nvSpPr>
            <p:spPr bwMode="auto">
              <a:xfrm>
                <a:off x="1669465" y="2063656"/>
                <a:ext cx="2344535" cy="2180056"/>
              </a:xfrm>
              <a:prstGeom prst="rect">
                <a:avLst/>
              </a:prstGeom>
              <a:solidFill>
                <a:srgbClr val="0050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150000"/>
                  </a:lnSpc>
                  <a:defRPr/>
                </a:pPr>
                <a:endParaRPr lang="es-ES_tradnl" sz="2000"/>
              </a:p>
            </p:txBody>
          </p:sp>
          <p:pic>
            <p:nvPicPr>
              <p:cNvPr id="8" name="Imagen 8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71439" y="1895568"/>
                <a:ext cx="529524" cy="5364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1" name="Imagen 2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5703" y="5642788"/>
              <a:ext cx="245916" cy="250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Rectángulo 2"/>
            <p:cNvSpPr>
              <a:spLocks noChangeArrowheads="1"/>
            </p:cNvSpPr>
            <p:nvPr/>
          </p:nvSpPr>
          <p:spPr bwMode="auto">
            <a:xfrm>
              <a:off x="7684690" y="5029464"/>
              <a:ext cx="1690078" cy="1477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s-MX" altLang="es-CO" sz="2000" b="1" dirty="0">
                  <a:solidFill>
                    <a:schemeClr val="bg1"/>
                  </a:solidFill>
                  <a:cs typeface="Arial" panose="020B0604020202020204" pitchFamily="34" charset="0"/>
                </a:rPr>
                <a:t>1 Terminado</a:t>
              </a:r>
            </a:p>
            <a:p>
              <a:pPr>
                <a:lnSpc>
                  <a:spcPct val="150000"/>
                </a:lnSpc>
              </a:pPr>
              <a:r>
                <a:rPr lang="es-MX" altLang="es-CO" sz="2000" b="1" dirty="0">
                  <a:solidFill>
                    <a:schemeClr val="bg1"/>
                  </a:solidFill>
                  <a:cs typeface="Arial" panose="020B0604020202020204" pitchFamily="34" charset="0"/>
                </a:rPr>
                <a:t>3 Ejecución</a:t>
              </a:r>
            </a:p>
            <a:p>
              <a:pPr>
                <a:lnSpc>
                  <a:spcPct val="150000"/>
                </a:lnSpc>
              </a:pPr>
              <a:r>
                <a:rPr lang="es-MX" altLang="es-CO" sz="2000" b="1" dirty="0">
                  <a:solidFill>
                    <a:schemeClr val="bg1"/>
                  </a:solidFill>
                  <a:cs typeface="Arial" panose="020B0604020202020204" pitchFamily="34" charset="0"/>
                </a:rPr>
                <a:t>Monitoreo</a:t>
              </a:r>
              <a:endParaRPr lang="es-ES_tradnl" altLang="es-CO" sz="2000" b="1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7" name="Cubo 16"/>
            <p:cNvSpPr/>
            <p:nvPr/>
          </p:nvSpPr>
          <p:spPr>
            <a:xfrm>
              <a:off x="7415703" y="5190597"/>
              <a:ext cx="245916" cy="260972"/>
            </a:xfrm>
            <a:prstGeom prst="cube">
              <a:avLst/>
            </a:prstGeom>
            <a:solidFill>
              <a:srgbClr val="00B050"/>
            </a:solidFill>
            <a:ln w="6350">
              <a:solidFill>
                <a:srgbClr val="138F3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1435" tIns="25718" rIns="51435" bIns="25718" anchor="ctr"/>
            <a:lstStyle/>
            <a:p>
              <a:pPr algn="ctr">
                <a:lnSpc>
                  <a:spcPct val="150000"/>
                </a:lnSpc>
                <a:defRPr/>
              </a:pPr>
              <a:endParaRPr lang="es-ES_tradnl" sz="2000"/>
            </a:p>
          </p:txBody>
        </p:sp>
        <p:sp>
          <p:nvSpPr>
            <p:cNvPr id="38" name="Cubo 37"/>
            <p:cNvSpPr/>
            <p:nvPr/>
          </p:nvSpPr>
          <p:spPr>
            <a:xfrm>
              <a:off x="7460880" y="6103317"/>
              <a:ext cx="200739" cy="249355"/>
            </a:xfrm>
            <a:prstGeom prst="cube">
              <a:avLst/>
            </a:prstGeom>
            <a:solidFill>
              <a:srgbClr val="00B0F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</a:pPr>
              <a:endParaRPr lang="es-ES_tradnl" sz="2000"/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4649886" y="1755598"/>
            <a:ext cx="6590330" cy="2671941"/>
            <a:chOff x="4649886" y="1755598"/>
            <a:chExt cx="6590330" cy="2671941"/>
          </a:xfrm>
        </p:grpSpPr>
        <p:grpSp>
          <p:nvGrpSpPr>
            <p:cNvPr id="5" name="Grupo 4"/>
            <p:cNvGrpSpPr/>
            <p:nvPr/>
          </p:nvGrpSpPr>
          <p:grpSpPr>
            <a:xfrm>
              <a:off x="4649886" y="1755598"/>
              <a:ext cx="6557285" cy="2394962"/>
              <a:chOff x="4650605" y="1768393"/>
              <a:chExt cx="6557285" cy="2394962"/>
            </a:xfrm>
          </p:grpSpPr>
          <p:cxnSp>
            <p:nvCxnSpPr>
              <p:cNvPr id="18" name="Conector recto 17"/>
              <p:cNvCxnSpPr>
                <a:endCxn id="26" idx="0"/>
              </p:cNvCxnSpPr>
              <p:nvPr/>
            </p:nvCxnSpPr>
            <p:spPr>
              <a:xfrm flipH="1">
                <a:off x="4650605" y="1768393"/>
                <a:ext cx="2881321" cy="1461539"/>
              </a:xfrm>
              <a:prstGeom prst="line">
                <a:avLst/>
              </a:prstGeom>
              <a:ln w="28575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2" name="Imagen 4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047" r="8839"/>
              <a:stretch>
                <a:fillRect/>
              </a:stretch>
            </p:blipFill>
            <p:spPr bwMode="auto">
              <a:xfrm>
                <a:off x="7632333" y="1800252"/>
                <a:ext cx="3575557" cy="2363103"/>
              </a:xfrm>
              <a:prstGeom prst="rect">
                <a:avLst/>
              </a:prstGeom>
              <a:noFill/>
              <a:ln w="92075">
                <a:solidFill>
                  <a:schemeClr val="bg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1" name="Rectángulo redondeado 40"/>
            <p:cNvSpPr/>
            <p:nvPr/>
          </p:nvSpPr>
          <p:spPr bwMode="auto">
            <a:xfrm>
              <a:off x="7537641" y="4202164"/>
              <a:ext cx="3702575" cy="225375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s-MX" sz="1350" b="1" dirty="0">
                  <a:solidFill>
                    <a:srgbClr val="15A7E5"/>
                  </a:solidFill>
                  <a:latin typeface="Arial" charset="0"/>
                  <a:ea typeface="Arial" charset="0"/>
                  <a:cs typeface="Arial" charset="0"/>
                </a:rPr>
                <a:t>Parque Nacional – Santa Fe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2428020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" t="4560" b="13246"/>
          <a:stretch/>
        </p:blipFill>
        <p:spPr bwMode="auto">
          <a:xfrm>
            <a:off x="-1" y="643029"/>
            <a:ext cx="12192001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9"/>
            <a:ext cx="12192000" cy="15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Marcador de título 1">
            <a:extLst>
              <a:ext uri="{FF2B5EF4-FFF2-40B4-BE49-F238E27FC236}">
                <a16:creationId xmlns:a16="http://schemas.microsoft.com/office/drawing/2014/main" id="{199C4AF5-6BF5-465F-A3BC-DB97B76AE2C3}"/>
              </a:ext>
            </a:extLst>
          </p:cNvPr>
          <p:cNvSpPr txBox="1">
            <a:spLocks/>
          </p:cNvSpPr>
          <p:nvPr/>
        </p:nvSpPr>
        <p:spPr>
          <a:xfrm>
            <a:off x="560253" y="218897"/>
            <a:ext cx="8322129" cy="9194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s-ES" sz="4000" dirty="0">
                <a:latin typeface="+mn-lt"/>
              </a:rPr>
              <a:t>Estudios de riesgo y diseños</a:t>
            </a:r>
            <a:endParaRPr lang="es-CO" sz="4000" dirty="0">
              <a:latin typeface="+mn-lt"/>
            </a:endParaRPr>
          </a:p>
        </p:txBody>
      </p:sp>
      <p:sp>
        <p:nvSpPr>
          <p:cNvPr id="10" name="Cubo 9"/>
          <p:cNvSpPr/>
          <p:nvPr/>
        </p:nvSpPr>
        <p:spPr>
          <a:xfrm>
            <a:off x="5682580" y="5389712"/>
            <a:ext cx="150855" cy="153778"/>
          </a:xfrm>
          <a:prstGeom prst="cube">
            <a:avLst/>
          </a:prstGeom>
          <a:solidFill>
            <a:srgbClr val="00B050"/>
          </a:solidFill>
          <a:ln w="6350">
            <a:solidFill>
              <a:srgbClr val="138F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5" tIns="25718" rIns="51435" bIns="25718" anchor="ctr"/>
          <a:lstStyle/>
          <a:p>
            <a:pPr algn="ctr">
              <a:defRPr/>
            </a:pPr>
            <a:endParaRPr lang="es-ES_tradnl" sz="1350"/>
          </a:p>
        </p:txBody>
      </p:sp>
      <p:pic>
        <p:nvPicPr>
          <p:cNvPr id="19" name="Imagen 7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164" y="3252616"/>
            <a:ext cx="141426" cy="145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Imagen 9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352" y="3282373"/>
            <a:ext cx="141426" cy="144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Imagen 9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892" y="3229932"/>
            <a:ext cx="141426" cy="144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upo 4"/>
          <p:cNvGrpSpPr/>
          <p:nvPr/>
        </p:nvGrpSpPr>
        <p:grpSpPr>
          <a:xfrm>
            <a:off x="5273877" y="1755598"/>
            <a:ext cx="6117020" cy="2565480"/>
            <a:chOff x="5273877" y="1755598"/>
            <a:chExt cx="6117020" cy="2565480"/>
          </a:xfrm>
        </p:grpSpPr>
        <p:cxnSp>
          <p:nvCxnSpPr>
            <p:cNvPr id="20" name="Conector recto 19"/>
            <p:cNvCxnSpPr>
              <a:endCxn id="19" idx="0"/>
            </p:cNvCxnSpPr>
            <p:nvPr/>
          </p:nvCxnSpPr>
          <p:spPr>
            <a:xfrm flipH="1">
              <a:off x="5273877" y="1755598"/>
              <a:ext cx="2417638" cy="1497018"/>
            </a:xfrm>
            <a:prstGeom prst="line">
              <a:avLst/>
            </a:prstGeom>
            <a:ln w="28575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Agrupar 117"/>
            <p:cNvGrpSpPr>
              <a:grpSpLocks/>
            </p:cNvGrpSpPr>
            <p:nvPr/>
          </p:nvGrpSpPr>
          <p:grpSpPr bwMode="auto">
            <a:xfrm>
              <a:off x="7691514" y="1807391"/>
              <a:ext cx="3699383" cy="2513687"/>
              <a:chOff x="5352819" y="1611992"/>
              <a:chExt cx="2826763" cy="1952310"/>
            </a:xfrm>
          </p:grpSpPr>
          <p:pic>
            <p:nvPicPr>
              <p:cNvPr id="28" name="Imagen 14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870" r="4617"/>
              <a:stretch>
                <a:fillRect/>
              </a:stretch>
            </p:blipFill>
            <p:spPr bwMode="auto">
              <a:xfrm>
                <a:off x="5352820" y="1611992"/>
                <a:ext cx="2826762" cy="1889014"/>
              </a:xfrm>
              <a:prstGeom prst="rect">
                <a:avLst/>
              </a:prstGeom>
              <a:noFill/>
              <a:ln w="92075">
                <a:solidFill>
                  <a:schemeClr val="bg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9" name="Rectángulo redondeado 28"/>
              <p:cNvSpPr/>
              <p:nvPr/>
            </p:nvSpPr>
            <p:spPr bwMode="auto">
              <a:xfrm>
                <a:off x="5352819" y="3313841"/>
                <a:ext cx="2826763" cy="250461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cap="sq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MX" sz="1350" b="1" dirty="0">
                    <a:solidFill>
                      <a:srgbClr val="15A7E5"/>
                    </a:solidFill>
                    <a:latin typeface="Arial" charset="0"/>
                    <a:ea typeface="Arial" charset="0"/>
                    <a:cs typeface="Arial" charset="0"/>
                  </a:rPr>
                  <a:t>Los Laches - Santa Fe </a:t>
                </a:r>
              </a:p>
            </p:txBody>
          </p:sp>
        </p:grpSp>
      </p:grpSp>
      <p:sp>
        <p:nvSpPr>
          <p:cNvPr id="37" name="Cubo 36"/>
          <p:cNvSpPr/>
          <p:nvPr/>
        </p:nvSpPr>
        <p:spPr>
          <a:xfrm>
            <a:off x="5339943" y="5637955"/>
            <a:ext cx="145232" cy="145232"/>
          </a:xfrm>
          <a:prstGeom prst="cube">
            <a:avLst/>
          </a:prstGeom>
          <a:solidFill>
            <a:srgbClr val="00B0F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_tradnl"/>
          </a:p>
        </p:txBody>
      </p:sp>
      <p:grpSp>
        <p:nvGrpSpPr>
          <p:cNvPr id="40" name="Grupo 39"/>
          <p:cNvGrpSpPr/>
          <p:nvPr/>
        </p:nvGrpSpPr>
        <p:grpSpPr>
          <a:xfrm>
            <a:off x="9001773" y="4484436"/>
            <a:ext cx="2238444" cy="1876447"/>
            <a:chOff x="7246103" y="4705973"/>
            <a:chExt cx="2238444" cy="1876447"/>
          </a:xfrm>
        </p:grpSpPr>
        <p:grpSp>
          <p:nvGrpSpPr>
            <p:cNvPr id="3" name="Grupo 2"/>
            <p:cNvGrpSpPr/>
            <p:nvPr/>
          </p:nvGrpSpPr>
          <p:grpSpPr>
            <a:xfrm>
              <a:off x="7246103" y="4705973"/>
              <a:ext cx="2238444" cy="1876447"/>
              <a:chOff x="1669465" y="1895568"/>
              <a:chExt cx="2344535" cy="2348144"/>
            </a:xfrm>
          </p:grpSpPr>
          <p:sp>
            <p:nvSpPr>
              <p:cNvPr id="7" name="Rectángulo 6"/>
              <p:cNvSpPr/>
              <p:nvPr/>
            </p:nvSpPr>
            <p:spPr bwMode="auto">
              <a:xfrm>
                <a:off x="1669465" y="2063656"/>
                <a:ext cx="2344535" cy="2180056"/>
              </a:xfrm>
              <a:prstGeom prst="rect">
                <a:avLst/>
              </a:prstGeom>
              <a:solidFill>
                <a:srgbClr val="0050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150000"/>
                  </a:lnSpc>
                  <a:defRPr/>
                </a:pPr>
                <a:endParaRPr lang="es-ES_tradnl" sz="2000"/>
              </a:p>
            </p:txBody>
          </p:sp>
          <p:pic>
            <p:nvPicPr>
              <p:cNvPr id="8" name="Imagen 87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71439" y="1895568"/>
                <a:ext cx="529524" cy="5364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1" name="Imagen 2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5703" y="5642788"/>
              <a:ext cx="245916" cy="250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Rectángulo 2"/>
            <p:cNvSpPr>
              <a:spLocks noChangeArrowheads="1"/>
            </p:cNvSpPr>
            <p:nvPr/>
          </p:nvSpPr>
          <p:spPr bwMode="auto">
            <a:xfrm>
              <a:off x="7684690" y="5029464"/>
              <a:ext cx="1690078" cy="1477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s-MX" altLang="es-CO" sz="2000" b="1" dirty="0">
                  <a:solidFill>
                    <a:schemeClr val="bg1"/>
                  </a:solidFill>
                  <a:cs typeface="Arial" panose="020B0604020202020204" pitchFamily="34" charset="0"/>
                </a:rPr>
                <a:t>1 Terminado</a:t>
              </a:r>
            </a:p>
            <a:p>
              <a:pPr>
                <a:lnSpc>
                  <a:spcPct val="150000"/>
                </a:lnSpc>
              </a:pPr>
              <a:r>
                <a:rPr lang="es-MX" altLang="es-CO" sz="2000" b="1" dirty="0">
                  <a:solidFill>
                    <a:schemeClr val="bg1"/>
                  </a:solidFill>
                  <a:cs typeface="Arial" panose="020B0604020202020204" pitchFamily="34" charset="0"/>
                </a:rPr>
                <a:t>3 Ejecución</a:t>
              </a:r>
            </a:p>
            <a:p>
              <a:pPr>
                <a:lnSpc>
                  <a:spcPct val="150000"/>
                </a:lnSpc>
              </a:pPr>
              <a:r>
                <a:rPr lang="es-MX" altLang="es-CO" sz="2000" b="1" dirty="0">
                  <a:solidFill>
                    <a:schemeClr val="bg1"/>
                  </a:solidFill>
                  <a:cs typeface="Arial" panose="020B0604020202020204" pitchFamily="34" charset="0"/>
                </a:rPr>
                <a:t>Monitoreo</a:t>
              </a:r>
              <a:endParaRPr lang="es-ES_tradnl" altLang="es-CO" sz="2000" b="1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7" name="Cubo 16"/>
            <p:cNvSpPr/>
            <p:nvPr/>
          </p:nvSpPr>
          <p:spPr>
            <a:xfrm>
              <a:off x="7415703" y="5190597"/>
              <a:ext cx="245916" cy="260972"/>
            </a:xfrm>
            <a:prstGeom prst="cube">
              <a:avLst/>
            </a:prstGeom>
            <a:solidFill>
              <a:srgbClr val="00B050"/>
            </a:solidFill>
            <a:ln w="6350">
              <a:solidFill>
                <a:srgbClr val="138F3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1435" tIns="25718" rIns="51435" bIns="25718" anchor="ctr"/>
            <a:lstStyle/>
            <a:p>
              <a:pPr algn="ctr">
                <a:lnSpc>
                  <a:spcPct val="150000"/>
                </a:lnSpc>
                <a:defRPr/>
              </a:pPr>
              <a:endParaRPr lang="es-ES_tradnl" sz="2000"/>
            </a:p>
          </p:txBody>
        </p:sp>
        <p:sp>
          <p:nvSpPr>
            <p:cNvPr id="38" name="Cubo 37"/>
            <p:cNvSpPr/>
            <p:nvPr/>
          </p:nvSpPr>
          <p:spPr>
            <a:xfrm>
              <a:off x="7460880" y="6103317"/>
              <a:ext cx="200739" cy="249355"/>
            </a:xfrm>
            <a:prstGeom prst="cube">
              <a:avLst/>
            </a:prstGeom>
            <a:solidFill>
              <a:srgbClr val="00B0F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</a:pPr>
              <a:endParaRPr lang="es-ES_tradnl" sz="2000"/>
            </a:p>
          </p:txBody>
        </p:sp>
      </p:grpSp>
    </p:spTree>
    <p:extLst>
      <p:ext uri="{BB962C8B-B14F-4D97-AF65-F5344CB8AC3E}">
        <p14:creationId xmlns:p14="http://schemas.microsoft.com/office/powerpoint/2010/main" val="173160498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" t="4560" b="13246"/>
          <a:stretch/>
        </p:blipFill>
        <p:spPr bwMode="auto">
          <a:xfrm>
            <a:off x="-1" y="643029"/>
            <a:ext cx="12192001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9"/>
            <a:ext cx="12192000" cy="15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Marcador de título 1">
            <a:extLst>
              <a:ext uri="{FF2B5EF4-FFF2-40B4-BE49-F238E27FC236}">
                <a16:creationId xmlns:a16="http://schemas.microsoft.com/office/drawing/2014/main" id="{199C4AF5-6BF5-465F-A3BC-DB97B76AE2C3}"/>
              </a:ext>
            </a:extLst>
          </p:cNvPr>
          <p:cNvSpPr txBox="1">
            <a:spLocks/>
          </p:cNvSpPr>
          <p:nvPr/>
        </p:nvSpPr>
        <p:spPr>
          <a:xfrm>
            <a:off x="560253" y="218897"/>
            <a:ext cx="8322129" cy="9194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s-ES" sz="4000" dirty="0">
                <a:latin typeface="+mn-lt"/>
              </a:rPr>
              <a:t>Estudios de riesgo y diseños</a:t>
            </a:r>
            <a:endParaRPr lang="es-CO" sz="4000" dirty="0">
              <a:latin typeface="+mn-lt"/>
            </a:endParaRPr>
          </a:p>
        </p:txBody>
      </p:sp>
      <p:sp>
        <p:nvSpPr>
          <p:cNvPr id="10" name="Cubo 9"/>
          <p:cNvSpPr/>
          <p:nvPr/>
        </p:nvSpPr>
        <p:spPr>
          <a:xfrm>
            <a:off x="5682580" y="5389712"/>
            <a:ext cx="150855" cy="153778"/>
          </a:xfrm>
          <a:prstGeom prst="cube">
            <a:avLst/>
          </a:prstGeom>
          <a:solidFill>
            <a:srgbClr val="00B050"/>
          </a:solidFill>
          <a:ln w="6350">
            <a:solidFill>
              <a:srgbClr val="138F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5" tIns="25718" rIns="51435" bIns="25718" anchor="ctr"/>
          <a:lstStyle/>
          <a:p>
            <a:pPr algn="ctr">
              <a:defRPr/>
            </a:pPr>
            <a:endParaRPr lang="es-ES_tradnl" sz="1350"/>
          </a:p>
        </p:txBody>
      </p:sp>
      <p:pic>
        <p:nvPicPr>
          <p:cNvPr id="19" name="Imagen 7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164" y="3252616"/>
            <a:ext cx="141426" cy="145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Imagen 9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352" y="3282373"/>
            <a:ext cx="141426" cy="144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Imagen 9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892" y="3229932"/>
            <a:ext cx="141426" cy="144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upo 3"/>
          <p:cNvGrpSpPr/>
          <p:nvPr/>
        </p:nvGrpSpPr>
        <p:grpSpPr>
          <a:xfrm>
            <a:off x="5703065" y="1808216"/>
            <a:ext cx="5774701" cy="2598476"/>
            <a:chOff x="5703066" y="1786130"/>
            <a:chExt cx="5774701" cy="2598476"/>
          </a:xfrm>
        </p:grpSpPr>
        <p:cxnSp>
          <p:nvCxnSpPr>
            <p:cNvPr id="20" name="Conector recto 19"/>
            <p:cNvCxnSpPr/>
            <p:nvPr/>
          </p:nvCxnSpPr>
          <p:spPr>
            <a:xfrm flipH="1">
              <a:off x="5703066" y="1786130"/>
              <a:ext cx="1828859" cy="1494921"/>
            </a:xfrm>
            <a:prstGeom prst="line">
              <a:avLst/>
            </a:prstGeom>
            <a:ln w="28575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Agrupar 17"/>
            <p:cNvGrpSpPr>
              <a:grpSpLocks/>
            </p:cNvGrpSpPr>
            <p:nvPr/>
          </p:nvGrpSpPr>
          <p:grpSpPr bwMode="auto">
            <a:xfrm>
              <a:off x="7583803" y="1801778"/>
              <a:ext cx="3893964" cy="2582828"/>
              <a:chOff x="4969092" y="3578569"/>
              <a:chExt cx="3229008" cy="2255084"/>
            </a:xfrm>
          </p:grpSpPr>
          <p:pic>
            <p:nvPicPr>
              <p:cNvPr id="31" name="Imagen 147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-166"/>
              <a:stretch>
                <a:fillRect/>
              </a:stretch>
            </p:blipFill>
            <p:spPr bwMode="auto">
              <a:xfrm>
                <a:off x="5041564" y="3578569"/>
                <a:ext cx="3120759" cy="2159523"/>
              </a:xfrm>
              <a:prstGeom prst="rect">
                <a:avLst/>
              </a:prstGeom>
              <a:noFill/>
              <a:ln w="92075">
                <a:solidFill>
                  <a:schemeClr val="bg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2" name="Rectángulo 31"/>
              <p:cNvSpPr/>
              <p:nvPr/>
            </p:nvSpPr>
            <p:spPr>
              <a:xfrm>
                <a:off x="4969092" y="5499621"/>
                <a:ext cx="3229008" cy="334032"/>
              </a:xfrm>
              <a:prstGeom prst="rect">
                <a:avLst/>
              </a:prstGeom>
              <a:solidFill>
                <a:schemeClr val="bg1"/>
              </a:solidFill>
              <a:ln cap="sq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MX" sz="1350" b="1" dirty="0">
                    <a:solidFill>
                      <a:srgbClr val="15A7E5"/>
                    </a:solidFill>
                    <a:latin typeface="Arial" charset="0"/>
                    <a:ea typeface="Arial" charset="0"/>
                    <a:cs typeface="Arial" charset="0"/>
                  </a:rPr>
                  <a:t>Ciudadela Santa Rosa – San Cristóbal </a:t>
                </a:r>
              </a:p>
            </p:txBody>
          </p:sp>
        </p:grpSp>
      </p:grpSp>
      <p:sp>
        <p:nvSpPr>
          <p:cNvPr id="37" name="Cubo 36"/>
          <p:cNvSpPr/>
          <p:nvPr/>
        </p:nvSpPr>
        <p:spPr>
          <a:xfrm>
            <a:off x="5339943" y="5637955"/>
            <a:ext cx="145232" cy="145232"/>
          </a:xfrm>
          <a:prstGeom prst="cube">
            <a:avLst/>
          </a:prstGeom>
          <a:solidFill>
            <a:srgbClr val="00B0F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_tradnl"/>
          </a:p>
        </p:txBody>
      </p:sp>
      <p:grpSp>
        <p:nvGrpSpPr>
          <p:cNvPr id="40" name="Grupo 39"/>
          <p:cNvGrpSpPr/>
          <p:nvPr/>
        </p:nvGrpSpPr>
        <p:grpSpPr>
          <a:xfrm>
            <a:off x="9001773" y="4484436"/>
            <a:ext cx="2238444" cy="1876447"/>
            <a:chOff x="7246103" y="4705973"/>
            <a:chExt cx="2238444" cy="1876447"/>
          </a:xfrm>
        </p:grpSpPr>
        <p:grpSp>
          <p:nvGrpSpPr>
            <p:cNvPr id="3" name="Grupo 2"/>
            <p:cNvGrpSpPr/>
            <p:nvPr/>
          </p:nvGrpSpPr>
          <p:grpSpPr>
            <a:xfrm>
              <a:off x="7246103" y="4705973"/>
              <a:ext cx="2238444" cy="1876447"/>
              <a:chOff x="1669465" y="1895568"/>
              <a:chExt cx="2344535" cy="2348144"/>
            </a:xfrm>
          </p:grpSpPr>
          <p:sp>
            <p:nvSpPr>
              <p:cNvPr id="7" name="Rectángulo 6"/>
              <p:cNvSpPr/>
              <p:nvPr/>
            </p:nvSpPr>
            <p:spPr bwMode="auto">
              <a:xfrm>
                <a:off x="1669465" y="2063656"/>
                <a:ext cx="2344535" cy="2180056"/>
              </a:xfrm>
              <a:prstGeom prst="rect">
                <a:avLst/>
              </a:prstGeom>
              <a:solidFill>
                <a:srgbClr val="0050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150000"/>
                  </a:lnSpc>
                  <a:defRPr/>
                </a:pPr>
                <a:endParaRPr lang="es-ES_tradnl" sz="2000"/>
              </a:p>
            </p:txBody>
          </p:sp>
          <p:pic>
            <p:nvPicPr>
              <p:cNvPr id="8" name="Imagen 87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71439" y="1895568"/>
                <a:ext cx="529524" cy="5364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1" name="Imagen 2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5703" y="5642788"/>
              <a:ext cx="245916" cy="250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Rectángulo 2"/>
            <p:cNvSpPr>
              <a:spLocks noChangeArrowheads="1"/>
            </p:cNvSpPr>
            <p:nvPr/>
          </p:nvSpPr>
          <p:spPr bwMode="auto">
            <a:xfrm>
              <a:off x="7684690" y="5029464"/>
              <a:ext cx="1690078" cy="1477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s-MX" altLang="es-CO" sz="2000" b="1" dirty="0">
                  <a:solidFill>
                    <a:schemeClr val="bg1"/>
                  </a:solidFill>
                  <a:cs typeface="Arial" panose="020B0604020202020204" pitchFamily="34" charset="0"/>
                </a:rPr>
                <a:t>1 Terminado</a:t>
              </a:r>
            </a:p>
            <a:p>
              <a:pPr>
                <a:lnSpc>
                  <a:spcPct val="150000"/>
                </a:lnSpc>
              </a:pPr>
              <a:r>
                <a:rPr lang="es-MX" altLang="es-CO" sz="2000" b="1" dirty="0">
                  <a:solidFill>
                    <a:schemeClr val="bg1"/>
                  </a:solidFill>
                  <a:cs typeface="Arial" panose="020B0604020202020204" pitchFamily="34" charset="0"/>
                </a:rPr>
                <a:t>3 Ejecución</a:t>
              </a:r>
            </a:p>
            <a:p>
              <a:pPr>
                <a:lnSpc>
                  <a:spcPct val="150000"/>
                </a:lnSpc>
              </a:pPr>
              <a:r>
                <a:rPr lang="es-MX" altLang="es-CO" sz="2000" b="1" dirty="0">
                  <a:solidFill>
                    <a:schemeClr val="bg1"/>
                  </a:solidFill>
                  <a:cs typeface="Arial" panose="020B0604020202020204" pitchFamily="34" charset="0"/>
                </a:rPr>
                <a:t>Monitoreo</a:t>
              </a:r>
              <a:endParaRPr lang="es-ES_tradnl" altLang="es-CO" sz="2000" b="1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7" name="Cubo 16"/>
            <p:cNvSpPr/>
            <p:nvPr/>
          </p:nvSpPr>
          <p:spPr>
            <a:xfrm>
              <a:off x="7415703" y="5190597"/>
              <a:ext cx="245916" cy="260972"/>
            </a:xfrm>
            <a:prstGeom prst="cube">
              <a:avLst/>
            </a:prstGeom>
            <a:solidFill>
              <a:srgbClr val="00B050"/>
            </a:solidFill>
            <a:ln w="6350">
              <a:solidFill>
                <a:srgbClr val="138F3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1435" tIns="25718" rIns="51435" bIns="25718" anchor="ctr"/>
            <a:lstStyle/>
            <a:p>
              <a:pPr algn="ctr">
                <a:lnSpc>
                  <a:spcPct val="150000"/>
                </a:lnSpc>
                <a:defRPr/>
              </a:pPr>
              <a:endParaRPr lang="es-ES_tradnl" sz="2000"/>
            </a:p>
          </p:txBody>
        </p:sp>
        <p:sp>
          <p:nvSpPr>
            <p:cNvPr id="38" name="Cubo 37"/>
            <p:cNvSpPr/>
            <p:nvPr/>
          </p:nvSpPr>
          <p:spPr>
            <a:xfrm>
              <a:off x="7460880" y="6103317"/>
              <a:ext cx="200739" cy="249355"/>
            </a:xfrm>
            <a:prstGeom prst="cube">
              <a:avLst/>
            </a:prstGeom>
            <a:solidFill>
              <a:srgbClr val="00B0F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</a:pPr>
              <a:endParaRPr lang="es-ES_tradnl" sz="2000"/>
            </a:p>
          </p:txBody>
        </p:sp>
      </p:grpSp>
    </p:spTree>
    <p:extLst>
      <p:ext uri="{BB962C8B-B14F-4D97-AF65-F5344CB8AC3E}">
        <p14:creationId xmlns:p14="http://schemas.microsoft.com/office/powerpoint/2010/main" val="286372550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" t="4560" b="13246"/>
          <a:stretch/>
        </p:blipFill>
        <p:spPr bwMode="auto">
          <a:xfrm>
            <a:off x="-1" y="643029"/>
            <a:ext cx="12192001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9"/>
            <a:ext cx="12192000" cy="15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Marcador de título 1">
            <a:extLst>
              <a:ext uri="{FF2B5EF4-FFF2-40B4-BE49-F238E27FC236}">
                <a16:creationId xmlns:a16="http://schemas.microsoft.com/office/drawing/2014/main" id="{199C4AF5-6BF5-465F-A3BC-DB97B76AE2C3}"/>
              </a:ext>
            </a:extLst>
          </p:cNvPr>
          <p:cNvSpPr txBox="1">
            <a:spLocks/>
          </p:cNvSpPr>
          <p:nvPr/>
        </p:nvSpPr>
        <p:spPr>
          <a:xfrm>
            <a:off x="560253" y="218897"/>
            <a:ext cx="8322129" cy="9194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s-ES" sz="4000" dirty="0">
                <a:latin typeface="+mn-lt"/>
              </a:rPr>
              <a:t>Estudios de riesgo y diseños</a:t>
            </a:r>
            <a:endParaRPr lang="es-CO" sz="4000" dirty="0">
              <a:latin typeface="+mn-lt"/>
            </a:endParaRPr>
          </a:p>
        </p:txBody>
      </p:sp>
      <p:sp>
        <p:nvSpPr>
          <p:cNvPr id="10" name="Cubo 9"/>
          <p:cNvSpPr/>
          <p:nvPr/>
        </p:nvSpPr>
        <p:spPr>
          <a:xfrm>
            <a:off x="5682580" y="5389712"/>
            <a:ext cx="150855" cy="153778"/>
          </a:xfrm>
          <a:prstGeom prst="cube">
            <a:avLst/>
          </a:prstGeom>
          <a:solidFill>
            <a:srgbClr val="00B050"/>
          </a:solidFill>
          <a:ln w="6350">
            <a:solidFill>
              <a:srgbClr val="138F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5" tIns="25718" rIns="51435" bIns="25718" anchor="ctr"/>
          <a:lstStyle/>
          <a:p>
            <a:pPr algn="ctr">
              <a:defRPr/>
            </a:pPr>
            <a:endParaRPr lang="es-ES_tradnl" sz="1350"/>
          </a:p>
        </p:txBody>
      </p:sp>
      <p:pic>
        <p:nvPicPr>
          <p:cNvPr id="19" name="Imagen 7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164" y="3252616"/>
            <a:ext cx="141426" cy="145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Imagen 9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352" y="3282373"/>
            <a:ext cx="141426" cy="144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Imagen 9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892" y="3229932"/>
            <a:ext cx="141426" cy="144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upo 3"/>
          <p:cNvGrpSpPr/>
          <p:nvPr/>
        </p:nvGrpSpPr>
        <p:grpSpPr>
          <a:xfrm>
            <a:off x="5430713" y="1719132"/>
            <a:ext cx="6106062" cy="3918823"/>
            <a:chOff x="5430713" y="1719132"/>
            <a:chExt cx="6106062" cy="3918823"/>
          </a:xfrm>
        </p:grpSpPr>
        <p:cxnSp>
          <p:nvCxnSpPr>
            <p:cNvPr id="33" name="Conector recto 32"/>
            <p:cNvCxnSpPr>
              <a:endCxn id="37" idx="0"/>
            </p:cNvCxnSpPr>
            <p:nvPr/>
          </p:nvCxnSpPr>
          <p:spPr>
            <a:xfrm flipH="1">
              <a:off x="5430713" y="1719132"/>
              <a:ext cx="2092260" cy="3918823"/>
            </a:xfrm>
            <a:prstGeom prst="line">
              <a:avLst/>
            </a:prstGeom>
            <a:ln w="28575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Grupo 11"/>
            <p:cNvGrpSpPr/>
            <p:nvPr/>
          </p:nvGrpSpPr>
          <p:grpSpPr>
            <a:xfrm>
              <a:off x="7609096" y="1730180"/>
              <a:ext cx="3927679" cy="2754256"/>
              <a:chOff x="-3849339" y="-2305943"/>
              <a:chExt cx="4650143" cy="3018373"/>
            </a:xfrm>
          </p:grpSpPr>
          <p:sp>
            <p:nvSpPr>
              <p:cNvPr id="35" name="Rectángulo 18"/>
              <p:cNvSpPr/>
              <p:nvPr/>
            </p:nvSpPr>
            <p:spPr>
              <a:xfrm>
                <a:off x="-3829566" y="118251"/>
                <a:ext cx="4630370" cy="594179"/>
              </a:xfrm>
              <a:prstGeom prst="rect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r>
                  <a:rPr lang="es-MX" sz="1350" b="1" dirty="0">
                    <a:solidFill>
                      <a:srgbClr val="15A7E5"/>
                    </a:solidFill>
                    <a:latin typeface="Arial" charset="0"/>
                    <a:ea typeface="Arial" charset="0"/>
                    <a:cs typeface="Arial" charset="0"/>
                  </a:rPr>
                  <a:t>Monitoreo  Altos de la Estancia- </a:t>
                </a:r>
              </a:p>
              <a:p>
                <a:pPr algn="ctr"/>
                <a:r>
                  <a:rPr lang="es-MX" sz="1350" b="1" dirty="0">
                    <a:solidFill>
                      <a:srgbClr val="15A7E5"/>
                    </a:solidFill>
                    <a:latin typeface="Arial" charset="0"/>
                    <a:ea typeface="Arial" charset="0"/>
                    <a:cs typeface="Arial" charset="0"/>
                  </a:rPr>
                  <a:t>Ciudad Bolívar</a:t>
                </a:r>
              </a:p>
            </p:txBody>
          </p:sp>
          <p:pic>
            <p:nvPicPr>
              <p:cNvPr id="36" name="Imagen 35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3849339" y="-2305943"/>
                <a:ext cx="4631580" cy="2456473"/>
              </a:xfrm>
              <a:prstGeom prst="rect">
                <a:avLst/>
              </a:prstGeom>
              <a:solidFill>
                <a:schemeClr val="bg1"/>
              </a:solidFill>
              <a:ln w="38100" cap="sq">
                <a:solidFill>
                  <a:schemeClr val="bg1"/>
                </a:solidFill>
                <a:miter lim="800000"/>
              </a:ln>
            </p:spPr>
          </p:pic>
        </p:grpSp>
      </p:grpSp>
      <p:sp>
        <p:nvSpPr>
          <p:cNvPr id="37" name="Cubo 36"/>
          <p:cNvSpPr/>
          <p:nvPr/>
        </p:nvSpPr>
        <p:spPr>
          <a:xfrm>
            <a:off x="5339943" y="5637955"/>
            <a:ext cx="145232" cy="145232"/>
          </a:xfrm>
          <a:prstGeom prst="cube">
            <a:avLst/>
          </a:prstGeom>
          <a:solidFill>
            <a:srgbClr val="00B0F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_tradnl"/>
          </a:p>
        </p:txBody>
      </p:sp>
      <p:grpSp>
        <p:nvGrpSpPr>
          <p:cNvPr id="40" name="Grupo 39"/>
          <p:cNvGrpSpPr/>
          <p:nvPr/>
        </p:nvGrpSpPr>
        <p:grpSpPr>
          <a:xfrm>
            <a:off x="9001773" y="4484436"/>
            <a:ext cx="2238444" cy="1876447"/>
            <a:chOff x="7246103" y="4705973"/>
            <a:chExt cx="2238444" cy="1876447"/>
          </a:xfrm>
        </p:grpSpPr>
        <p:grpSp>
          <p:nvGrpSpPr>
            <p:cNvPr id="3" name="Grupo 2"/>
            <p:cNvGrpSpPr/>
            <p:nvPr/>
          </p:nvGrpSpPr>
          <p:grpSpPr>
            <a:xfrm>
              <a:off x="7246103" y="4705973"/>
              <a:ext cx="2238444" cy="1876447"/>
              <a:chOff x="1669465" y="1895568"/>
              <a:chExt cx="2344535" cy="2348144"/>
            </a:xfrm>
          </p:grpSpPr>
          <p:sp>
            <p:nvSpPr>
              <p:cNvPr id="7" name="Rectángulo 6"/>
              <p:cNvSpPr/>
              <p:nvPr/>
            </p:nvSpPr>
            <p:spPr bwMode="auto">
              <a:xfrm>
                <a:off x="1669465" y="2063656"/>
                <a:ext cx="2344535" cy="2180056"/>
              </a:xfrm>
              <a:prstGeom prst="rect">
                <a:avLst/>
              </a:prstGeom>
              <a:solidFill>
                <a:srgbClr val="0050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150000"/>
                  </a:lnSpc>
                  <a:defRPr/>
                </a:pPr>
                <a:endParaRPr lang="es-ES_tradnl" sz="2000"/>
              </a:p>
            </p:txBody>
          </p:sp>
          <p:pic>
            <p:nvPicPr>
              <p:cNvPr id="8" name="Imagen 87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71439" y="1895568"/>
                <a:ext cx="529524" cy="5364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1" name="Imagen 2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5703" y="5642788"/>
              <a:ext cx="245916" cy="250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Rectángulo 2"/>
            <p:cNvSpPr>
              <a:spLocks noChangeArrowheads="1"/>
            </p:cNvSpPr>
            <p:nvPr/>
          </p:nvSpPr>
          <p:spPr bwMode="auto">
            <a:xfrm>
              <a:off x="7684690" y="5029464"/>
              <a:ext cx="1690078" cy="1477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s-MX" altLang="es-CO" sz="2000" b="1" dirty="0">
                  <a:solidFill>
                    <a:schemeClr val="bg1"/>
                  </a:solidFill>
                  <a:cs typeface="Arial" panose="020B0604020202020204" pitchFamily="34" charset="0"/>
                </a:rPr>
                <a:t>1 Terminado</a:t>
              </a:r>
            </a:p>
            <a:p>
              <a:pPr>
                <a:lnSpc>
                  <a:spcPct val="150000"/>
                </a:lnSpc>
              </a:pPr>
              <a:r>
                <a:rPr lang="es-MX" altLang="es-CO" sz="2000" b="1" dirty="0">
                  <a:solidFill>
                    <a:schemeClr val="bg1"/>
                  </a:solidFill>
                  <a:cs typeface="Arial" panose="020B0604020202020204" pitchFamily="34" charset="0"/>
                </a:rPr>
                <a:t>3 Ejecución</a:t>
              </a:r>
            </a:p>
            <a:p>
              <a:pPr>
                <a:lnSpc>
                  <a:spcPct val="150000"/>
                </a:lnSpc>
              </a:pPr>
              <a:r>
                <a:rPr lang="es-MX" altLang="es-CO" sz="2000" b="1" dirty="0">
                  <a:solidFill>
                    <a:schemeClr val="bg1"/>
                  </a:solidFill>
                  <a:cs typeface="Arial" panose="020B0604020202020204" pitchFamily="34" charset="0"/>
                </a:rPr>
                <a:t>Monitoreo</a:t>
              </a:r>
              <a:endParaRPr lang="es-ES_tradnl" altLang="es-CO" sz="2000" b="1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7" name="Cubo 16"/>
            <p:cNvSpPr/>
            <p:nvPr/>
          </p:nvSpPr>
          <p:spPr>
            <a:xfrm>
              <a:off x="7415703" y="5190597"/>
              <a:ext cx="245916" cy="260972"/>
            </a:xfrm>
            <a:prstGeom prst="cube">
              <a:avLst/>
            </a:prstGeom>
            <a:solidFill>
              <a:srgbClr val="00B050"/>
            </a:solidFill>
            <a:ln w="6350">
              <a:solidFill>
                <a:srgbClr val="138F3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1435" tIns="25718" rIns="51435" bIns="25718" anchor="ctr"/>
            <a:lstStyle/>
            <a:p>
              <a:pPr algn="ctr">
                <a:lnSpc>
                  <a:spcPct val="150000"/>
                </a:lnSpc>
                <a:defRPr/>
              </a:pPr>
              <a:endParaRPr lang="es-ES_tradnl" sz="2000"/>
            </a:p>
          </p:txBody>
        </p:sp>
        <p:sp>
          <p:nvSpPr>
            <p:cNvPr id="38" name="Cubo 37"/>
            <p:cNvSpPr/>
            <p:nvPr/>
          </p:nvSpPr>
          <p:spPr>
            <a:xfrm>
              <a:off x="7460880" y="6103317"/>
              <a:ext cx="200739" cy="249355"/>
            </a:xfrm>
            <a:prstGeom prst="cube">
              <a:avLst/>
            </a:prstGeom>
            <a:solidFill>
              <a:srgbClr val="00B0F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</a:pPr>
              <a:endParaRPr lang="es-ES_tradnl" sz="2000"/>
            </a:p>
          </p:txBody>
        </p:sp>
      </p:grpSp>
    </p:spTree>
    <p:extLst>
      <p:ext uri="{BB962C8B-B14F-4D97-AF65-F5344CB8AC3E}">
        <p14:creationId xmlns:p14="http://schemas.microsoft.com/office/powerpoint/2010/main" val="418940672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12"/>
          <a:stretch/>
        </p:blipFill>
        <p:spPr>
          <a:xfrm>
            <a:off x="0" y="1431131"/>
            <a:ext cx="12189932" cy="5495487"/>
          </a:xfrm>
          <a:prstGeom prst="rect">
            <a:avLst/>
          </a:prstGeom>
        </p:spPr>
      </p:pic>
      <p:sp>
        <p:nvSpPr>
          <p:cNvPr id="81" name="Marcador de título 1">
            <a:extLst>
              <a:ext uri="{FF2B5EF4-FFF2-40B4-BE49-F238E27FC236}">
                <a16:creationId xmlns:a16="http://schemas.microsoft.com/office/drawing/2014/main" id="{199C4AF5-6BF5-465F-A3BC-DB97B76AE2C3}"/>
              </a:ext>
            </a:extLst>
          </p:cNvPr>
          <p:cNvSpPr txBox="1">
            <a:spLocks/>
          </p:cNvSpPr>
          <p:nvPr/>
        </p:nvSpPr>
        <p:spPr>
          <a:xfrm>
            <a:off x="231524" y="105568"/>
            <a:ext cx="881742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s-ES" sz="4000" dirty="0">
                <a:latin typeface="+mn-lt"/>
              </a:rPr>
              <a:t>Conceptos técnicos para planes parciales</a:t>
            </a:r>
            <a:endParaRPr lang="es-CO" sz="4000" dirty="0">
              <a:latin typeface="+mn-lt"/>
            </a:endParaRPr>
          </a:p>
        </p:txBody>
      </p:sp>
      <p:sp>
        <p:nvSpPr>
          <p:cNvPr id="32" name="Rectángulo 31"/>
          <p:cNvSpPr/>
          <p:nvPr/>
        </p:nvSpPr>
        <p:spPr>
          <a:xfrm>
            <a:off x="9430603" y="3343701"/>
            <a:ext cx="2350207" cy="1146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s-ES" sz="2800" b="1" dirty="0">
                <a:solidFill>
                  <a:srgbClr val="002060"/>
                </a:solidFill>
              </a:rPr>
              <a:t>11 Conceptos </a:t>
            </a:r>
          </a:p>
          <a:p>
            <a:pPr lvl="0" algn="ctr"/>
            <a:r>
              <a:rPr lang="es-ES" sz="2800" b="1" dirty="0">
                <a:solidFill>
                  <a:srgbClr val="002060"/>
                </a:solidFill>
              </a:rPr>
              <a:t>370 Ha </a:t>
            </a:r>
            <a:endParaRPr lang="es-CO" sz="2800" b="1" dirty="0">
              <a:solidFill>
                <a:srgbClr val="002060"/>
              </a:solidFill>
            </a:endParaRPr>
          </a:p>
        </p:txBody>
      </p:sp>
      <p:cxnSp>
        <p:nvCxnSpPr>
          <p:cNvPr id="17" name="Conector recto 16"/>
          <p:cNvCxnSpPr/>
          <p:nvPr/>
        </p:nvCxnSpPr>
        <p:spPr>
          <a:xfrm flipH="1">
            <a:off x="5845302" y="2176850"/>
            <a:ext cx="1910269" cy="1394147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ángulo 26"/>
          <p:cNvSpPr>
            <a:spLocks noChangeArrowheads="1"/>
          </p:cNvSpPr>
          <p:nvPr/>
        </p:nvSpPr>
        <p:spPr bwMode="auto">
          <a:xfrm>
            <a:off x="7704248" y="2044291"/>
            <a:ext cx="1910269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s-CO" sz="2000" b="1" dirty="0">
                <a:solidFill>
                  <a:srgbClr val="15A7E5"/>
                </a:solidFill>
                <a:latin typeface="+mn-lt"/>
                <a:cs typeface="Arial" panose="020B0604020202020204" pitchFamily="34" charset="0"/>
              </a:rPr>
              <a:t>La Arboleda</a:t>
            </a:r>
          </a:p>
        </p:txBody>
      </p:sp>
      <p:sp>
        <p:nvSpPr>
          <p:cNvPr id="19" name="Rectángulo 26"/>
          <p:cNvSpPr>
            <a:spLocks noChangeArrowheads="1"/>
          </p:cNvSpPr>
          <p:nvPr/>
        </p:nvSpPr>
        <p:spPr bwMode="auto">
          <a:xfrm>
            <a:off x="5233556" y="1914406"/>
            <a:ext cx="1910269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s-CO" sz="2000" b="1" dirty="0">
                <a:solidFill>
                  <a:srgbClr val="15A7E5"/>
                </a:solidFill>
                <a:latin typeface="+mn-lt"/>
                <a:cs typeface="Arial" panose="020B0604020202020204" pitchFamily="34" charset="0"/>
              </a:rPr>
              <a:t>San Martín</a:t>
            </a:r>
          </a:p>
        </p:txBody>
      </p:sp>
      <p:cxnSp>
        <p:nvCxnSpPr>
          <p:cNvPr id="20" name="Conector recto 19"/>
          <p:cNvCxnSpPr>
            <a:stCxn id="19" idx="1"/>
          </p:cNvCxnSpPr>
          <p:nvPr/>
        </p:nvCxnSpPr>
        <p:spPr>
          <a:xfrm flipH="1">
            <a:off x="4640239" y="2114461"/>
            <a:ext cx="593317" cy="1229240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ángulo 26"/>
          <p:cNvSpPr>
            <a:spLocks noChangeArrowheads="1"/>
          </p:cNvSpPr>
          <p:nvPr/>
        </p:nvSpPr>
        <p:spPr bwMode="auto">
          <a:xfrm>
            <a:off x="4823920" y="5451451"/>
            <a:ext cx="1910269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s-CO" sz="2000" b="1" dirty="0">
                <a:solidFill>
                  <a:srgbClr val="15A7E5"/>
                </a:solidFill>
                <a:latin typeface="+mn-lt"/>
                <a:cs typeface="Arial" panose="020B0604020202020204" pitchFamily="34" charset="0"/>
              </a:rPr>
              <a:t>Montevideo</a:t>
            </a:r>
          </a:p>
        </p:txBody>
      </p:sp>
      <p:cxnSp>
        <p:nvCxnSpPr>
          <p:cNvPr id="34" name="Conector recto 33"/>
          <p:cNvCxnSpPr/>
          <p:nvPr/>
        </p:nvCxnSpPr>
        <p:spPr>
          <a:xfrm flipH="1" flipV="1">
            <a:off x="3986356" y="4541077"/>
            <a:ext cx="837564" cy="1110430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ángulo 26"/>
          <p:cNvSpPr>
            <a:spLocks noChangeArrowheads="1"/>
          </p:cNvSpPr>
          <p:nvPr/>
        </p:nvSpPr>
        <p:spPr bwMode="auto">
          <a:xfrm>
            <a:off x="2448338" y="1861389"/>
            <a:ext cx="1852544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s-CO" b="1" dirty="0">
                <a:solidFill>
                  <a:srgbClr val="15A7E5"/>
                </a:solidFill>
                <a:latin typeface="+mn-lt"/>
                <a:cs typeface="Arial" panose="020B0604020202020204" pitchFamily="34" charset="0"/>
              </a:rPr>
              <a:t>Lagos de Torca Usaquén (3)</a:t>
            </a:r>
          </a:p>
        </p:txBody>
      </p:sp>
      <p:cxnSp>
        <p:nvCxnSpPr>
          <p:cNvPr id="39" name="Conector recto 38"/>
          <p:cNvCxnSpPr>
            <a:stCxn id="35" idx="1"/>
          </p:cNvCxnSpPr>
          <p:nvPr/>
        </p:nvCxnSpPr>
        <p:spPr>
          <a:xfrm flipH="1">
            <a:off x="1106798" y="2184555"/>
            <a:ext cx="1341540" cy="449240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ángulo 26"/>
          <p:cNvSpPr>
            <a:spLocks noChangeArrowheads="1"/>
          </p:cNvSpPr>
          <p:nvPr/>
        </p:nvSpPr>
        <p:spPr bwMode="auto">
          <a:xfrm>
            <a:off x="495300" y="3831364"/>
            <a:ext cx="1830915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s-CO" b="1" dirty="0">
                <a:solidFill>
                  <a:srgbClr val="15A7E5"/>
                </a:solidFill>
                <a:latin typeface="+mn-lt"/>
                <a:cs typeface="Arial" panose="020B0604020202020204" pitchFamily="34" charset="0"/>
              </a:rPr>
              <a:t>Lagos de Torca Suba (5)</a:t>
            </a:r>
          </a:p>
        </p:txBody>
      </p:sp>
      <p:cxnSp>
        <p:nvCxnSpPr>
          <p:cNvPr id="41" name="Conector recto 40"/>
          <p:cNvCxnSpPr/>
          <p:nvPr/>
        </p:nvCxnSpPr>
        <p:spPr>
          <a:xfrm flipH="1" flipV="1">
            <a:off x="1186661" y="3098043"/>
            <a:ext cx="224096" cy="733321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1646364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560614" y="317242"/>
            <a:ext cx="8207829" cy="877076"/>
          </a:xfrm>
        </p:spPr>
        <p:txBody>
          <a:bodyPr>
            <a:noAutofit/>
          </a:bodyPr>
          <a:lstStyle/>
          <a:p>
            <a:pPr algn="ctr" fontAlgn="ctr">
              <a:defRPr/>
            </a:pPr>
            <a:r>
              <a:rPr lang="es-CO" dirty="0"/>
              <a:t>Ejecución Presupuestal IDIGER 2017</a:t>
            </a: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7441118"/>
              </p:ext>
            </p:extLst>
          </p:nvPr>
        </p:nvGraphicFramePr>
        <p:xfrm>
          <a:off x="430264" y="1947844"/>
          <a:ext cx="11270512" cy="39659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76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15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19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501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9913">
                <a:tc>
                  <a:txBody>
                    <a:bodyPr/>
                    <a:lstStyle/>
                    <a:p>
                      <a:pPr algn="ctr" fontAlgn="ctr">
                        <a:lnSpc>
                          <a:spcPts val="1700"/>
                        </a:lnSpc>
                      </a:pPr>
                      <a:r>
                        <a:rPr lang="es-CO" sz="2400" b="1" u="none" strike="noStrike" baseline="0" dirty="0">
                          <a:solidFill>
                            <a:srgbClr val="0B3251"/>
                          </a:solidFill>
                          <a:effectLst/>
                          <a:latin typeface="+mn-lt"/>
                        </a:rPr>
                        <a:t>   </a:t>
                      </a:r>
                      <a:r>
                        <a:rPr lang="es-CO" sz="2400" b="1" u="none" strike="noStrike" dirty="0">
                          <a:solidFill>
                            <a:srgbClr val="0B3251"/>
                          </a:solidFill>
                          <a:effectLst/>
                          <a:latin typeface="+mn-lt"/>
                        </a:rPr>
                        <a:t>RUBRO PRESUPUESTAL</a:t>
                      </a:r>
                      <a:endParaRPr lang="es-CO" sz="2400" b="1" i="0" u="none" strike="noStrike" dirty="0">
                        <a:solidFill>
                          <a:srgbClr val="0B3251"/>
                        </a:solidFill>
                        <a:effectLst/>
                        <a:latin typeface="+mn-lt"/>
                      </a:endParaRPr>
                    </a:p>
                  </a:txBody>
                  <a:tcPr marL="12695" marR="12695" marT="1270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700"/>
                        </a:lnSpc>
                      </a:pPr>
                      <a:r>
                        <a:rPr lang="es-CO" sz="24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APROPIACIÓN</a:t>
                      </a:r>
                    </a:p>
                  </a:txBody>
                  <a:tcPr marL="12695" marR="12695" marT="1270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700"/>
                        </a:lnSpc>
                      </a:pPr>
                      <a:r>
                        <a:rPr lang="es-CO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COMPROMISOS</a:t>
                      </a:r>
                    </a:p>
                  </a:txBody>
                  <a:tcPr marL="12695" marR="12695" marT="1270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2400" b="1" u="none" strike="noStrike" dirty="0">
                          <a:solidFill>
                            <a:srgbClr val="0B3251"/>
                          </a:solidFill>
                          <a:effectLst/>
                          <a:latin typeface="+mn-lt"/>
                        </a:rPr>
                        <a:t>EJECUCIÓN % </a:t>
                      </a:r>
                    </a:p>
                  </a:txBody>
                  <a:tcPr marL="12695" marR="12695" marT="1270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7455">
                <a:tc>
                  <a:txBody>
                    <a:bodyPr/>
                    <a:lstStyle/>
                    <a:p>
                      <a:pPr algn="l" fontAlgn="b"/>
                      <a:r>
                        <a:rPr lang="es-CO" sz="2400" u="none" strike="noStrike" dirty="0">
                          <a:effectLst/>
                          <a:latin typeface="+mn-lt"/>
                        </a:rPr>
                        <a:t>    FUNCIONAMIENTO</a:t>
                      </a:r>
                      <a:endParaRPr lang="es-CO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695" marR="12695" marT="1270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16.921</a:t>
                      </a:r>
                    </a:p>
                  </a:txBody>
                  <a:tcPr marL="12700" marR="12700" marT="127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15.571</a:t>
                      </a:r>
                    </a:p>
                  </a:txBody>
                  <a:tcPr marL="12700" marR="12700" marT="127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92 %</a:t>
                      </a:r>
                    </a:p>
                  </a:txBody>
                  <a:tcPr marL="12696" marR="12696" marT="12708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8452">
                <a:tc>
                  <a:txBody>
                    <a:bodyPr/>
                    <a:lstStyle/>
                    <a:p>
                      <a:pPr algn="l" fontAlgn="b"/>
                      <a:r>
                        <a:rPr lang="es-CO" sz="2400" u="none" strike="noStrike" dirty="0">
                          <a:effectLst/>
                          <a:latin typeface="+mn-lt"/>
                        </a:rPr>
                        <a:t>    INVERSION </a:t>
                      </a:r>
                      <a:endParaRPr lang="es-CO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695" marR="12695" marT="1270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23.031</a:t>
                      </a:r>
                    </a:p>
                  </a:txBody>
                  <a:tcPr marL="12700" marR="12700" marT="127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20.765</a:t>
                      </a:r>
                    </a:p>
                  </a:txBody>
                  <a:tcPr marL="12700" marR="12700" marT="127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90,2 %</a:t>
                      </a:r>
                    </a:p>
                  </a:txBody>
                  <a:tcPr marL="12696" marR="12696" marT="12708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1368">
                <a:tc>
                  <a:txBody>
                    <a:bodyPr/>
                    <a:lstStyle/>
                    <a:p>
                      <a:pPr lvl="1" algn="l" fontAlgn="b"/>
                      <a:r>
                        <a:rPr lang="es-CO" sz="2400" u="none" strike="noStrike" dirty="0">
                          <a:effectLst/>
                          <a:latin typeface="+mn-lt"/>
                        </a:rPr>
                        <a:t>BOGOTA MEJOR PARA TODOS</a:t>
                      </a:r>
                      <a:endParaRPr lang="es-CO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28508" marR="12695" marT="1270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22.451</a:t>
                      </a:r>
                    </a:p>
                  </a:txBody>
                  <a:tcPr marL="12700" marR="12700" marT="127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20.342</a:t>
                      </a:r>
                    </a:p>
                  </a:txBody>
                  <a:tcPr marL="12700" marR="12700" marT="127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90,6 %</a:t>
                      </a:r>
                    </a:p>
                  </a:txBody>
                  <a:tcPr marL="12696" marR="12696" marT="12708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7380">
                <a:tc>
                  <a:txBody>
                    <a:bodyPr/>
                    <a:lstStyle/>
                    <a:p>
                      <a:pPr lvl="1" algn="l" fontAlgn="ctr"/>
                      <a:r>
                        <a:rPr lang="es-CO" sz="2400" u="none" strike="noStrike" dirty="0">
                          <a:effectLst/>
                          <a:latin typeface="+mn-lt"/>
                        </a:rPr>
                        <a:t>PASIVOS EXIGIBLES</a:t>
                      </a:r>
                      <a:endParaRPr lang="es-CO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28508" marR="12695" marT="1270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580</a:t>
                      </a:r>
                    </a:p>
                  </a:txBody>
                  <a:tcPr marL="12700" marR="12700" marT="127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423</a:t>
                      </a:r>
                    </a:p>
                  </a:txBody>
                  <a:tcPr marL="12700" marR="12700" marT="127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72,9%</a:t>
                      </a:r>
                    </a:p>
                  </a:txBody>
                  <a:tcPr marL="12696" marR="12696" marT="12708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0388">
                <a:tc>
                  <a:txBody>
                    <a:bodyPr/>
                    <a:lstStyle/>
                    <a:p>
                      <a:pPr algn="ctr" fontAlgn="b"/>
                      <a:r>
                        <a:rPr lang="es-CO" sz="2400" b="1" u="none" strike="noStrike" dirty="0">
                          <a:solidFill>
                            <a:srgbClr val="00B0F0"/>
                          </a:solidFill>
                          <a:effectLst/>
                          <a:latin typeface="+mn-lt"/>
                        </a:rPr>
                        <a:t>TOTAL CUOTA ASIGNADA</a:t>
                      </a:r>
                      <a:endParaRPr lang="es-CO" sz="2400" b="1" i="0" u="none" strike="noStrike" dirty="0">
                        <a:solidFill>
                          <a:srgbClr val="00B0F0"/>
                        </a:solidFill>
                        <a:effectLst/>
                        <a:latin typeface="+mn-lt"/>
                      </a:endParaRPr>
                    </a:p>
                  </a:txBody>
                  <a:tcPr marL="12695" marR="12695" marT="1270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800" b="1" i="0" u="none" strike="noStrike" dirty="0">
                          <a:solidFill>
                            <a:srgbClr val="00B0F0"/>
                          </a:solidFill>
                          <a:effectLst/>
                          <a:latin typeface="+mn-lt"/>
                        </a:rPr>
                        <a:t>39.952</a:t>
                      </a:r>
                    </a:p>
                  </a:txBody>
                  <a:tcPr marL="12700" marR="12700" marT="127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800" b="1" i="0" u="none" strike="noStrike" dirty="0">
                          <a:solidFill>
                            <a:srgbClr val="00B0F0"/>
                          </a:solidFill>
                          <a:effectLst/>
                          <a:latin typeface="+mn-lt"/>
                        </a:rPr>
                        <a:t>36.336</a:t>
                      </a:r>
                    </a:p>
                  </a:txBody>
                  <a:tcPr marL="12700" marR="12700" marT="127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3600" b="1" i="0" u="none" strike="noStrike" kern="1200" dirty="0">
                          <a:solidFill>
                            <a:srgbClr val="00B0F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91%</a:t>
                      </a:r>
                    </a:p>
                  </a:txBody>
                  <a:tcPr marL="12696" marR="12696" marT="12708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CuadroTexto 5"/>
          <p:cNvSpPr txBox="1">
            <a:spLocks noChangeArrowheads="1"/>
          </p:cNvSpPr>
          <p:nvPr/>
        </p:nvSpPr>
        <p:spPr bwMode="auto">
          <a:xfrm>
            <a:off x="0" y="6505660"/>
            <a:ext cx="45127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s-CO" altLang="es-CO" sz="1600" dirty="0"/>
              <a:t>* Datos expresados en millones de pesos      </a:t>
            </a:r>
          </a:p>
        </p:txBody>
      </p:sp>
    </p:spTree>
    <p:extLst>
      <p:ext uri="{BB962C8B-B14F-4D97-AF65-F5344CB8AC3E}">
        <p14:creationId xmlns:p14="http://schemas.microsoft.com/office/powerpoint/2010/main" val="1312555446"/>
      </p:ext>
    </p:extLst>
  </p:cSld>
  <p:clrMapOvr>
    <a:masterClrMapping/>
  </p:clrMapOvr>
  <p:transition spd="med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Imagen 9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80"/>
          <a:stretch/>
        </p:blipFill>
        <p:spPr>
          <a:xfrm>
            <a:off x="0" y="1512014"/>
            <a:ext cx="12214171" cy="5379720"/>
          </a:xfrm>
          <a:prstGeom prst="rect">
            <a:avLst/>
          </a:prstGeom>
        </p:spPr>
      </p:pic>
      <p:sp>
        <p:nvSpPr>
          <p:cNvPr id="81" name="Marcador de título 1">
            <a:extLst>
              <a:ext uri="{FF2B5EF4-FFF2-40B4-BE49-F238E27FC236}">
                <a16:creationId xmlns:a16="http://schemas.microsoft.com/office/drawing/2014/main" id="{199C4AF5-6BF5-465F-A3BC-DB97B76AE2C3}"/>
              </a:ext>
            </a:extLst>
          </p:cNvPr>
          <p:cNvSpPr txBox="1">
            <a:spLocks/>
          </p:cNvSpPr>
          <p:nvPr/>
        </p:nvSpPr>
        <p:spPr>
          <a:xfrm>
            <a:off x="259178" y="299495"/>
            <a:ext cx="8768871" cy="9277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s-CO" sz="4000" dirty="0">
                <a:latin typeface="+mn-lt"/>
              </a:rPr>
              <a:t>1374 Documentos técnicos de amenaza y/o riesgos</a:t>
            </a:r>
          </a:p>
        </p:txBody>
      </p:sp>
      <p:grpSp>
        <p:nvGrpSpPr>
          <p:cNvPr id="25" name="Grupo 24"/>
          <p:cNvGrpSpPr/>
          <p:nvPr/>
        </p:nvGrpSpPr>
        <p:grpSpPr>
          <a:xfrm>
            <a:off x="7623793" y="1749015"/>
            <a:ext cx="4632443" cy="1973776"/>
            <a:chOff x="7600425" y="1872850"/>
            <a:chExt cx="4632443" cy="1973776"/>
          </a:xfrm>
        </p:grpSpPr>
        <p:sp>
          <p:nvSpPr>
            <p:cNvPr id="32" name="Rectángulo 31"/>
            <p:cNvSpPr/>
            <p:nvPr/>
          </p:nvSpPr>
          <p:spPr>
            <a:xfrm>
              <a:off x="7600425" y="1872850"/>
              <a:ext cx="4522801" cy="1973776"/>
            </a:xfrm>
            <a:prstGeom prst="rect">
              <a:avLst/>
            </a:prstGeom>
            <a:solidFill>
              <a:schemeClr val="bg1"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_tradnl" sz="13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4" name="Agrupar 4"/>
            <p:cNvGrpSpPr>
              <a:grpSpLocks/>
            </p:cNvGrpSpPr>
            <p:nvPr/>
          </p:nvGrpSpPr>
          <p:grpSpPr bwMode="auto">
            <a:xfrm>
              <a:off x="7732017" y="1952233"/>
              <a:ext cx="4500851" cy="1823576"/>
              <a:chOff x="450973" y="4724157"/>
              <a:chExt cx="4710349" cy="2242412"/>
            </a:xfrm>
          </p:grpSpPr>
          <p:sp>
            <p:nvSpPr>
              <p:cNvPr id="30" name="Rectángulo 86"/>
              <p:cNvSpPr>
                <a:spLocks noChangeArrowheads="1"/>
              </p:cNvSpPr>
              <p:nvPr/>
            </p:nvSpPr>
            <p:spPr bwMode="auto">
              <a:xfrm>
                <a:off x="772355" y="4724157"/>
                <a:ext cx="4388967" cy="22424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000" rIns="3600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lnSpc>
                    <a:spcPct val="150000"/>
                  </a:lnSpc>
                </a:pPr>
                <a:r>
                  <a:rPr lang="es-CO" altLang="es-CO" sz="1500" dirty="0">
                    <a:ea typeface="Arial" charset="0"/>
                    <a:cs typeface="Arial" charset="0"/>
                  </a:rPr>
                  <a:t>1134 Diagnósticos técnicos </a:t>
                </a:r>
              </a:p>
              <a:p>
                <a:pPr>
                  <a:lnSpc>
                    <a:spcPct val="150000"/>
                  </a:lnSpc>
                </a:pPr>
                <a:r>
                  <a:rPr lang="es-CO" altLang="es-CO" sz="1500" dirty="0">
                    <a:ea typeface="Arial" charset="0"/>
                    <a:cs typeface="Arial" charset="0"/>
                  </a:rPr>
                  <a:t>62 CT </a:t>
                </a:r>
                <a:r>
                  <a:rPr lang="es-CO" sz="1500" dirty="0">
                    <a:ea typeface="Arial" charset="0"/>
                    <a:cs typeface="Arial" charset="0"/>
                  </a:rPr>
                  <a:t>Legalización</a:t>
                </a:r>
                <a:r>
                  <a:rPr lang="es-CO" altLang="es-CO" sz="1500" dirty="0">
                    <a:ea typeface="Arial" charset="0"/>
                    <a:cs typeface="Arial" charset="0"/>
                  </a:rPr>
                  <a:t> y Regularización</a:t>
                </a:r>
              </a:p>
              <a:p>
                <a:pPr>
                  <a:lnSpc>
                    <a:spcPct val="150000"/>
                  </a:lnSpc>
                </a:pPr>
                <a:r>
                  <a:rPr lang="es-CO" sz="1500" dirty="0">
                    <a:ea typeface="Arial" charset="0"/>
                    <a:cs typeface="Arial" charset="0"/>
                  </a:rPr>
                  <a:t>39 CT Licencias de Urbanismo y Construcción </a:t>
                </a:r>
              </a:p>
              <a:p>
                <a:pPr>
                  <a:lnSpc>
                    <a:spcPct val="150000"/>
                  </a:lnSpc>
                </a:pPr>
                <a:r>
                  <a:rPr lang="es-CO" altLang="es-CO" sz="1500" dirty="0">
                    <a:ea typeface="Arial" charset="0"/>
                    <a:cs typeface="Arial" charset="0"/>
                  </a:rPr>
                  <a:t>37 CT Proyectos de Inversión pública </a:t>
                </a:r>
              </a:p>
              <a:p>
                <a:pPr>
                  <a:lnSpc>
                    <a:spcPct val="150000"/>
                  </a:lnSpc>
                </a:pPr>
                <a:r>
                  <a:rPr lang="es-CO" altLang="es-CO" sz="1500" dirty="0">
                    <a:ea typeface="Arial" charset="0"/>
                    <a:cs typeface="Arial" charset="0"/>
                  </a:rPr>
                  <a:t>102 CT Amenaza Ruina</a:t>
                </a:r>
              </a:p>
            </p:txBody>
          </p:sp>
          <p:sp>
            <p:nvSpPr>
              <p:cNvPr id="31" name="Cubo 30"/>
              <p:cNvSpPr/>
              <p:nvPr/>
            </p:nvSpPr>
            <p:spPr>
              <a:xfrm>
                <a:off x="450973" y="5373462"/>
                <a:ext cx="173889" cy="165930"/>
              </a:xfrm>
              <a:prstGeom prst="cube">
                <a:avLst/>
              </a:prstGeom>
              <a:solidFill>
                <a:srgbClr val="00B050"/>
              </a:solidFill>
              <a:ln w="6350">
                <a:solidFill>
                  <a:srgbClr val="138F3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anchor="ctr"/>
              <a:lstStyle/>
              <a:p>
                <a:pPr algn="ctr">
                  <a:defRPr/>
                </a:pPr>
                <a:endParaRPr lang="es-ES_tradnl" sz="1350"/>
              </a:p>
            </p:txBody>
          </p:sp>
        </p:grpSp>
        <p:sp>
          <p:nvSpPr>
            <p:cNvPr id="26" name="Cubo 25"/>
            <p:cNvSpPr/>
            <p:nvPr/>
          </p:nvSpPr>
          <p:spPr>
            <a:xfrm>
              <a:off x="7761381" y="2829961"/>
              <a:ext cx="146357" cy="140677"/>
            </a:xfrm>
            <a:prstGeom prst="cub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27" name="Cubo 26"/>
            <p:cNvSpPr/>
            <p:nvPr/>
          </p:nvSpPr>
          <p:spPr>
            <a:xfrm>
              <a:off x="7766066" y="3161391"/>
              <a:ext cx="146357" cy="140677"/>
            </a:xfrm>
            <a:prstGeom prst="cub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28" name="Cubo 27"/>
            <p:cNvSpPr/>
            <p:nvPr/>
          </p:nvSpPr>
          <p:spPr>
            <a:xfrm>
              <a:off x="7744733" y="3511200"/>
              <a:ext cx="146357" cy="140677"/>
            </a:xfrm>
            <a:prstGeom prst="cube">
              <a:avLst/>
            </a:prstGeom>
            <a:solidFill>
              <a:srgbClr val="FFC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29" name="Elipse 28"/>
            <p:cNvSpPr/>
            <p:nvPr/>
          </p:nvSpPr>
          <p:spPr>
            <a:xfrm>
              <a:off x="7764299" y="2141839"/>
              <a:ext cx="101588" cy="11683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1585995" y="2384879"/>
            <a:ext cx="10441261" cy="4034395"/>
            <a:chOff x="1585995" y="2402132"/>
            <a:chExt cx="10441261" cy="4034395"/>
          </a:xfrm>
        </p:grpSpPr>
        <p:grpSp>
          <p:nvGrpSpPr>
            <p:cNvPr id="3" name="Grupo 2"/>
            <p:cNvGrpSpPr/>
            <p:nvPr/>
          </p:nvGrpSpPr>
          <p:grpSpPr>
            <a:xfrm>
              <a:off x="1801995" y="2623012"/>
              <a:ext cx="5988957" cy="3435075"/>
              <a:chOff x="1801995" y="2623012"/>
              <a:chExt cx="5988957" cy="3435075"/>
            </a:xfrm>
          </p:grpSpPr>
          <p:sp>
            <p:nvSpPr>
              <p:cNvPr id="6" name="Cubo 5"/>
              <p:cNvSpPr/>
              <p:nvPr/>
            </p:nvSpPr>
            <p:spPr bwMode="auto">
              <a:xfrm>
                <a:off x="2321855" y="2623012"/>
                <a:ext cx="216000" cy="180000"/>
              </a:xfrm>
              <a:prstGeom prst="cube">
                <a:avLst/>
              </a:prstGeom>
              <a:solidFill>
                <a:srgbClr val="00B050"/>
              </a:solidFill>
              <a:ln w="6350">
                <a:solidFill>
                  <a:srgbClr val="138F3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anchor="ctr"/>
              <a:lstStyle/>
              <a:p>
                <a:pPr algn="ctr"/>
                <a:r>
                  <a:rPr lang="es-ES_tradnl" sz="900" b="1" dirty="0"/>
                  <a:t>4</a:t>
                </a:r>
              </a:p>
            </p:txBody>
          </p:sp>
          <p:sp>
            <p:nvSpPr>
              <p:cNvPr id="7" name="Cubo 6"/>
              <p:cNvSpPr/>
              <p:nvPr/>
            </p:nvSpPr>
            <p:spPr bwMode="auto">
              <a:xfrm>
                <a:off x="1801995" y="3235754"/>
                <a:ext cx="216000" cy="180000"/>
              </a:xfrm>
              <a:prstGeom prst="cube">
                <a:avLst/>
              </a:prstGeom>
              <a:solidFill>
                <a:srgbClr val="00B050"/>
              </a:solidFill>
              <a:ln w="6350">
                <a:solidFill>
                  <a:srgbClr val="138F3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anchor="ctr"/>
              <a:lstStyle/>
              <a:p>
                <a:pPr algn="ctr">
                  <a:defRPr/>
                </a:pPr>
                <a:r>
                  <a:rPr lang="es-ES_tradnl" sz="900" b="1" dirty="0"/>
                  <a:t>12</a:t>
                </a:r>
              </a:p>
            </p:txBody>
          </p:sp>
          <p:sp>
            <p:nvSpPr>
              <p:cNvPr id="8" name="Cubo 7"/>
              <p:cNvSpPr/>
              <p:nvPr/>
            </p:nvSpPr>
            <p:spPr bwMode="auto">
              <a:xfrm>
                <a:off x="3246259" y="3937124"/>
                <a:ext cx="216000" cy="180000"/>
              </a:xfrm>
              <a:prstGeom prst="cube">
                <a:avLst/>
              </a:prstGeom>
              <a:solidFill>
                <a:srgbClr val="00B050"/>
              </a:solidFill>
              <a:ln w="6350">
                <a:solidFill>
                  <a:srgbClr val="138F3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anchor="ctr"/>
              <a:lstStyle/>
              <a:p>
                <a:pPr algn="ctr"/>
                <a:r>
                  <a:rPr lang="es-ES_tradnl" sz="900" b="1" dirty="0"/>
                  <a:t>13</a:t>
                </a:r>
              </a:p>
            </p:txBody>
          </p:sp>
          <p:sp>
            <p:nvSpPr>
              <p:cNvPr id="9" name="Cubo 8"/>
              <p:cNvSpPr/>
              <p:nvPr/>
            </p:nvSpPr>
            <p:spPr bwMode="auto">
              <a:xfrm>
                <a:off x="3511681" y="3612833"/>
                <a:ext cx="216000" cy="180000"/>
              </a:xfrm>
              <a:prstGeom prst="cube">
                <a:avLst/>
              </a:prstGeom>
              <a:solidFill>
                <a:srgbClr val="00B050"/>
              </a:solidFill>
              <a:ln w="6350">
                <a:solidFill>
                  <a:srgbClr val="138F3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anchor="ctr"/>
              <a:lstStyle/>
              <a:p>
                <a:pPr algn="ctr"/>
                <a:r>
                  <a:rPr lang="es-ES_tradnl" sz="900" b="1" dirty="0"/>
                  <a:t>1</a:t>
                </a:r>
              </a:p>
            </p:txBody>
          </p:sp>
          <p:sp>
            <p:nvSpPr>
              <p:cNvPr id="10" name="Cubo 9"/>
              <p:cNvSpPr/>
              <p:nvPr/>
            </p:nvSpPr>
            <p:spPr bwMode="auto">
              <a:xfrm>
                <a:off x="4025938" y="3432833"/>
                <a:ext cx="216000" cy="180000"/>
              </a:xfrm>
              <a:prstGeom prst="cube">
                <a:avLst/>
              </a:prstGeom>
              <a:solidFill>
                <a:srgbClr val="00B050"/>
              </a:solidFill>
              <a:ln w="6350">
                <a:solidFill>
                  <a:srgbClr val="138F3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anchor="ctr"/>
              <a:lstStyle/>
              <a:p>
                <a:pPr algn="ctr"/>
                <a:r>
                  <a:rPr lang="es-ES_tradnl" sz="900" b="1" dirty="0"/>
                  <a:t>2</a:t>
                </a:r>
              </a:p>
            </p:txBody>
          </p:sp>
          <p:sp>
            <p:nvSpPr>
              <p:cNvPr id="11" name="Cubo 10"/>
              <p:cNvSpPr/>
              <p:nvPr/>
            </p:nvSpPr>
            <p:spPr bwMode="auto">
              <a:xfrm>
                <a:off x="4859614" y="3884717"/>
                <a:ext cx="216000" cy="180000"/>
              </a:xfrm>
              <a:prstGeom prst="cube">
                <a:avLst/>
              </a:prstGeom>
              <a:solidFill>
                <a:srgbClr val="00B050"/>
              </a:solidFill>
              <a:ln w="6350">
                <a:solidFill>
                  <a:srgbClr val="138F3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anchor="ctr"/>
              <a:lstStyle/>
              <a:p>
                <a:pPr algn="ctr"/>
                <a:r>
                  <a:rPr lang="es-ES_tradnl" sz="900" b="1" dirty="0"/>
                  <a:t>1</a:t>
                </a:r>
              </a:p>
            </p:txBody>
          </p:sp>
          <p:sp>
            <p:nvSpPr>
              <p:cNvPr id="12" name="Cubo 11"/>
              <p:cNvSpPr/>
              <p:nvPr/>
            </p:nvSpPr>
            <p:spPr bwMode="auto">
              <a:xfrm>
                <a:off x="5976475" y="4170499"/>
                <a:ext cx="216000" cy="180000"/>
              </a:xfrm>
              <a:prstGeom prst="cube">
                <a:avLst/>
              </a:prstGeom>
              <a:solidFill>
                <a:srgbClr val="00B050"/>
              </a:solidFill>
              <a:ln w="6350">
                <a:solidFill>
                  <a:srgbClr val="138F3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anchor="ctr"/>
              <a:lstStyle/>
              <a:p>
                <a:pPr algn="ctr"/>
                <a:r>
                  <a:rPr lang="es-ES_tradnl" sz="900" b="1" dirty="0"/>
                  <a:t>3</a:t>
                </a:r>
              </a:p>
            </p:txBody>
          </p:sp>
          <p:sp>
            <p:nvSpPr>
              <p:cNvPr id="13" name="Cubo 12"/>
              <p:cNvSpPr/>
              <p:nvPr/>
            </p:nvSpPr>
            <p:spPr bwMode="auto">
              <a:xfrm>
                <a:off x="6754673" y="5060318"/>
                <a:ext cx="216000" cy="180000"/>
              </a:xfrm>
              <a:prstGeom prst="cube">
                <a:avLst/>
              </a:prstGeom>
              <a:solidFill>
                <a:srgbClr val="00B050"/>
              </a:solidFill>
              <a:ln w="6350">
                <a:solidFill>
                  <a:srgbClr val="138F3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anchor="ctr"/>
              <a:lstStyle/>
              <a:p>
                <a:pPr algn="ctr"/>
                <a:r>
                  <a:rPr lang="es-ES_tradnl" sz="900" b="1" dirty="0"/>
                  <a:t>1</a:t>
                </a:r>
              </a:p>
            </p:txBody>
          </p:sp>
          <p:sp>
            <p:nvSpPr>
              <p:cNvPr id="14" name="Cubo 13"/>
              <p:cNvSpPr/>
              <p:nvPr/>
            </p:nvSpPr>
            <p:spPr bwMode="auto">
              <a:xfrm>
                <a:off x="5002158" y="2906627"/>
                <a:ext cx="216000" cy="180000"/>
              </a:xfrm>
              <a:prstGeom prst="cube">
                <a:avLst/>
              </a:prstGeom>
              <a:solidFill>
                <a:srgbClr val="00B050"/>
              </a:solidFill>
              <a:ln w="6350">
                <a:solidFill>
                  <a:srgbClr val="138F3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anchor="ctr"/>
              <a:lstStyle/>
              <a:p>
                <a:pPr algn="ctr"/>
                <a:r>
                  <a:rPr lang="es-ES_tradnl" sz="900" b="1" dirty="0"/>
                  <a:t>1</a:t>
                </a:r>
              </a:p>
            </p:txBody>
          </p:sp>
          <p:sp>
            <p:nvSpPr>
              <p:cNvPr id="15" name="Cubo 14"/>
              <p:cNvSpPr/>
              <p:nvPr/>
            </p:nvSpPr>
            <p:spPr bwMode="auto">
              <a:xfrm>
                <a:off x="5839632" y="3415754"/>
                <a:ext cx="216000" cy="180000"/>
              </a:xfrm>
              <a:prstGeom prst="cube">
                <a:avLst/>
              </a:prstGeom>
              <a:solidFill>
                <a:srgbClr val="00B050"/>
              </a:solidFill>
              <a:ln w="6350">
                <a:solidFill>
                  <a:srgbClr val="138F3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anchor="ctr"/>
              <a:lstStyle/>
              <a:p>
                <a:pPr algn="ctr"/>
                <a:r>
                  <a:rPr lang="es-ES_tradnl" sz="900" b="1" dirty="0"/>
                  <a:t>7</a:t>
                </a:r>
              </a:p>
            </p:txBody>
          </p:sp>
          <p:sp>
            <p:nvSpPr>
              <p:cNvPr id="16" name="Cubo 15"/>
              <p:cNvSpPr/>
              <p:nvPr/>
            </p:nvSpPr>
            <p:spPr bwMode="auto">
              <a:xfrm>
                <a:off x="7574952" y="4165950"/>
                <a:ext cx="216000" cy="180000"/>
              </a:xfrm>
              <a:prstGeom prst="cube">
                <a:avLst/>
              </a:prstGeom>
              <a:solidFill>
                <a:srgbClr val="00B050"/>
              </a:solidFill>
              <a:ln w="6350">
                <a:solidFill>
                  <a:srgbClr val="138F3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anchor="ctr"/>
              <a:lstStyle/>
              <a:p>
                <a:pPr algn="ctr"/>
                <a:r>
                  <a:rPr lang="es-ES_tradnl" sz="900" b="1" dirty="0"/>
                  <a:t>2</a:t>
                </a:r>
              </a:p>
            </p:txBody>
          </p:sp>
          <p:sp>
            <p:nvSpPr>
              <p:cNvPr id="17" name="Cubo 16"/>
              <p:cNvSpPr/>
              <p:nvPr/>
            </p:nvSpPr>
            <p:spPr bwMode="auto">
              <a:xfrm>
                <a:off x="5498713" y="4594387"/>
                <a:ext cx="216000" cy="180000"/>
              </a:xfrm>
              <a:prstGeom prst="cube">
                <a:avLst/>
              </a:prstGeom>
              <a:solidFill>
                <a:srgbClr val="00B050"/>
              </a:solidFill>
              <a:ln w="6350">
                <a:solidFill>
                  <a:srgbClr val="138F3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anchor="ctr"/>
              <a:lstStyle/>
              <a:p>
                <a:pPr algn="ctr"/>
                <a:r>
                  <a:rPr lang="es-ES_tradnl" sz="900" b="1" dirty="0"/>
                  <a:t>1</a:t>
                </a:r>
              </a:p>
            </p:txBody>
          </p:sp>
          <p:sp>
            <p:nvSpPr>
              <p:cNvPr id="18" name="Cubo 17"/>
              <p:cNvSpPr/>
              <p:nvPr/>
            </p:nvSpPr>
            <p:spPr bwMode="auto">
              <a:xfrm>
                <a:off x="4736651" y="5878087"/>
                <a:ext cx="216000" cy="180000"/>
              </a:xfrm>
              <a:prstGeom prst="cube">
                <a:avLst/>
              </a:prstGeom>
              <a:solidFill>
                <a:srgbClr val="00B050"/>
              </a:solidFill>
              <a:ln w="6350">
                <a:solidFill>
                  <a:srgbClr val="138F3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anchor="ctr"/>
              <a:lstStyle/>
              <a:p>
                <a:pPr algn="ctr"/>
                <a:r>
                  <a:rPr lang="es-ES_tradnl" sz="900" b="1" dirty="0"/>
                  <a:t>6</a:t>
                </a:r>
              </a:p>
            </p:txBody>
          </p:sp>
          <p:sp>
            <p:nvSpPr>
              <p:cNvPr id="19" name="Cubo 18"/>
              <p:cNvSpPr/>
              <p:nvPr/>
            </p:nvSpPr>
            <p:spPr bwMode="auto">
              <a:xfrm>
                <a:off x="4401247" y="4792857"/>
                <a:ext cx="216000" cy="180000"/>
              </a:xfrm>
              <a:prstGeom prst="cube">
                <a:avLst/>
              </a:prstGeom>
              <a:solidFill>
                <a:srgbClr val="00B050"/>
              </a:solidFill>
              <a:ln w="6350">
                <a:solidFill>
                  <a:srgbClr val="138F3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anchor="ctr"/>
              <a:lstStyle/>
              <a:p>
                <a:pPr algn="ctr"/>
                <a:r>
                  <a:rPr lang="es-ES_tradnl" sz="900" b="1" dirty="0"/>
                  <a:t>4</a:t>
                </a:r>
              </a:p>
            </p:txBody>
          </p:sp>
          <p:sp>
            <p:nvSpPr>
              <p:cNvPr id="20" name="Cubo 19"/>
              <p:cNvSpPr/>
              <p:nvPr/>
            </p:nvSpPr>
            <p:spPr bwMode="auto">
              <a:xfrm>
                <a:off x="3619681" y="4414387"/>
                <a:ext cx="216000" cy="180000"/>
              </a:xfrm>
              <a:prstGeom prst="cube">
                <a:avLst/>
              </a:prstGeom>
              <a:solidFill>
                <a:srgbClr val="00B050"/>
              </a:solidFill>
              <a:ln w="6350">
                <a:solidFill>
                  <a:srgbClr val="138F3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anchor="ctr"/>
              <a:lstStyle/>
              <a:p>
                <a:pPr algn="ctr"/>
                <a:r>
                  <a:rPr lang="es-ES_tradnl" sz="900" b="1" dirty="0"/>
                  <a:t>4</a:t>
                </a:r>
              </a:p>
            </p:txBody>
          </p:sp>
        </p:grpSp>
        <p:grpSp>
          <p:nvGrpSpPr>
            <p:cNvPr id="5" name="Grupo 4"/>
            <p:cNvGrpSpPr/>
            <p:nvPr/>
          </p:nvGrpSpPr>
          <p:grpSpPr>
            <a:xfrm>
              <a:off x="1585995" y="2587145"/>
              <a:ext cx="5600757" cy="1797998"/>
              <a:chOff x="1585995" y="2587145"/>
              <a:chExt cx="5600757" cy="1797998"/>
            </a:xfrm>
          </p:grpSpPr>
          <p:sp>
            <p:nvSpPr>
              <p:cNvPr id="39" name="Cubo 38"/>
              <p:cNvSpPr/>
              <p:nvPr/>
            </p:nvSpPr>
            <p:spPr>
              <a:xfrm>
                <a:off x="1585995" y="3757124"/>
                <a:ext cx="216000" cy="180000"/>
              </a:xfrm>
              <a:prstGeom prst="cub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/>
                  <a:t>9</a:t>
                </a:r>
              </a:p>
            </p:txBody>
          </p:sp>
          <p:sp>
            <p:nvSpPr>
              <p:cNvPr id="40" name="Cubo 39"/>
              <p:cNvSpPr/>
              <p:nvPr/>
            </p:nvSpPr>
            <p:spPr>
              <a:xfrm>
                <a:off x="5282713" y="4205143"/>
                <a:ext cx="216000" cy="180000"/>
              </a:xfrm>
              <a:prstGeom prst="cub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/>
                  <a:t>7</a:t>
                </a:r>
              </a:p>
            </p:txBody>
          </p:sp>
          <p:sp>
            <p:nvSpPr>
              <p:cNvPr id="41" name="Cubo 40"/>
              <p:cNvSpPr/>
              <p:nvPr/>
            </p:nvSpPr>
            <p:spPr>
              <a:xfrm>
                <a:off x="4313351" y="2587145"/>
                <a:ext cx="216000" cy="180000"/>
              </a:xfrm>
              <a:prstGeom prst="cub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/>
                  <a:t>5</a:t>
                </a:r>
              </a:p>
            </p:txBody>
          </p:sp>
          <p:sp>
            <p:nvSpPr>
              <p:cNvPr id="42" name="Cubo 41"/>
              <p:cNvSpPr/>
              <p:nvPr/>
            </p:nvSpPr>
            <p:spPr>
              <a:xfrm>
                <a:off x="5767928" y="3819317"/>
                <a:ext cx="216000" cy="180000"/>
              </a:xfrm>
              <a:prstGeom prst="cub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/>
                  <a:t>9</a:t>
                </a:r>
              </a:p>
            </p:txBody>
          </p:sp>
          <p:sp>
            <p:nvSpPr>
              <p:cNvPr id="43" name="Cubo 42"/>
              <p:cNvSpPr/>
              <p:nvPr/>
            </p:nvSpPr>
            <p:spPr>
              <a:xfrm>
                <a:off x="6970752" y="4064717"/>
                <a:ext cx="216000" cy="180000"/>
              </a:xfrm>
              <a:prstGeom prst="cub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/>
                  <a:t>9</a:t>
                </a:r>
              </a:p>
            </p:txBody>
          </p:sp>
        </p:grpSp>
        <p:grpSp>
          <p:nvGrpSpPr>
            <p:cNvPr id="21" name="Grupo 20"/>
            <p:cNvGrpSpPr/>
            <p:nvPr/>
          </p:nvGrpSpPr>
          <p:grpSpPr>
            <a:xfrm>
              <a:off x="2285199" y="2402132"/>
              <a:ext cx="9742057" cy="3612922"/>
              <a:chOff x="2285199" y="2402132"/>
              <a:chExt cx="9742057" cy="3612922"/>
            </a:xfrm>
          </p:grpSpPr>
          <p:sp>
            <p:nvSpPr>
              <p:cNvPr id="45" name="Cubo 44"/>
              <p:cNvSpPr/>
              <p:nvPr/>
            </p:nvSpPr>
            <p:spPr>
              <a:xfrm>
                <a:off x="2873707" y="2407145"/>
                <a:ext cx="216000" cy="180000"/>
              </a:xfrm>
              <a:prstGeom prst="cub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>
                    <a:solidFill>
                      <a:schemeClr val="tx1"/>
                    </a:solidFill>
                  </a:rPr>
                  <a:t>11</a:t>
                </a:r>
              </a:p>
            </p:txBody>
          </p:sp>
          <p:sp>
            <p:nvSpPr>
              <p:cNvPr id="46" name="Cubo 45"/>
              <p:cNvSpPr/>
              <p:nvPr/>
            </p:nvSpPr>
            <p:spPr>
              <a:xfrm>
                <a:off x="2533356" y="4497190"/>
                <a:ext cx="216000" cy="180000"/>
              </a:xfrm>
              <a:prstGeom prst="cub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47" name="Cubo 46"/>
              <p:cNvSpPr/>
              <p:nvPr/>
            </p:nvSpPr>
            <p:spPr>
              <a:xfrm>
                <a:off x="2285199" y="3638439"/>
                <a:ext cx="216000" cy="180000"/>
              </a:xfrm>
              <a:prstGeom prst="cub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48" name="Cubo 47"/>
              <p:cNvSpPr/>
              <p:nvPr/>
            </p:nvSpPr>
            <p:spPr>
              <a:xfrm>
                <a:off x="3211550" y="3156644"/>
                <a:ext cx="216000" cy="180000"/>
              </a:xfrm>
              <a:prstGeom prst="cub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49" name="Cubo 48"/>
              <p:cNvSpPr/>
              <p:nvPr/>
            </p:nvSpPr>
            <p:spPr>
              <a:xfrm>
                <a:off x="3959004" y="3937124"/>
                <a:ext cx="216000" cy="180000"/>
              </a:xfrm>
              <a:prstGeom prst="cub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50" name="Cubo 49"/>
              <p:cNvSpPr/>
              <p:nvPr/>
            </p:nvSpPr>
            <p:spPr>
              <a:xfrm>
                <a:off x="4607120" y="3471877"/>
                <a:ext cx="216000" cy="180000"/>
              </a:xfrm>
              <a:prstGeom prst="cub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51" name="Cubo 50"/>
              <p:cNvSpPr/>
              <p:nvPr/>
            </p:nvSpPr>
            <p:spPr>
              <a:xfrm>
                <a:off x="5060421" y="4154717"/>
                <a:ext cx="216000" cy="180000"/>
              </a:xfrm>
              <a:prstGeom prst="cub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52" name="Cubo 51"/>
              <p:cNvSpPr/>
              <p:nvPr/>
            </p:nvSpPr>
            <p:spPr>
              <a:xfrm>
                <a:off x="4643614" y="4407190"/>
                <a:ext cx="216000" cy="180000"/>
              </a:xfrm>
              <a:prstGeom prst="cub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53" name="Cubo 52"/>
              <p:cNvSpPr/>
              <p:nvPr/>
            </p:nvSpPr>
            <p:spPr>
              <a:xfrm>
                <a:off x="4993816" y="3415754"/>
                <a:ext cx="216000" cy="180000"/>
              </a:xfrm>
              <a:prstGeom prst="cub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54" name="Cubo 53"/>
              <p:cNvSpPr/>
              <p:nvPr/>
            </p:nvSpPr>
            <p:spPr>
              <a:xfrm>
                <a:off x="5218158" y="4470506"/>
                <a:ext cx="216000" cy="180000"/>
              </a:xfrm>
              <a:prstGeom prst="cub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55" name="Cubo 54"/>
              <p:cNvSpPr/>
              <p:nvPr/>
            </p:nvSpPr>
            <p:spPr>
              <a:xfrm>
                <a:off x="5947632" y="5134868"/>
                <a:ext cx="216000" cy="180000"/>
              </a:xfrm>
              <a:prstGeom prst="cub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56" name="Cubo 55"/>
              <p:cNvSpPr/>
              <p:nvPr/>
            </p:nvSpPr>
            <p:spPr>
              <a:xfrm>
                <a:off x="4067004" y="2975509"/>
                <a:ext cx="216000" cy="180000"/>
              </a:xfrm>
              <a:prstGeom prst="cub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57" name="Cubo 56"/>
              <p:cNvSpPr/>
              <p:nvPr/>
            </p:nvSpPr>
            <p:spPr>
              <a:xfrm>
                <a:off x="11811256" y="5528568"/>
                <a:ext cx="216000" cy="180000"/>
              </a:xfrm>
              <a:prstGeom prst="cub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58" name="Cubo 57"/>
              <p:cNvSpPr/>
              <p:nvPr/>
            </p:nvSpPr>
            <p:spPr>
              <a:xfrm>
                <a:off x="4907911" y="2402132"/>
                <a:ext cx="216000" cy="180000"/>
              </a:xfrm>
              <a:prstGeom prst="cub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>
                    <a:solidFill>
                      <a:schemeClr val="tx1"/>
                    </a:solidFill>
                  </a:rPr>
                  <a:t>22</a:t>
                </a:r>
              </a:p>
            </p:txBody>
          </p:sp>
          <p:sp>
            <p:nvSpPr>
              <p:cNvPr id="59" name="Cubo 58"/>
              <p:cNvSpPr/>
              <p:nvPr/>
            </p:nvSpPr>
            <p:spPr>
              <a:xfrm>
                <a:off x="5646496" y="2936510"/>
                <a:ext cx="216000" cy="180000"/>
              </a:xfrm>
              <a:prstGeom prst="cub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60" name="Cubo 59"/>
              <p:cNvSpPr/>
              <p:nvPr/>
            </p:nvSpPr>
            <p:spPr>
              <a:xfrm>
                <a:off x="7315727" y="3712085"/>
                <a:ext cx="216000" cy="180000"/>
              </a:xfrm>
              <a:prstGeom prst="cub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61" name="Cubo 60"/>
              <p:cNvSpPr/>
              <p:nvPr/>
            </p:nvSpPr>
            <p:spPr>
              <a:xfrm>
                <a:off x="5129604" y="4933206"/>
                <a:ext cx="216000" cy="180000"/>
              </a:xfrm>
              <a:prstGeom prst="cub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62" name="Cubo 61"/>
              <p:cNvSpPr/>
              <p:nvPr/>
            </p:nvSpPr>
            <p:spPr>
              <a:xfrm>
                <a:off x="4175004" y="5835054"/>
                <a:ext cx="216000" cy="180000"/>
              </a:xfrm>
              <a:prstGeom prst="cub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63" name="Cubo 62"/>
              <p:cNvSpPr/>
              <p:nvPr/>
            </p:nvSpPr>
            <p:spPr>
              <a:xfrm>
                <a:off x="3989351" y="5344563"/>
                <a:ext cx="216000" cy="180000"/>
              </a:xfrm>
              <a:prstGeom prst="cub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64" name="Cubo 63"/>
              <p:cNvSpPr/>
              <p:nvPr/>
            </p:nvSpPr>
            <p:spPr>
              <a:xfrm>
                <a:off x="2881732" y="5023206"/>
                <a:ext cx="216000" cy="180000"/>
              </a:xfrm>
              <a:prstGeom prst="cub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</p:grpSp>
        <p:grpSp>
          <p:nvGrpSpPr>
            <p:cNvPr id="38" name="Grupo 37"/>
            <p:cNvGrpSpPr/>
            <p:nvPr/>
          </p:nvGrpSpPr>
          <p:grpSpPr>
            <a:xfrm>
              <a:off x="2547852" y="3013371"/>
              <a:ext cx="4551875" cy="3423156"/>
              <a:chOff x="2547852" y="3013371"/>
              <a:chExt cx="4551875" cy="3423156"/>
            </a:xfrm>
          </p:grpSpPr>
          <p:sp>
            <p:nvSpPr>
              <p:cNvPr id="66" name="Cubo 65"/>
              <p:cNvSpPr/>
              <p:nvPr/>
            </p:nvSpPr>
            <p:spPr>
              <a:xfrm>
                <a:off x="2795435" y="3979329"/>
                <a:ext cx="216000" cy="180000"/>
              </a:xfrm>
              <a:prstGeom prst="cub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67" name="Cubo 66"/>
              <p:cNvSpPr/>
              <p:nvPr/>
            </p:nvSpPr>
            <p:spPr>
              <a:xfrm>
                <a:off x="2547852" y="3291877"/>
                <a:ext cx="216000" cy="180000"/>
              </a:xfrm>
              <a:prstGeom prst="cub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68" name="Cubo 67"/>
              <p:cNvSpPr/>
              <p:nvPr/>
            </p:nvSpPr>
            <p:spPr>
              <a:xfrm>
                <a:off x="3725807" y="3295867"/>
                <a:ext cx="216000" cy="180000"/>
              </a:xfrm>
              <a:prstGeom prst="cub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69" name="Cubo 68"/>
              <p:cNvSpPr/>
              <p:nvPr/>
            </p:nvSpPr>
            <p:spPr>
              <a:xfrm>
                <a:off x="5174041" y="3712085"/>
                <a:ext cx="216000" cy="180000"/>
              </a:xfrm>
              <a:prstGeom prst="cub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71" name="Cubo 70"/>
              <p:cNvSpPr/>
              <p:nvPr/>
            </p:nvSpPr>
            <p:spPr>
              <a:xfrm>
                <a:off x="6302390" y="4778967"/>
                <a:ext cx="216000" cy="180000"/>
              </a:xfrm>
              <a:prstGeom prst="cub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>
                    <a:solidFill>
                      <a:schemeClr val="tx1"/>
                    </a:solidFill>
                  </a:rPr>
                  <a:t>11</a:t>
                </a:r>
              </a:p>
            </p:txBody>
          </p:sp>
          <p:sp>
            <p:nvSpPr>
              <p:cNvPr id="72" name="Cubo 71"/>
              <p:cNvSpPr/>
              <p:nvPr/>
            </p:nvSpPr>
            <p:spPr>
              <a:xfrm>
                <a:off x="4617247" y="3037512"/>
                <a:ext cx="216000" cy="180000"/>
              </a:xfrm>
              <a:prstGeom prst="cub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73" name="Cubo 72"/>
              <p:cNvSpPr/>
              <p:nvPr/>
            </p:nvSpPr>
            <p:spPr>
              <a:xfrm>
                <a:off x="6477562" y="3013371"/>
                <a:ext cx="216000" cy="180000"/>
              </a:xfrm>
              <a:prstGeom prst="cub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74" name="Cubo 73"/>
              <p:cNvSpPr/>
              <p:nvPr/>
            </p:nvSpPr>
            <p:spPr>
              <a:xfrm>
                <a:off x="6883727" y="3440910"/>
                <a:ext cx="216000" cy="180000"/>
              </a:xfrm>
              <a:prstGeom prst="cub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75" name="Cubo 74"/>
              <p:cNvSpPr/>
              <p:nvPr/>
            </p:nvSpPr>
            <p:spPr>
              <a:xfrm>
                <a:off x="4345715" y="6256527"/>
                <a:ext cx="216000" cy="180000"/>
              </a:xfrm>
              <a:prstGeom prst="cub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76" name="Cubo 75"/>
              <p:cNvSpPr/>
              <p:nvPr/>
            </p:nvSpPr>
            <p:spPr>
              <a:xfrm>
                <a:off x="3936935" y="4918103"/>
                <a:ext cx="216000" cy="180000"/>
              </a:xfrm>
              <a:prstGeom prst="cub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77" name="Cubo 76"/>
              <p:cNvSpPr/>
              <p:nvPr/>
            </p:nvSpPr>
            <p:spPr>
              <a:xfrm>
                <a:off x="3282168" y="4551789"/>
                <a:ext cx="216000" cy="180000"/>
              </a:xfrm>
              <a:prstGeom prst="cub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es-CO" sz="900" b="1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9903853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383460" y="344747"/>
            <a:ext cx="70074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>
              <a:defRPr/>
            </a:pPr>
            <a:r>
              <a:rPr lang="es-CO" sz="4000" b="1" dirty="0">
                <a:solidFill>
                  <a:schemeClr val="bg1"/>
                </a:solidFill>
              </a:rPr>
              <a:t>Conocimiento del riesgo sísmico</a:t>
            </a:r>
          </a:p>
        </p:txBody>
      </p:sp>
      <p:sp>
        <p:nvSpPr>
          <p:cNvPr id="11" name="Rectángulo 26"/>
          <p:cNvSpPr>
            <a:spLocks noChangeArrowheads="1"/>
          </p:cNvSpPr>
          <p:nvPr/>
        </p:nvSpPr>
        <p:spPr bwMode="auto">
          <a:xfrm>
            <a:off x="4913682" y="1979866"/>
            <a:ext cx="3107180" cy="707886"/>
          </a:xfrm>
          <a:prstGeom prst="rect">
            <a:avLst/>
          </a:prstGeom>
          <a:solidFill>
            <a:srgbClr val="15A7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s-ES" sz="2000" b="1" dirty="0">
                <a:solidFill>
                  <a:schemeClr val="bg1"/>
                </a:solidFill>
                <a:latin typeface="+mn-lt"/>
              </a:rPr>
              <a:t>Proyecto del Inventario de Edificaciones Públicas</a:t>
            </a:r>
            <a:endParaRPr lang="es-CO" sz="2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2" name="Rectángulo 26"/>
          <p:cNvSpPr>
            <a:spLocks noChangeArrowheads="1"/>
          </p:cNvSpPr>
          <p:nvPr/>
        </p:nvSpPr>
        <p:spPr bwMode="auto">
          <a:xfrm>
            <a:off x="8850532" y="1993251"/>
            <a:ext cx="2983818" cy="707886"/>
          </a:xfrm>
          <a:prstGeom prst="rect">
            <a:avLst/>
          </a:prstGeom>
          <a:solidFill>
            <a:srgbClr val="15A7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s-ES" sz="2000" b="1" dirty="0">
                <a:solidFill>
                  <a:schemeClr val="bg1"/>
                </a:solidFill>
                <a:latin typeface="+mn-lt"/>
              </a:rPr>
              <a:t>Proyecto de inspección de edificaciones</a:t>
            </a:r>
            <a:endParaRPr lang="es-CO" sz="20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812" y="3047017"/>
            <a:ext cx="3756052" cy="2561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1" name="Grupo 30"/>
          <p:cNvGrpSpPr/>
          <p:nvPr/>
        </p:nvGrpSpPr>
        <p:grpSpPr>
          <a:xfrm>
            <a:off x="153055" y="1979866"/>
            <a:ext cx="3872088" cy="4139875"/>
            <a:chOff x="7946288" y="1905513"/>
            <a:chExt cx="3872088" cy="4139875"/>
          </a:xfrm>
        </p:grpSpPr>
        <p:sp>
          <p:nvSpPr>
            <p:cNvPr id="13" name="Rectángulo 26"/>
            <p:cNvSpPr>
              <a:spLocks noChangeArrowheads="1"/>
            </p:cNvSpPr>
            <p:nvPr/>
          </p:nvSpPr>
          <p:spPr bwMode="auto">
            <a:xfrm>
              <a:off x="8390892" y="1905513"/>
              <a:ext cx="3301860" cy="707886"/>
            </a:xfrm>
            <a:prstGeom prst="rect">
              <a:avLst/>
            </a:prstGeom>
            <a:solidFill>
              <a:srgbClr val="15A7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es-ES" sz="2000" b="1" dirty="0">
                  <a:solidFill>
                    <a:schemeClr val="bg1"/>
                  </a:solidFill>
                  <a:latin typeface="+mn-lt"/>
                </a:rPr>
                <a:t>Escenarios de daños por terremoto y riesgo sísmico</a:t>
              </a:r>
              <a:endParaRPr lang="es-CO" sz="2000" b="1" dirty="0">
                <a:solidFill>
                  <a:schemeClr val="bg1"/>
                </a:solidFill>
                <a:latin typeface="+mn-lt"/>
              </a:endParaRPr>
            </a:p>
          </p:txBody>
        </p:sp>
        <p:pic>
          <p:nvPicPr>
            <p:cNvPr id="21" name="Imagen 2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72757" y="2735508"/>
              <a:ext cx="810242" cy="1023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" name="Grupo 3"/>
            <p:cNvGrpSpPr/>
            <p:nvPr/>
          </p:nvGrpSpPr>
          <p:grpSpPr>
            <a:xfrm>
              <a:off x="7946288" y="2972664"/>
              <a:ext cx="3872088" cy="3072724"/>
              <a:chOff x="7820664" y="2918173"/>
              <a:chExt cx="3979717" cy="3087847"/>
            </a:xfrm>
          </p:grpSpPr>
          <p:sp>
            <p:nvSpPr>
              <p:cNvPr id="18" name="1 CuadroTexto"/>
              <p:cNvSpPr txBox="1">
                <a:spLocks noChangeArrowheads="1"/>
              </p:cNvSpPr>
              <p:nvPr/>
            </p:nvSpPr>
            <p:spPr bwMode="auto">
              <a:xfrm>
                <a:off x="10524192" y="5121356"/>
                <a:ext cx="1219597" cy="40011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s-CO" altLang="es-CO" sz="1000" b="1" dirty="0">
                    <a:solidFill>
                      <a:schemeClr val="bg1"/>
                    </a:solidFill>
                  </a:rPr>
                  <a:t>Protección </a:t>
                </a:r>
              </a:p>
              <a:p>
                <a:pPr algn="ctr"/>
                <a:r>
                  <a:rPr lang="es-CO" altLang="es-CO" sz="1000" b="1" dirty="0">
                    <a:solidFill>
                      <a:schemeClr val="bg1"/>
                    </a:solidFill>
                  </a:rPr>
                  <a:t>financiera</a:t>
                </a:r>
              </a:p>
            </p:txBody>
          </p:sp>
          <p:pic>
            <p:nvPicPr>
              <p:cNvPr id="19" name="Imagen 18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2284"/>
              <a:stretch>
                <a:fillRect/>
              </a:stretch>
            </p:blipFill>
            <p:spPr bwMode="auto">
              <a:xfrm>
                <a:off x="8741658" y="2963333"/>
                <a:ext cx="1039519" cy="13044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" name="Imagen 19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4732"/>
              <a:stretch>
                <a:fillRect/>
              </a:stretch>
            </p:blipFill>
            <p:spPr bwMode="auto">
              <a:xfrm>
                <a:off x="7820664" y="2986762"/>
                <a:ext cx="881162" cy="10458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" name="Imagen 21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474475" y="4052582"/>
                <a:ext cx="1218277" cy="853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3" name="Abrir llave 22"/>
              <p:cNvSpPr/>
              <p:nvPr/>
            </p:nvSpPr>
            <p:spPr>
              <a:xfrm rot="10800000">
                <a:off x="9897757" y="2918173"/>
                <a:ext cx="169738" cy="3016884"/>
              </a:xfrm>
              <a:prstGeom prst="leftBrace">
                <a:avLst>
                  <a:gd name="adj1" fmla="val 39090"/>
                  <a:gd name="adj2" fmla="val 50000"/>
                </a:avLst>
              </a:prstGeom>
              <a:ln w="41275" cap="rnd"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CO" sz="2400"/>
              </a:p>
            </p:txBody>
          </p:sp>
          <p:pic>
            <p:nvPicPr>
              <p:cNvPr id="24" name="Imagen 23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5737"/>
              <a:stretch>
                <a:fillRect/>
              </a:stretch>
            </p:blipFill>
            <p:spPr bwMode="auto">
              <a:xfrm>
                <a:off x="8714907" y="4267809"/>
                <a:ext cx="1057006" cy="10458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5" name="Flecha derecha 24"/>
              <p:cNvSpPr/>
              <p:nvPr/>
            </p:nvSpPr>
            <p:spPr>
              <a:xfrm rot="5400000">
                <a:off x="10943480" y="3810340"/>
                <a:ext cx="213948" cy="17819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CO" sz="2400"/>
              </a:p>
            </p:txBody>
          </p:sp>
          <p:sp>
            <p:nvSpPr>
              <p:cNvPr id="26" name="Flecha derecha 25"/>
              <p:cNvSpPr/>
              <p:nvPr/>
            </p:nvSpPr>
            <p:spPr>
              <a:xfrm>
                <a:off x="10156639" y="5398795"/>
                <a:ext cx="276881" cy="215538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CO" sz="2400"/>
              </a:p>
            </p:txBody>
          </p:sp>
          <p:pic>
            <p:nvPicPr>
              <p:cNvPr id="27" name="Imagen 26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1024"/>
              <a:stretch>
                <a:fillRect/>
              </a:stretch>
            </p:blipFill>
            <p:spPr bwMode="auto">
              <a:xfrm>
                <a:off x="7839122" y="3117959"/>
                <a:ext cx="838416" cy="11282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8" name="Imagen 27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602165" y="3009984"/>
                <a:ext cx="874271" cy="7124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" name="Imagen 28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049402" y="4358869"/>
                <a:ext cx="750979" cy="6662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" name="19 CuadroTexto"/>
              <p:cNvSpPr txBox="1">
                <a:spLocks noChangeArrowheads="1"/>
              </p:cNvSpPr>
              <p:nvPr/>
            </p:nvSpPr>
            <p:spPr bwMode="auto">
              <a:xfrm>
                <a:off x="10523428" y="5614333"/>
                <a:ext cx="1221124" cy="39168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s-CO" altLang="es-CO" sz="1000" b="1" dirty="0">
                    <a:solidFill>
                      <a:schemeClr val="bg1"/>
                    </a:solidFill>
                  </a:rPr>
                  <a:t>Preparación para </a:t>
                </a:r>
              </a:p>
              <a:p>
                <a:pPr algn="ctr"/>
                <a:r>
                  <a:rPr lang="es-CO" altLang="es-CO" sz="1000" b="1" dirty="0">
                    <a:solidFill>
                      <a:schemeClr val="bg1"/>
                    </a:solidFill>
                  </a:rPr>
                  <a:t>la respuesta</a:t>
                </a:r>
              </a:p>
            </p:txBody>
          </p:sp>
        </p:grp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0533" y="3047017"/>
            <a:ext cx="2983818" cy="2677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970743"/>
      </p:ext>
    </p:extLst>
  </p:cSld>
  <p:clrMapOvr>
    <a:masterClrMapping/>
  </p:clrMapOvr>
  <p:transition spd="med">
    <p:pull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" t="4560" b="13246"/>
          <a:stretch/>
        </p:blipFill>
        <p:spPr bwMode="auto">
          <a:xfrm>
            <a:off x="-1" y="571500"/>
            <a:ext cx="12192001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5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Marcador de título 1">
            <a:extLst>
              <a:ext uri="{FF2B5EF4-FFF2-40B4-BE49-F238E27FC236}">
                <a16:creationId xmlns:a16="http://schemas.microsoft.com/office/drawing/2014/main" id="{199C4AF5-6BF5-465F-A3BC-DB97B76AE2C3}"/>
              </a:ext>
            </a:extLst>
          </p:cNvPr>
          <p:cNvSpPr txBox="1">
            <a:spLocks/>
          </p:cNvSpPr>
          <p:nvPr/>
        </p:nvSpPr>
        <p:spPr>
          <a:xfrm>
            <a:off x="337883" y="281620"/>
            <a:ext cx="9050816" cy="9194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s-ES" sz="4000" dirty="0">
                <a:latin typeface="+mn-lt"/>
              </a:rPr>
              <a:t>Sistema de Alerta Bogotá</a:t>
            </a:r>
            <a:endParaRPr lang="es-CO" sz="4000" dirty="0">
              <a:latin typeface="+mn-lt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240489" y="2771827"/>
            <a:ext cx="6954921" cy="3817891"/>
            <a:chOff x="240489" y="2771827"/>
            <a:chExt cx="6954921" cy="3817891"/>
          </a:xfrm>
        </p:grpSpPr>
        <p:sp>
          <p:nvSpPr>
            <p:cNvPr id="112" name="85 Conector"/>
            <p:cNvSpPr/>
            <p:nvPr/>
          </p:nvSpPr>
          <p:spPr bwMode="auto">
            <a:xfrm>
              <a:off x="240489" y="2771827"/>
              <a:ext cx="90488" cy="90487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CO" sz="1350"/>
            </a:p>
          </p:txBody>
        </p:sp>
        <p:sp>
          <p:nvSpPr>
            <p:cNvPr id="113" name="86 Conector"/>
            <p:cNvSpPr/>
            <p:nvPr/>
          </p:nvSpPr>
          <p:spPr bwMode="auto">
            <a:xfrm>
              <a:off x="881275" y="4097441"/>
              <a:ext cx="90487" cy="889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CO" sz="1350"/>
            </a:p>
          </p:txBody>
        </p:sp>
        <p:sp>
          <p:nvSpPr>
            <p:cNvPr id="114" name="87 Conector"/>
            <p:cNvSpPr/>
            <p:nvPr/>
          </p:nvSpPr>
          <p:spPr bwMode="auto">
            <a:xfrm>
              <a:off x="2898490" y="5531259"/>
              <a:ext cx="88900" cy="90488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CO" sz="1350"/>
            </a:p>
          </p:txBody>
        </p:sp>
        <p:sp>
          <p:nvSpPr>
            <p:cNvPr id="115" name="88 Conector"/>
            <p:cNvSpPr/>
            <p:nvPr/>
          </p:nvSpPr>
          <p:spPr bwMode="auto">
            <a:xfrm>
              <a:off x="4235045" y="6499231"/>
              <a:ext cx="90488" cy="90487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CO" sz="1350"/>
            </a:p>
          </p:txBody>
        </p:sp>
        <p:sp>
          <p:nvSpPr>
            <p:cNvPr id="116" name="89 Conector"/>
            <p:cNvSpPr/>
            <p:nvPr/>
          </p:nvSpPr>
          <p:spPr bwMode="auto">
            <a:xfrm>
              <a:off x="7104923" y="4472034"/>
              <a:ext cx="90487" cy="90488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CO" sz="1350"/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7495" y="4179054"/>
            <a:ext cx="1852306" cy="1904171"/>
          </a:xfrm>
          <a:prstGeom prst="rect">
            <a:avLst/>
          </a:prstGeom>
        </p:spPr>
      </p:pic>
      <p:grpSp>
        <p:nvGrpSpPr>
          <p:cNvPr id="125" name="1 Grupo"/>
          <p:cNvGrpSpPr>
            <a:grpSpLocks/>
          </p:cNvGrpSpPr>
          <p:nvPr/>
        </p:nvGrpSpPr>
        <p:grpSpPr bwMode="auto">
          <a:xfrm>
            <a:off x="2324483" y="2108201"/>
            <a:ext cx="5077616" cy="2848767"/>
            <a:chOff x="2211235" y="2103916"/>
            <a:chExt cx="5427915" cy="2889740"/>
          </a:xfrm>
        </p:grpSpPr>
        <p:sp>
          <p:nvSpPr>
            <p:cNvPr id="126" name="Cubo 17"/>
            <p:cNvSpPr/>
            <p:nvPr/>
          </p:nvSpPr>
          <p:spPr>
            <a:xfrm>
              <a:off x="7112023" y="3435525"/>
              <a:ext cx="114316" cy="129138"/>
            </a:xfrm>
            <a:prstGeom prst="cube">
              <a:avLst/>
            </a:prstGeom>
            <a:solidFill>
              <a:srgbClr val="FF0000"/>
            </a:solidFill>
            <a:ln w="63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es-ES_tradnl" sz="1350"/>
            </a:p>
          </p:txBody>
        </p:sp>
        <p:sp>
          <p:nvSpPr>
            <p:cNvPr id="127" name="Cubo 17"/>
            <p:cNvSpPr/>
            <p:nvPr/>
          </p:nvSpPr>
          <p:spPr>
            <a:xfrm>
              <a:off x="6434593" y="3966898"/>
              <a:ext cx="114316" cy="129139"/>
            </a:xfrm>
            <a:prstGeom prst="cube">
              <a:avLst/>
            </a:prstGeom>
            <a:solidFill>
              <a:srgbClr val="FF0000"/>
            </a:solidFill>
            <a:ln w="63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es-ES_tradnl" sz="1350"/>
            </a:p>
          </p:txBody>
        </p:sp>
        <p:sp>
          <p:nvSpPr>
            <p:cNvPr id="128" name="Cubo 17"/>
            <p:cNvSpPr/>
            <p:nvPr/>
          </p:nvSpPr>
          <p:spPr>
            <a:xfrm>
              <a:off x="6631472" y="4079101"/>
              <a:ext cx="114316" cy="129138"/>
            </a:xfrm>
            <a:prstGeom prst="cube">
              <a:avLst/>
            </a:prstGeom>
            <a:solidFill>
              <a:srgbClr val="FF0000"/>
            </a:solidFill>
            <a:ln w="63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es-ES_tradnl" sz="1350"/>
            </a:p>
          </p:txBody>
        </p:sp>
        <p:sp>
          <p:nvSpPr>
            <p:cNvPr id="129" name="Cubo 17"/>
            <p:cNvSpPr/>
            <p:nvPr/>
          </p:nvSpPr>
          <p:spPr>
            <a:xfrm>
              <a:off x="6997707" y="3837760"/>
              <a:ext cx="114316" cy="129138"/>
            </a:xfrm>
            <a:prstGeom prst="cube">
              <a:avLst/>
            </a:prstGeom>
            <a:solidFill>
              <a:srgbClr val="FF0000"/>
            </a:solidFill>
            <a:ln w="63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es-ES_tradnl" sz="1350"/>
            </a:p>
          </p:txBody>
        </p:sp>
        <p:sp>
          <p:nvSpPr>
            <p:cNvPr id="130" name="Cubo 17"/>
            <p:cNvSpPr/>
            <p:nvPr/>
          </p:nvSpPr>
          <p:spPr>
            <a:xfrm>
              <a:off x="7372412" y="3975366"/>
              <a:ext cx="114316" cy="129139"/>
            </a:xfrm>
            <a:prstGeom prst="cube">
              <a:avLst/>
            </a:prstGeom>
            <a:solidFill>
              <a:srgbClr val="FF0000"/>
            </a:solidFill>
            <a:ln w="63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es-ES_tradnl" sz="1350"/>
            </a:p>
          </p:txBody>
        </p:sp>
        <p:sp>
          <p:nvSpPr>
            <p:cNvPr id="131" name="Cubo 17"/>
            <p:cNvSpPr/>
            <p:nvPr/>
          </p:nvSpPr>
          <p:spPr>
            <a:xfrm>
              <a:off x="7524834" y="3683217"/>
              <a:ext cx="114316" cy="129139"/>
            </a:xfrm>
            <a:prstGeom prst="cube">
              <a:avLst/>
            </a:prstGeom>
            <a:solidFill>
              <a:srgbClr val="FF0000"/>
            </a:solidFill>
            <a:ln w="63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es-ES_tradnl" sz="1350"/>
            </a:p>
          </p:txBody>
        </p:sp>
        <p:sp>
          <p:nvSpPr>
            <p:cNvPr id="132" name="Cubo 17"/>
            <p:cNvSpPr/>
            <p:nvPr/>
          </p:nvSpPr>
          <p:spPr>
            <a:xfrm>
              <a:off x="6070473" y="4614708"/>
              <a:ext cx="114316" cy="129139"/>
            </a:xfrm>
            <a:prstGeom prst="cube">
              <a:avLst/>
            </a:prstGeom>
            <a:solidFill>
              <a:srgbClr val="FF0000"/>
            </a:solidFill>
            <a:ln w="63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es-ES_tradnl" sz="1350"/>
            </a:p>
          </p:txBody>
        </p:sp>
        <p:sp>
          <p:nvSpPr>
            <p:cNvPr id="133" name="Cubo 17"/>
            <p:cNvSpPr/>
            <p:nvPr/>
          </p:nvSpPr>
          <p:spPr>
            <a:xfrm>
              <a:off x="6222895" y="4767134"/>
              <a:ext cx="114316" cy="129139"/>
            </a:xfrm>
            <a:prstGeom prst="cube">
              <a:avLst/>
            </a:prstGeom>
            <a:solidFill>
              <a:srgbClr val="FF0000"/>
            </a:solidFill>
            <a:ln w="63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es-ES_tradnl" sz="1350"/>
            </a:p>
          </p:txBody>
        </p:sp>
        <p:sp>
          <p:nvSpPr>
            <p:cNvPr id="134" name="Cubo 17"/>
            <p:cNvSpPr/>
            <p:nvPr/>
          </p:nvSpPr>
          <p:spPr>
            <a:xfrm>
              <a:off x="6487517" y="4864517"/>
              <a:ext cx="114316" cy="129139"/>
            </a:xfrm>
            <a:prstGeom prst="cube">
              <a:avLst/>
            </a:prstGeom>
            <a:solidFill>
              <a:srgbClr val="FF0000"/>
            </a:solidFill>
            <a:ln w="63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es-ES_tradnl" sz="1350"/>
            </a:p>
          </p:txBody>
        </p:sp>
        <p:sp>
          <p:nvSpPr>
            <p:cNvPr id="135" name="Cubo 17"/>
            <p:cNvSpPr/>
            <p:nvPr/>
          </p:nvSpPr>
          <p:spPr>
            <a:xfrm>
              <a:off x="5204633" y="3045993"/>
              <a:ext cx="114316" cy="129138"/>
            </a:xfrm>
            <a:prstGeom prst="cube">
              <a:avLst/>
            </a:prstGeom>
            <a:solidFill>
              <a:srgbClr val="FF0000"/>
            </a:solidFill>
            <a:ln w="63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es-ES_tradnl" sz="1350"/>
            </a:p>
          </p:txBody>
        </p:sp>
        <p:sp>
          <p:nvSpPr>
            <p:cNvPr id="136" name="Cubo 17"/>
            <p:cNvSpPr/>
            <p:nvPr/>
          </p:nvSpPr>
          <p:spPr>
            <a:xfrm>
              <a:off x="5945573" y="3503270"/>
              <a:ext cx="114316" cy="129138"/>
            </a:xfrm>
            <a:prstGeom prst="cube">
              <a:avLst/>
            </a:prstGeom>
            <a:solidFill>
              <a:srgbClr val="FF0000"/>
            </a:solidFill>
            <a:ln w="63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es-ES_tradnl" sz="1350"/>
            </a:p>
          </p:txBody>
        </p:sp>
        <p:sp>
          <p:nvSpPr>
            <p:cNvPr id="137" name="Cubo 17"/>
            <p:cNvSpPr/>
            <p:nvPr/>
          </p:nvSpPr>
          <p:spPr>
            <a:xfrm>
              <a:off x="5642845" y="3257695"/>
              <a:ext cx="114316" cy="129138"/>
            </a:xfrm>
            <a:prstGeom prst="cube">
              <a:avLst/>
            </a:prstGeom>
            <a:solidFill>
              <a:srgbClr val="FF0000"/>
            </a:solidFill>
            <a:ln w="63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es-ES_tradnl" sz="1350"/>
            </a:p>
          </p:txBody>
        </p:sp>
        <p:sp>
          <p:nvSpPr>
            <p:cNvPr id="138" name="Cubo 17"/>
            <p:cNvSpPr/>
            <p:nvPr/>
          </p:nvSpPr>
          <p:spPr>
            <a:xfrm>
              <a:off x="2776466" y="2135672"/>
              <a:ext cx="114316" cy="129138"/>
            </a:xfrm>
            <a:prstGeom prst="cube">
              <a:avLst/>
            </a:prstGeom>
            <a:solidFill>
              <a:srgbClr val="FF0000"/>
            </a:solidFill>
            <a:ln w="63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es-ES_tradnl" sz="1350"/>
            </a:p>
          </p:txBody>
        </p:sp>
        <p:sp>
          <p:nvSpPr>
            <p:cNvPr id="139" name="Cubo 17"/>
            <p:cNvSpPr/>
            <p:nvPr/>
          </p:nvSpPr>
          <p:spPr>
            <a:xfrm>
              <a:off x="3434845" y="2150491"/>
              <a:ext cx="114316" cy="129139"/>
            </a:xfrm>
            <a:prstGeom prst="cube">
              <a:avLst/>
            </a:prstGeom>
            <a:solidFill>
              <a:srgbClr val="FF0000"/>
            </a:solidFill>
            <a:ln w="63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es-ES_tradnl" sz="1350"/>
            </a:p>
          </p:txBody>
        </p:sp>
        <p:sp>
          <p:nvSpPr>
            <p:cNvPr id="140" name="Cubo 17"/>
            <p:cNvSpPr/>
            <p:nvPr/>
          </p:nvSpPr>
          <p:spPr>
            <a:xfrm>
              <a:off x="2211235" y="2103916"/>
              <a:ext cx="114316" cy="129139"/>
            </a:xfrm>
            <a:prstGeom prst="cube">
              <a:avLst/>
            </a:prstGeom>
            <a:solidFill>
              <a:srgbClr val="FF0000"/>
            </a:solidFill>
            <a:ln w="63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>
                <a:defRPr/>
              </a:pPr>
              <a:endParaRPr lang="es-ES_tradnl" sz="1350"/>
            </a:p>
          </p:txBody>
        </p:sp>
      </p:grpSp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7541" y="2235510"/>
            <a:ext cx="5570985" cy="3566200"/>
          </a:xfrm>
          <a:prstGeom prst="rect">
            <a:avLst/>
          </a:prstGeom>
        </p:spPr>
      </p:pic>
      <p:pic>
        <p:nvPicPr>
          <p:cNvPr id="199" name="Imagen 19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2253" y="2343633"/>
            <a:ext cx="3050237" cy="2194175"/>
          </a:xfrm>
          <a:prstGeom prst="rect">
            <a:avLst/>
          </a:prstGeom>
        </p:spPr>
      </p:pic>
      <p:pic>
        <p:nvPicPr>
          <p:cNvPr id="222" name="Imagen 2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7099" y="3207626"/>
            <a:ext cx="3345866" cy="2751534"/>
          </a:xfrm>
          <a:prstGeom prst="rect">
            <a:avLst/>
          </a:prstGeom>
        </p:spPr>
      </p:pic>
      <p:sp>
        <p:nvSpPr>
          <p:cNvPr id="223" name="163 Triángulo isósceles"/>
          <p:cNvSpPr/>
          <p:nvPr/>
        </p:nvSpPr>
        <p:spPr>
          <a:xfrm>
            <a:off x="5212102" y="4578560"/>
            <a:ext cx="123832" cy="155098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sz="1350"/>
          </a:p>
        </p:txBody>
      </p:sp>
      <p:grpSp>
        <p:nvGrpSpPr>
          <p:cNvPr id="224" name="164 Grupo"/>
          <p:cNvGrpSpPr>
            <a:grpSpLocks/>
          </p:cNvGrpSpPr>
          <p:nvPr/>
        </p:nvGrpSpPr>
        <p:grpSpPr bwMode="auto">
          <a:xfrm>
            <a:off x="1901333" y="3120554"/>
            <a:ext cx="3119315" cy="1870634"/>
            <a:chOff x="1693863" y="2648631"/>
            <a:chExt cx="3385627" cy="1970936"/>
          </a:xfrm>
        </p:grpSpPr>
        <p:sp>
          <p:nvSpPr>
            <p:cNvPr id="225" name="165 Triángulo isósceles"/>
            <p:cNvSpPr/>
            <p:nvPr/>
          </p:nvSpPr>
          <p:spPr>
            <a:xfrm>
              <a:off x="2806888" y="2648631"/>
              <a:ext cx="143889" cy="122787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CO" sz="1350"/>
            </a:p>
          </p:txBody>
        </p:sp>
        <p:sp>
          <p:nvSpPr>
            <p:cNvPr id="226" name="166 Triángulo isósceles"/>
            <p:cNvSpPr/>
            <p:nvPr/>
          </p:nvSpPr>
          <p:spPr>
            <a:xfrm>
              <a:off x="3407837" y="3167298"/>
              <a:ext cx="143889" cy="124904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CO" sz="1350"/>
            </a:p>
          </p:txBody>
        </p:sp>
        <p:sp>
          <p:nvSpPr>
            <p:cNvPr id="227" name="167 Triángulo isósceles"/>
            <p:cNvSpPr/>
            <p:nvPr/>
          </p:nvSpPr>
          <p:spPr>
            <a:xfrm>
              <a:off x="4097658" y="3474265"/>
              <a:ext cx="143889" cy="122787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CO" sz="1350"/>
            </a:p>
          </p:txBody>
        </p:sp>
        <p:sp>
          <p:nvSpPr>
            <p:cNvPr id="228" name="168 Triángulo isósceles"/>
            <p:cNvSpPr/>
            <p:nvPr/>
          </p:nvSpPr>
          <p:spPr>
            <a:xfrm>
              <a:off x="4324073" y="4496780"/>
              <a:ext cx="141772" cy="122787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CO" sz="1350"/>
            </a:p>
          </p:txBody>
        </p:sp>
        <p:sp>
          <p:nvSpPr>
            <p:cNvPr id="229" name="169 Triángulo isósceles"/>
            <p:cNvSpPr/>
            <p:nvPr/>
          </p:nvSpPr>
          <p:spPr>
            <a:xfrm>
              <a:off x="1693863" y="2989469"/>
              <a:ext cx="143889" cy="124904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CO" sz="1350"/>
            </a:p>
          </p:txBody>
        </p:sp>
        <p:sp>
          <p:nvSpPr>
            <p:cNvPr id="230" name="170 Triángulo isósceles"/>
            <p:cNvSpPr/>
            <p:nvPr/>
          </p:nvSpPr>
          <p:spPr>
            <a:xfrm>
              <a:off x="4935601" y="4056442"/>
              <a:ext cx="143889" cy="122787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CO" sz="1350"/>
            </a:p>
          </p:txBody>
        </p:sp>
      </p:grpSp>
      <p:grpSp>
        <p:nvGrpSpPr>
          <p:cNvPr id="231" name="Grupo 10"/>
          <p:cNvGrpSpPr>
            <a:grpSpLocks/>
          </p:cNvGrpSpPr>
          <p:nvPr/>
        </p:nvGrpSpPr>
        <p:grpSpPr bwMode="auto">
          <a:xfrm>
            <a:off x="7578922" y="1660225"/>
            <a:ext cx="4575134" cy="2923168"/>
            <a:chOff x="3276556" y="2098079"/>
            <a:chExt cx="5829512" cy="3953652"/>
          </a:xfrm>
        </p:grpSpPr>
        <p:pic>
          <p:nvPicPr>
            <p:cNvPr id="232" name="Imagen 8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288" b="9221"/>
            <a:stretch>
              <a:fillRect/>
            </a:stretch>
          </p:blipFill>
          <p:spPr bwMode="auto">
            <a:xfrm>
              <a:off x="3276556" y="2098079"/>
              <a:ext cx="5829512" cy="39536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3" name="Imagen 2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008" y="3278766"/>
              <a:ext cx="1800200" cy="20615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4" name="Cubo 17"/>
          <p:cNvSpPr/>
          <p:nvPr/>
        </p:nvSpPr>
        <p:spPr>
          <a:xfrm>
            <a:off x="10423914" y="5169554"/>
            <a:ext cx="85725" cy="96837"/>
          </a:xfrm>
          <a:prstGeom prst="cube">
            <a:avLst/>
          </a:prstGeom>
          <a:solidFill>
            <a:srgbClr val="00B050"/>
          </a:solidFill>
          <a:ln w="6350">
            <a:solidFill>
              <a:srgbClr val="138F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es-ES_tradnl" sz="1350"/>
          </a:p>
        </p:txBody>
      </p:sp>
      <p:sp>
        <p:nvSpPr>
          <p:cNvPr id="245" name="163 Triángulo isósceles"/>
          <p:cNvSpPr/>
          <p:nvPr/>
        </p:nvSpPr>
        <p:spPr>
          <a:xfrm>
            <a:off x="8899911" y="5471179"/>
            <a:ext cx="161925" cy="13970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sz="1350"/>
          </a:p>
        </p:txBody>
      </p:sp>
      <p:pic>
        <p:nvPicPr>
          <p:cNvPr id="258" name="Imagen 25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63073" y="5365321"/>
            <a:ext cx="2637372" cy="1451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440940"/>
      </p:ext>
    </p:extLst>
  </p:cSld>
  <p:clrMapOvr>
    <a:masterClrMapping/>
  </p:clrMapOvr>
  <p:transition spd="med">
    <p:pull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0" y="-52253"/>
            <a:ext cx="12213132" cy="6936379"/>
            <a:chOff x="0" y="-52253"/>
            <a:chExt cx="12213132" cy="6936379"/>
          </a:xfrm>
        </p:grpSpPr>
        <p:sp>
          <p:nvSpPr>
            <p:cNvPr id="3" name="Rectángulo 2"/>
            <p:cNvSpPr/>
            <p:nvPr/>
          </p:nvSpPr>
          <p:spPr>
            <a:xfrm>
              <a:off x="0" y="-52253"/>
              <a:ext cx="12192000" cy="6897189"/>
            </a:xfrm>
            <a:prstGeom prst="rect">
              <a:avLst/>
            </a:prstGeom>
            <a:solidFill>
              <a:srgbClr val="003E6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CO"/>
            </a:p>
          </p:txBody>
        </p:sp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098" y="4258491"/>
              <a:ext cx="3738034" cy="2625635"/>
            </a:xfrm>
            <a:prstGeom prst="rect">
              <a:avLst/>
            </a:prstGeom>
          </p:spPr>
        </p:pic>
      </p:grpSp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1524000" y="1225880"/>
            <a:ext cx="9144000" cy="3777441"/>
          </a:xfrm>
        </p:spPr>
        <p:txBody>
          <a:bodyPr anchor="ctr">
            <a:normAutofit/>
          </a:bodyPr>
          <a:lstStyle/>
          <a:p>
            <a:pPr fontAlgn="ctr">
              <a:lnSpc>
                <a:spcPts val="5500"/>
              </a:lnSpc>
            </a:pPr>
            <a:r>
              <a:rPr lang="es-CO" sz="5400" dirty="0"/>
              <a:t>Proyecto:</a:t>
            </a:r>
            <a:br>
              <a:rPr lang="es-CO" sz="5400" dirty="0"/>
            </a:br>
            <a:br>
              <a:rPr lang="es-CO" sz="5400" b="0" dirty="0"/>
            </a:br>
            <a:r>
              <a:rPr lang="es-CO" sz="5400" b="0" dirty="0"/>
              <a:t>Reducción del riesgo y  </a:t>
            </a:r>
            <a:br>
              <a:rPr lang="es-CO" sz="5400" b="0" dirty="0"/>
            </a:br>
            <a:r>
              <a:rPr lang="es-CO" sz="5400" b="0" dirty="0"/>
              <a:t> adaptación al cambio climático</a:t>
            </a:r>
          </a:p>
        </p:txBody>
      </p:sp>
    </p:spTree>
    <p:extLst>
      <p:ext uri="{BB962C8B-B14F-4D97-AF65-F5344CB8AC3E}">
        <p14:creationId xmlns:p14="http://schemas.microsoft.com/office/powerpoint/2010/main" val="3880573980"/>
      </p:ext>
    </p:extLst>
  </p:cSld>
  <p:clrMapOvr>
    <a:masterClrMapping/>
  </p:clrMapOvr>
  <p:transition spd="med">
    <p:pull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9"/>
            <a:ext cx="12192000" cy="15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Marcador de título 1">
            <a:extLst>
              <a:ext uri="{FF2B5EF4-FFF2-40B4-BE49-F238E27FC236}">
                <a16:creationId xmlns:a16="http://schemas.microsoft.com/office/drawing/2014/main" id="{199C4AF5-6BF5-465F-A3BC-DB97B76AE2C3}"/>
              </a:ext>
            </a:extLst>
          </p:cNvPr>
          <p:cNvSpPr txBox="1">
            <a:spLocks/>
          </p:cNvSpPr>
          <p:nvPr/>
        </p:nvSpPr>
        <p:spPr>
          <a:xfrm>
            <a:off x="495300" y="78579"/>
            <a:ext cx="832212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3" name="Rectángulo 2"/>
          <p:cNvSpPr/>
          <p:nvPr/>
        </p:nvSpPr>
        <p:spPr>
          <a:xfrm>
            <a:off x="404717" y="78579"/>
            <a:ext cx="86214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altLang="es-CO" sz="3600" b="1" dirty="0">
                <a:solidFill>
                  <a:schemeClr val="bg1"/>
                </a:solidFill>
              </a:rPr>
              <a:t> Reasentamiento de familias localizadas en zonas de alto riesgo no mitigable</a:t>
            </a:r>
            <a:endParaRPr lang="es-CO" altLang="es-CO" sz="3600" b="1" dirty="0">
              <a:solidFill>
                <a:schemeClr val="bg1"/>
              </a:solidFill>
            </a:endParaRPr>
          </a:p>
        </p:txBody>
      </p:sp>
      <p:sp>
        <p:nvSpPr>
          <p:cNvPr id="10" name="5 Rectángulo"/>
          <p:cNvSpPr/>
          <p:nvPr/>
        </p:nvSpPr>
        <p:spPr>
          <a:xfrm>
            <a:off x="1524000" y="6174714"/>
            <a:ext cx="9144000" cy="765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</a:endParaRPr>
          </a:p>
        </p:txBody>
      </p:sp>
      <p:graphicFrame>
        <p:nvGraphicFramePr>
          <p:cNvPr id="11" name="3 Objeto"/>
          <p:cNvGraphicFramePr>
            <a:graphicFrameLocks noChangeAspect="1"/>
          </p:cNvGraphicFramePr>
          <p:nvPr/>
        </p:nvGraphicFramePr>
        <p:xfrm>
          <a:off x="878860" y="2018839"/>
          <a:ext cx="4284663" cy="149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Hoja de cálculo" r:id="rId3" imgW="3838559" imgH="1343068" progId="Excel.Sheet.12">
                  <p:embed/>
                </p:oleObj>
              </mc:Choice>
              <mc:Fallback>
                <p:oleObj name="Hoja de cálculo" r:id="rId3" imgW="3838559" imgH="1343068" progId="Excel.Shee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8860" y="2018839"/>
                        <a:ext cx="4284663" cy="149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4 CuadroTexto"/>
          <p:cNvSpPr txBox="1">
            <a:spLocks noChangeArrowheads="1"/>
          </p:cNvSpPr>
          <p:nvPr/>
        </p:nvSpPr>
        <p:spPr bwMode="auto">
          <a:xfrm>
            <a:off x="1919288" y="1543161"/>
            <a:ext cx="19662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b="1" dirty="0">
                <a:latin typeface="+mn-lt"/>
              </a:rPr>
              <a:t>Predios adquiridos</a:t>
            </a:r>
          </a:p>
        </p:txBody>
      </p:sp>
      <p:pic>
        <p:nvPicPr>
          <p:cNvPr id="13" name="image2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4069689"/>
            <a:ext cx="4138612" cy="264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27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701" y="4096677"/>
            <a:ext cx="4271963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12 CuadroTexto"/>
          <p:cNvSpPr txBox="1">
            <a:spLocks noChangeArrowheads="1"/>
          </p:cNvSpPr>
          <p:nvPr/>
        </p:nvSpPr>
        <p:spPr bwMode="auto">
          <a:xfrm>
            <a:off x="6913758" y="2273099"/>
            <a:ext cx="35396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b="1" dirty="0">
                <a:latin typeface="+mn-lt"/>
              </a:rPr>
              <a:t>Avance Meta PDD: </a:t>
            </a:r>
            <a:r>
              <a:rPr lang="es-CO" sz="2400" b="1" dirty="0">
                <a:latin typeface="+mn-lt"/>
              </a:rPr>
              <a:t>59%</a:t>
            </a:r>
            <a:r>
              <a:rPr lang="es-CO" dirty="0">
                <a:latin typeface="+mn-lt"/>
              </a:rPr>
              <a:t> (169/286)</a:t>
            </a:r>
          </a:p>
        </p:txBody>
      </p:sp>
      <p:sp>
        <p:nvSpPr>
          <p:cNvPr id="16" name="16 CuadroTexto"/>
          <p:cNvSpPr txBox="1">
            <a:spLocks noChangeArrowheads="1"/>
          </p:cNvSpPr>
          <p:nvPr/>
        </p:nvSpPr>
        <p:spPr bwMode="auto">
          <a:xfrm>
            <a:off x="3698876" y="3645945"/>
            <a:ext cx="41285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b="1" dirty="0">
                <a:latin typeface="+mn-lt"/>
              </a:rPr>
              <a:t>Antes y después de la Adquisición Predial</a:t>
            </a:r>
          </a:p>
        </p:txBody>
      </p:sp>
      <p:cxnSp>
        <p:nvCxnSpPr>
          <p:cNvPr id="8" name="Conector recto 7"/>
          <p:cNvCxnSpPr/>
          <p:nvPr/>
        </p:nvCxnSpPr>
        <p:spPr>
          <a:xfrm flipH="1">
            <a:off x="3992451" y="4185633"/>
            <a:ext cx="1" cy="235683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/>
          <p:cNvCxnSpPr/>
          <p:nvPr/>
        </p:nvCxnSpPr>
        <p:spPr>
          <a:xfrm flipH="1">
            <a:off x="8182579" y="4229197"/>
            <a:ext cx="1" cy="235683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1973298"/>
      </p:ext>
    </p:extLst>
  </p:cSld>
  <p:clrMapOvr>
    <a:masterClrMapping/>
  </p:clrMapOvr>
  <p:transition spd="med">
    <p:pull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Marcador de título 1">
            <a:extLst>
              <a:ext uri="{FF2B5EF4-FFF2-40B4-BE49-F238E27FC236}">
                <a16:creationId xmlns:a16="http://schemas.microsoft.com/office/drawing/2014/main" id="{199C4AF5-6BF5-465F-A3BC-DB97B76AE2C3}"/>
              </a:ext>
            </a:extLst>
          </p:cNvPr>
          <p:cNvSpPr txBox="1">
            <a:spLocks/>
          </p:cNvSpPr>
          <p:nvPr/>
        </p:nvSpPr>
        <p:spPr>
          <a:xfrm>
            <a:off x="495300" y="78579"/>
            <a:ext cx="832212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s-MX" altLang="es-CO" dirty="0">
                <a:latin typeface="+mn-lt"/>
              </a:rPr>
              <a:t>Obras de mitigación, adecuación y recuperación para la reducción del riesgo </a:t>
            </a:r>
            <a:endParaRPr lang="es-CO" altLang="es-CO" dirty="0">
              <a:latin typeface="+mn-lt"/>
            </a:endParaRPr>
          </a:p>
        </p:txBody>
      </p:sp>
      <p:sp>
        <p:nvSpPr>
          <p:cNvPr id="7" name="Rectángulo 16"/>
          <p:cNvSpPr/>
          <p:nvPr/>
        </p:nvSpPr>
        <p:spPr>
          <a:xfrm>
            <a:off x="3237139" y="3595647"/>
            <a:ext cx="1890712" cy="6477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s-MX" sz="1100" b="1" dirty="0"/>
              <a:t>Valor    : </a:t>
            </a:r>
            <a:r>
              <a:rPr lang="es-CO" sz="1100" b="1" dirty="0"/>
              <a:t>$ 2.291.213.765</a:t>
            </a:r>
          </a:p>
          <a:p>
            <a:pPr>
              <a:defRPr/>
            </a:pPr>
            <a:r>
              <a:rPr lang="es-CO" sz="1100" dirty="0"/>
              <a:t>Obra     : $ 2,100,191,578</a:t>
            </a:r>
          </a:p>
          <a:p>
            <a:pPr>
              <a:defRPr/>
            </a:pPr>
            <a:r>
              <a:rPr lang="es-CO" sz="1100" dirty="0" err="1"/>
              <a:t>Interv</a:t>
            </a:r>
            <a:r>
              <a:rPr lang="es-CO" sz="1100" dirty="0"/>
              <a:t>.  : $ 191,022,187</a:t>
            </a:r>
            <a:endParaRPr lang="es-ES_tradnl" sz="1100" b="1" dirty="0"/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220" y="2029991"/>
            <a:ext cx="2330450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F4D71"/>
                  </a:outerShdw>
                </a:effectLst>
              </a14:hiddenEffects>
            </a:ext>
          </a:extLst>
        </p:spPr>
      </p:pic>
      <p:sp>
        <p:nvSpPr>
          <p:cNvPr id="10" name="Rectángulo 14"/>
          <p:cNvSpPr/>
          <p:nvPr/>
        </p:nvSpPr>
        <p:spPr>
          <a:xfrm>
            <a:off x="9189707" y="2541166"/>
            <a:ext cx="1890713" cy="2809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MX" sz="1200" b="1" dirty="0"/>
              <a:t>Principales Intervenciones</a:t>
            </a:r>
            <a:endParaRPr lang="es-CO" sz="1200" b="1" dirty="0"/>
          </a:p>
        </p:txBody>
      </p:sp>
      <p:sp>
        <p:nvSpPr>
          <p:cNvPr id="11" name="Rectángulo 5"/>
          <p:cNvSpPr/>
          <p:nvPr/>
        </p:nvSpPr>
        <p:spPr>
          <a:xfrm>
            <a:off x="9197645" y="2895178"/>
            <a:ext cx="1890712" cy="7191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s-CO" sz="1200" dirty="0"/>
              <a:t>Muro de contención, canal y manejo de aguas de escorrentía y cerramiento perimetral.</a:t>
            </a:r>
          </a:p>
        </p:txBody>
      </p:sp>
      <p:sp>
        <p:nvSpPr>
          <p:cNvPr id="12" name="Rectángulo 16"/>
          <p:cNvSpPr/>
          <p:nvPr/>
        </p:nvSpPr>
        <p:spPr>
          <a:xfrm>
            <a:off x="9197645" y="3685753"/>
            <a:ext cx="1890712" cy="5762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s-MX" sz="1100" b="1" dirty="0"/>
              <a:t>Valor    : </a:t>
            </a:r>
            <a:r>
              <a:rPr lang="es-CO" sz="1100" b="1" dirty="0"/>
              <a:t>$ 2.732.737.281</a:t>
            </a:r>
          </a:p>
          <a:p>
            <a:pPr>
              <a:defRPr/>
            </a:pPr>
            <a:r>
              <a:rPr lang="es-CO" sz="1100" dirty="0"/>
              <a:t>Obra     : $ 2.427.824.901</a:t>
            </a:r>
          </a:p>
          <a:p>
            <a:pPr>
              <a:defRPr/>
            </a:pPr>
            <a:r>
              <a:rPr lang="es-CO" sz="1100" dirty="0" err="1"/>
              <a:t>Interv</a:t>
            </a:r>
            <a:r>
              <a:rPr lang="es-CO" sz="1100" dirty="0"/>
              <a:t>.  : $    304.912.380</a:t>
            </a:r>
            <a:endParaRPr lang="es-ES_tradnl" sz="1100" b="1" dirty="0"/>
          </a:p>
        </p:txBody>
      </p:sp>
      <p:sp>
        <p:nvSpPr>
          <p:cNvPr id="13" name="Rectángulo 18"/>
          <p:cNvSpPr/>
          <p:nvPr/>
        </p:nvSpPr>
        <p:spPr>
          <a:xfrm>
            <a:off x="9197645" y="2029991"/>
            <a:ext cx="1882775" cy="3683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MX" sz="1400" b="1" dirty="0"/>
              <a:t>Altos de la Estancia Fase II - Ciudad Bolívar </a:t>
            </a:r>
            <a:endParaRPr lang="es-CO" sz="1400" dirty="0"/>
          </a:p>
        </p:txBody>
      </p:sp>
      <p:sp>
        <p:nvSpPr>
          <p:cNvPr id="14" name="Rectángulo 14"/>
          <p:cNvSpPr/>
          <p:nvPr/>
        </p:nvSpPr>
        <p:spPr>
          <a:xfrm>
            <a:off x="3237139" y="2522497"/>
            <a:ext cx="1890712" cy="2809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MX" sz="1200" b="1" dirty="0"/>
              <a:t>Principales Intervenciones</a:t>
            </a:r>
            <a:endParaRPr lang="es-CO" sz="1200" b="1" dirty="0"/>
          </a:p>
        </p:txBody>
      </p:sp>
      <p:sp>
        <p:nvSpPr>
          <p:cNvPr id="15" name="Rectángulo 5"/>
          <p:cNvSpPr/>
          <p:nvPr/>
        </p:nvSpPr>
        <p:spPr>
          <a:xfrm>
            <a:off x="3232376" y="2876509"/>
            <a:ext cx="1890713" cy="5746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s-CO" sz="1200" dirty="0"/>
              <a:t>Manto anti-erosión, Anclajes y Barreras dinámicas.</a:t>
            </a:r>
          </a:p>
        </p:txBody>
      </p:sp>
      <p:sp>
        <p:nvSpPr>
          <p:cNvPr id="16" name="Rectángulo 18"/>
          <p:cNvSpPr/>
          <p:nvPr/>
        </p:nvSpPr>
        <p:spPr>
          <a:xfrm>
            <a:off x="3236344" y="2028178"/>
            <a:ext cx="1882775" cy="3683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MX" sz="1400" b="1" dirty="0"/>
              <a:t>Monserrate II - Loc. Santa fe</a:t>
            </a:r>
            <a:endParaRPr lang="es-CO" sz="1400" dirty="0"/>
          </a:p>
        </p:txBody>
      </p:sp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5"/>
          <a:stretch>
            <a:fillRect/>
          </a:stretch>
        </p:blipFill>
        <p:spPr bwMode="auto">
          <a:xfrm>
            <a:off x="3313956" y="4466674"/>
            <a:ext cx="3449637" cy="226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F4D71"/>
                  </a:outerShdw>
                </a:effectLst>
              </a14:hiddenEffects>
            </a:ext>
          </a:extLst>
        </p:spPr>
      </p:pic>
      <p:sp>
        <p:nvSpPr>
          <p:cNvPr id="18" name="Rectángulo 14"/>
          <p:cNvSpPr/>
          <p:nvPr/>
        </p:nvSpPr>
        <p:spPr>
          <a:xfrm>
            <a:off x="6815981" y="4906412"/>
            <a:ext cx="1890712" cy="2809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MX" sz="1200" b="1" dirty="0"/>
              <a:t>Principales Intervenciones</a:t>
            </a:r>
            <a:endParaRPr lang="es-CO" sz="1200" b="1" dirty="0"/>
          </a:p>
        </p:txBody>
      </p:sp>
      <p:sp>
        <p:nvSpPr>
          <p:cNvPr id="19" name="Rectángulo 5"/>
          <p:cNvSpPr/>
          <p:nvPr/>
        </p:nvSpPr>
        <p:spPr>
          <a:xfrm>
            <a:off x="6822331" y="5258837"/>
            <a:ext cx="1890712" cy="7207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s-CO" sz="1200" dirty="0"/>
              <a:t>Manejo de agua superficial y sub-superficial y construcción  desarenador.</a:t>
            </a:r>
          </a:p>
        </p:txBody>
      </p:sp>
      <p:sp>
        <p:nvSpPr>
          <p:cNvPr id="20" name="Rectángulo 16"/>
          <p:cNvSpPr/>
          <p:nvPr/>
        </p:nvSpPr>
        <p:spPr>
          <a:xfrm>
            <a:off x="6822331" y="6122437"/>
            <a:ext cx="1890712" cy="5762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s-MX" sz="1100" b="1" dirty="0"/>
              <a:t>Valor    : </a:t>
            </a:r>
            <a:r>
              <a:rPr lang="es-CO" sz="1100" b="1" dirty="0"/>
              <a:t>$ 338.940.334</a:t>
            </a:r>
          </a:p>
          <a:p>
            <a:pPr>
              <a:defRPr/>
            </a:pPr>
            <a:r>
              <a:rPr lang="es-CO" sz="1100" dirty="0"/>
              <a:t>Obra     : $ 288.967.474</a:t>
            </a:r>
          </a:p>
          <a:p>
            <a:pPr>
              <a:defRPr/>
            </a:pPr>
            <a:r>
              <a:rPr lang="es-CO" sz="1100" dirty="0" err="1"/>
              <a:t>Interv</a:t>
            </a:r>
            <a:r>
              <a:rPr lang="es-CO" sz="1100" dirty="0"/>
              <a:t>.  : $   49.972.860</a:t>
            </a:r>
            <a:endParaRPr lang="es-ES_tradnl" sz="1100" b="1" dirty="0"/>
          </a:p>
        </p:txBody>
      </p:sp>
      <p:sp>
        <p:nvSpPr>
          <p:cNvPr id="21" name="Rectángulo 18"/>
          <p:cNvSpPr/>
          <p:nvPr/>
        </p:nvSpPr>
        <p:spPr>
          <a:xfrm>
            <a:off x="6822331" y="4466674"/>
            <a:ext cx="1884362" cy="3683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MX" sz="1400" b="1" dirty="0" err="1"/>
              <a:t>Moralba</a:t>
            </a:r>
            <a:r>
              <a:rPr lang="es-MX" sz="1400" b="1" dirty="0"/>
              <a:t> – Loc. San Cristóbal</a:t>
            </a:r>
            <a:endParaRPr lang="es-CO" sz="1400" dirty="0"/>
          </a:p>
        </p:txBody>
      </p:sp>
      <p:sp>
        <p:nvSpPr>
          <p:cNvPr id="22" name="33 CuadroTexto"/>
          <p:cNvSpPr txBox="1">
            <a:spLocks noChangeArrowheads="1"/>
          </p:cNvSpPr>
          <p:nvPr/>
        </p:nvSpPr>
        <p:spPr bwMode="auto">
          <a:xfrm>
            <a:off x="4656364" y="1530000"/>
            <a:ext cx="284186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sz="2400" b="1" dirty="0">
                <a:latin typeface="+mn-lt"/>
              </a:rPr>
              <a:t>Obras recibidas 2017</a:t>
            </a:r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617"/>
          <a:stretch/>
        </p:blipFill>
        <p:spPr>
          <a:xfrm>
            <a:off x="606409" y="1991665"/>
            <a:ext cx="2523157" cy="2251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697060"/>
      </p:ext>
    </p:extLst>
  </p:cSld>
  <p:clrMapOvr>
    <a:masterClrMapping/>
  </p:clrMapOvr>
  <p:transition spd="med">
    <p:pull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" t="4560" b="13246"/>
          <a:stretch/>
        </p:blipFill>
        <p:spPr bwMode="auto">
          <a:xfrm>
            <a:off x="-1" y="571500"/>
            <a:ext cx="12192001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9"/>
            <a:ext cx="12192000" cy="15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Marcador de título 1">
            <a:extLst>
              <a:ext uri="{FF2B5EF4-FFF2-40B4-BE49-F238E27FC236}">
                <a16:creationId xmlns:a16="http://schemas.microsoft.com/office/drawing/2014/main" id="{199C4AF5-6BF5-465F-A3BC-DB97B76AE2C3}"/>
              </a:ext>
            </a:extLst>
          </p:cNvPr>
          <p:cNvSpPr txBox="1">
            <a:spLocks/>
          </p:cNvSpPr>
          <p:nvPr/>
        </p:nvSpPr>
        <p:spPr>
          <a:xfrm>
            <a:off x="296214" y="167744"/>
            <a:ext cx="894621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s-MX" altLang="es-CO" sz="4000" dirty="0"/>
              <a:t>Obras de mitigación en ejecución</a:t>
            </a:r>
            <a:endParaRPr lang="es-CO" altLang="es-CO" sz="4000" dirty="0"/>
          </a:p>
        </p:txBody>
      </p:sp>
      <p:sp>
        <p:nvSpPr>
          <p:cNvPr id="71" name="Cubo 70"/>
          <p:cNvSpPr/>
          <p:nvPr/>
        </p:nvSpPr>
        <p:spPr>
          <a:xfrm>
            <a:off x="5381988" y="5521326"/>
            <a:ext cx="202910" cy="202910"/>
          </a:xfrm>
          <a:prstGeom prst="cube">
            <a:avLst/>
          </a:prstGeom>
          <a:solidFill>
            <a:srgbClr val="00B050"/>
          </a:solidFill>
          <a:ln w="6350">
            <a:solidFill>
              <a:srgbClr val="138F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_tradnl"/>
          </a:p>
        </p:txBody>
      </p:sp>
      <p:sp>
        <p:nvSpPr>
          <p:cNvPr id="72" name="Cubo 71"/>
          <p:cNvSpPr/>
          <p:nvPr/>
        </p:nvSpPr>
        <p:spPr>
          <a:xfrm>
            <a:off x="5957900" y="5318416"/>
            <a:ext cx="202910" cy="202910"/>
          </a:xfrm>
          <a:prstGeom prst="cube">
            <a:avLst/>
          </a:prstGeom>
          <a:solidFill>
            <a:srgbClr val="00B050"/>
          </a:solidFill>
          <a:ln w="6350">
            <a:solidFill>
              <a:srgbClr val="138F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_tradnl"/>
          </a:p>
        </p:txBody>
      </p:sp>
      <p:sp>
        <p:nvSpPr>
          <p:cNvPr id="73" name="Cubo 72"/>
          <p:cNvSpPr/>
          <p:nvPr/>
        </p:nvSpPr>
        <p:spPr>
          <a:xfrm>
            <a:off x="6379898" y="4747014"/>
            <a:ext cx="202910" cy="202910"/>
          </a:xfrm>
          <a:prstGeom prst="cube">
            <a:avLst/>
          </a:prstGeom>
          <a:solidFill>
            <a:srgbClr val="00B050"/>
          </a:solidFill>
          <a:ln w="6350">
            <a:solidFill>
              <a:srgbClr val="138F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_tradnl"/>
          </a:p>
        </p:txBody>
      </p:sp>
      <p:sp>
        <p:nvSpPr>
          <p:cNvPr id="74" name="Cubo 73"/>
          <p:cNvSpPr/>
          <p:nvPr/>
        </p:nvSpPr>
        <p:spPr>
          <a:xfrm>
            <a:off x="6853530" y="4085829"/>
            <a:ext cx="202910" cy="202910"/>
          </a:xfrm>
          <a:prstGeom prst="cube">
            <a:avLst/>
          </a:prstGeom>
          <a:solidFill>
            <a:srgbClr val="00B050"/>
          </a:solidFill>
          <a:ln w="6350">
            <a:solidFill>
              <a:srgbClr val="138F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_tradnl"/>
          </a:p>
        </p:txBody>
      </p:sp>
      <p:sp>
        <p:nvSpPr>
          <p:cNvPr id="96" name="Cubo 95"/>
          <p:cNvSpPr/>
          <p:nvPr/>
        </p:nvSpPr>
        <p:spPr>
          <a:xfrm>
            <a:off x="5109177" y="2932310"/>
            <a:ext cx="202910" cy="202910"/>
          </a:xfrm>
          <a:prstGeom prst="cube">
            <a:avLst/>
          </a:prstGeom>
          <a:solidFill>
            <a:srgbClr val="00B050"/>
          </a:solidFill>
          <a:ln w="6350">
            <a:solidFill>
              <a:srgbClr val="138F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_tradnl"/>
          </a:p>
        </p:txBody>
      </p:sp>
      <p:grpSp>
        <p:nvGrpSpPr>
          <p:cNvPr id="33" name="Grupo 32"/>
          <p:cNvGrpSpPr/>
          <p:nvPr/>
        </p:nvGrpSpPr>
        <p:grpSpPr>
          <a:xfrm>
            <a:off x="5261360" y="1633754"/>
            <a:ext cx="6603926" cy="2916720"/>
            <a:chOff x="5261360" y="1633754"/>
            <a:chExt cx="6603926" cy="2916720"/>
          </a:xfrm>
        </p:grpSpPr>
        <p:grpSp>
          <p:nvGrpSpPr>
            <p:cNvPr id="45" name="Grupo 44"/>
            <p:cNvGrpSpPr/>
            <p:nvPr/>
          </p:nvGrpSpPr>
          <p:grpSpPr>
            <a:xfrm>
              <a:off x="7879525" y="1633754"/>
              <a:ext cx="3985761" cy="2916720"/>
              <a:chOff x="1159714" y="-1214633"/>
              <a:chExt cx="3985761" cy="2916720"/>
            </a:xfrm>
          </p:grpSpPr>
          <p:pic>
            <p:nvPicPr>
              <p:cNvPr id="49" name="Picture 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67475" y="-1214633"/>
                <a:ext cx="3978000" cy="2916720"/>
              </a:xfrm>
              <a:prstGeom prst="rect">
                <a:avLst/>
              </a:prstGeom>
              <a:noFill/>
              <a:ln w="92075">
                <a:solidFill>
                  <a:schemeClr val="bg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2F4D71"/>
                      </a:outerShdw>
                    </a:effectLst>
                  </a14:hiddenEffects>
                </a:ext>
              </a:extLst>
            </p:spPr>
          </p:pic>
          <p:sp>
            <p:nvSpPr>
              <p:cNvPr id="50" name="Rectángulo 18"/>
              <p:cNvSpPr/>
              <p:nvPr/>
            </p:nvSpPr>
            <p:spPr>
              <a:xfrm>
                <a:off x="1159714" y="1317332"/>
                <a:ext cx="3984833" cy="38475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CO" sz="1700" b="1" dirty="0">
                    <a:solidFill>
                      <a:srgbClr val="15A7E5"/>
                    </a:solidFill>
                    <a:latin typeface="Arial" charset="0"/>
                    <a:ea typeface="Arial" charset="0"/>
                    <a:cs typeface="Arial" charset="0"/>
                  </a:rPr>
                  <a:t>Monserrate III – Santa Fe</a:t>
                </a:r>
              </a:p>
            </p:txBody>
          </p:sp>
        </p:grpSp>
        <p:cxnSp>
          <p:nvCxnSpPr>
            <p:cNvPr id="48" name="Conector recto 47"/>
            <p:cNvCxnSpPr/>
            <p:nvPr/>
          </p:nvCxnSpPr>
          <p:spPr>
            <a:xfrm flipH="1">
              <a:off x="5261360" y="1790335"/>
              <a:ext cx="2564794" cy="1268794"/>
            </a:xfrm>
            <a:prstGeom prst="line">
              <a:avLst/>
            </a:prstGeom>
            <a:ln w="28575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upo 50"/>
          <p:cNvGrpSpPr/>
          <p:nvPr/>
        </p:nvGrpSpPr>
        <p:grpSpPr>
          <a:xfrm>
            <a:off x="7005713" y="1643174"/>
            <a:ext cx="4937944" cy="3049464"/>
            <a:chOff x="7005713" y="1643174"/>
            <a:chExt cx="4937944" cy="3049464"/>
          </a:xfrm>
        </p:grpSpPr>
        <p:grpSp>
          <p:nvGrpSpPr>
            <p:cNvPr id="52" name="Agrupar 55"/>
            <p:cNvGrpSpPr/>
            <p:nvPr/>
          </p:nvGrpSpPr>
          <p:grpSpPr>
            <a:xfrm>
              <a:off x="7898273" y="1643174"/>
              <a:ext cx="4045384" cy="3049464"/>
              <a:chOff x="5455468" y="1557338"/>
              <a:chExt cx="2538926" cy="1913876"/>
            </a:xfrm>
          </p:grpSpPr>
          <p:pic>
            <p:nvPicPr>
              <p:cNvPr id="54" name="Imagen 4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55468" y="1557338"/>
                <a:ext cx="2497137" cy="1871662"/>
              </a:xfrm>
              <a:prstGeom prst="rect">
                <a:avLst/>
              </a:prstGeom>
              <a:noFill/>
              <a:ln w="92075">
                <a:solidFill>
                  <a:schemeClr val="bg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5" name="Rectángulo 18"/>
              <p:cNvSpPr/>
              <p:nvPr/>
            </p:nvSpPr>
            <p:spPr>
              <a:xfrm>
                <a:off x="5455468" y="3266877"/>
                <a:ext cx="2538926" cy="20433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MX" b="1" dirty="0">
                    <a:solidFill>
                      <a:srgbClr val="15A7E5"/>
                    </a:solidFill>
                    <a:latin typeface="Arial" charset="0"/>
                    <a:ea typeface="Arial" charset="0"/>
                    <a:cs typeface="Arial" charset="0"/>
                  </a:rPr>
                  <a:t>Yomasa – Usme</a:t>
                </a:r>
                <a:endParaRPr lang="es-CO" b="1" dirty="0">
                  <a:solidFill>
                    <a:srgbClr val="15A7E5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p:grpSp>
        <p:cxnSp>
          <p:nvCxnSpPr>
            <p:cNvPr id="53" name="Conector recto 52"/>
            <p:cNvCxnSpPr/>
            <p:nvPr/>
          </p:nvCxnSpPr>
          <p:spPr>
            <a:xfrm flipH="1">
              <a:off x="7005713" y="1685841"/>
              <a:ext cx="809971" cy="2526807"/>
            </a:xfrm>
            <a:prstGeom prst="line">
              <a:avLst/>
            </a:prstGeom>
            <a:ln w="28575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upo 55"/>
          <p:cNvGrpSpPr/>
          <p:nvPr/>
        </p:nvGrpSpPr>
        <p:grpSpPr>
          <a:xfrm>
            <a:off x="6582808" y="1620126"/>
            <a:ext cx="5273871" cy="3202979"/>
            <a:chOff x="6582808" y="1620126"/>
            <a:chExt cx="5273871" cy="3202979"/>
          </a:xfrm>
        </p:grpSpPr>
        <p:grpSp>
          <p:nvGrpSpPr>
            <p:cNvPr id="57" name="Agrupar 66"/>
            <p:cNvGrpSpPr/>
            <p:nvPr/>
          </p:nvGrpSpPr>
          <p:grpSpPr>
            <a:xfrm>
              <a:off x="7877879" y="1620126"/>
              <a:ext cx="3978800" cy="2988328"/>
              <a:chOff x="1774426" y="2744840"/>
              <a:chExt cx="3027362" cy="2329736"/>
            </a:xfrm>
          </p:grpSpPr>
          <p:pic>
            <p:nvPicPr>
              <p:cNvPr id="59" name="Imagen 3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74426" y="2744840"/>
                <a:ext cx="3027362" cy="2270125"/>
              </a:xfrm>
              <a:prstGeom prst="rect">
                <a:avLst/>
              </a:prstGeom>
              <a:noFill/>
              <a:ln w="92075">
                <a:solidFill>
                  <a:schemeClr val="bg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0" name="Rectángulo 18"/>
              <p:cNvSpPr/>
              <p:nvPr/>
            </p:nvSpPr>
            <p:spPr>
              <a:xfrm>
                <a:off x="1774426" y="4797152"/>
                <a:ext cx="3027362" cy="27742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MX" b="1">
                    <a:solidFill>
                      <a:srgbClr val="15A7E5"/>
                    </a:solidFill>
                    <a:latin typeface="Arial" charset="0"/>
                    <a:ea typeface="Arial" charset="0"/>
                    <a:cs typeface="Arial" charset="0"/>
                  </a:rPr>
                  <a:t>Monterrey - </a:t>
                </a:r>
                <a:r>
                  <a:rPr lang="es-CO" b="1" dirty="0">
                    <a:solidFill>
                      <a:srgbClr val="15A7E5"/>
                    </a:solidFill>
                    <a:latin typeface="Arial" charset="0"/>
                    <a:ea typeface="Arial" charset="0"/>
                    <a:cs typeface="Arial" charset="0"/>
                  </a:rPr>
                  <a:t>Ciudad Bolívar</a:t>
                </a:r>
              </a:p>
            </p:txBody>
          </p:sp>
        </p:grpSp>
        <p:cxnSp>
          <p:nvCxnSpPr>
            <p:cNvPr id="58" name="Conector recto 57"/>
            <p:cNvCxnSpPr/>
            <p:nvPr/>
          </p:nvCxnSpPr>
          <p:spPr>
            <a:xfrm flipH="1">
              <a:off x="6582808" y="1790335"/>
              <a:ext cx="1270571" cy="3032770"/>
            </a:xfrm>
            <a:prstGeom prst="line">
              <a:avLst/>
            </a:prstGeom>
            <a:ln w="28575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upo 60"/>
          <p:cNvGrpSpPr/>
          <p:nvPr/>
        </p:nvGrpSpPr>
        <p:grpSpPr>
          <a:xfrm>
            <a:off x="6110083" y="1642181"/>
            <a:ext cx="5791745" cy="3803054"/>
            <a:chOff x="6110083" y="1642181"/>
            <a:chExt cx="5791745" cy="3803054"/>
          </a:xfrm>
        </p:grpSpPr>
        <p:grpSp>
          <p:nvGrpSpPr>
            <p:cNvPr id="62" name="Agrupar 78"/>
            <p:cNvGrpSpPr/>
            <p:nvPr/>
          </p:nvGrpSpPr>
          <p:grpSpPr>
            <a:xfrm>
              <a:off x="7840523" y="1642181"/>
              <a:ext cx="4061305" cy="2986075"/>
              <a:chOff x="1507360" y="3288320"/>
              <a:chExt cx="2848728" cy="1890711"/>
            </a:xfrm>
          </p:grpSpPr>
          <p:pic>
            <p:nvPicPr>
              <p:cNvPr id="64" name="Picture 35"/>
              <p:cNvPicPr>
                <a:picLocks noChangeAspect="1" noChangeArrowheads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569"/>
              <a:stretch/>
            </p:blipFill>
            <p:spPr bwMode="auto">
              <a:xfrm>
                <a:off x="1507361" y="3288320"/>
                <a:ext cx="2787527" cy="1890711"/>
              </a:xfrm>
              <a:prstGeom prst="rect">
                <a:avLst/>
              </a:prstGeom>
              <a:noFill/>
              <a:ln w="92075">
                <a:solidFill>
                  <a:schemeClr val="bg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65" name="Rectángulo 18"/>
              <p:cNvSpPr/>
              <p:nvPr/>
            </p:nvSpPr>
            <p:spPr>
              <a:xfrm>
                <a:off x="1507360" y="4928183"/>
                <a:ext cx="2848728" cy="25084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MX" b="1" dirty="0">
                    <a:solidFill>
                      <a:srgbClr val="15A7E5"/>
                    </a:solidFill>
                    <a:latin typeface="Arial" charset="0"/>
                    <a:ea typeface="Arial" charset="0"/>
                    <a:cs typeface="Arial" charset="0"/>
                  </a:rPr>
                  <a:t>Brisas del Volador – </a:t>
                </a:r>
                <a:r>
                  <a:rPr lang="es-CO" b="1" dirty="0">
                    <a:solidFill>
                      <a:srgbClr val="15A7E5"/>
                    </a:solidFill>
                    <a:latin typeface="Arial" charset="0"/>
                    <a:ea typeface="Arial" charset="0"/>
                    <a:cs typeface="Arial" charset="0"/>
                  </a:rPr>
                  <a:t>Ciudad Bolívar</a:t>
                </a:r>
              </a:p>
            </p:txBody>
          </p:sp>
        </p:grpSp>
        <p:cxnSp>
          <p:nvCxnSpPr>
            <p:cNvPr id="63" name="Conector recto 62"/>
            <p:cNvCxnSpPr/>
            <p:nvPr/>
          </p:nvCxnSpPr>
          <p:spPr>
            <a:xfrm flipH="1">
              <a:off x="6110083" y="1679316"/>
              <a:ext cx="1730443" cy="3765919"/>
            </a:xfrm>
            <a:prstGeom prst="line">
              <a:avLst/>
            </a:prstGeom>
            <a:ln w="28575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upo 65"/>
          <p:cNvGrpSpPr/>
          <p:nvPr/>
        </p:nvGrpSpPr>
        <p:grpSpPr>
          <a:xfrm>
            <a:off x="5534171" y="1652652"/>
            <a:ext cx="6304041" cy="3995493"/>
            <a:chOff x="5534171" y="1652652"/>
            <a:chExt cx="6304041" cy="3995493"/>
          </a:xfrm>
        </p:grpSpPr>
        <p:grpSp>
          <p:nvGrpSpPr>
            <p:cNvPr id="67" name="Agrupar 83"/>
            <p:cNvGrpSpPr/>
            <p:nvPr/>
          </p:nvGrpSpPr>
          <p:grpSpPr>
            <a:xfrm>
              <a:off x="7853379" y="1721233"/>
              <a:ext cx="3984833" cy="3054314"/>
              <a:chOff x="1850353" y="1345767"/>
              <a:chExt cx="2979442" cy="2078889"/>
            </a:xfrm>
          </p:grpSpPr>
          <p:pic>
            <p:nvPicPr>
              <p:cNvPr id="69" name="Picture 21"/>
              <p:cNvPicPr>
                <a:picLocks noChangeAspect="1" noChangeArrowheads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8329"/>
              <a:stretch/>
            </p:blipFill>
            <p:spPr bwMode="auto">
              <a:xfrm>
                <a:off x="1865932" y="1345767"/>
                <a:ext cx="2963863" cy="2037377"/>
              </a:xfrm>
              <a:prstGeom prst="rect">
                <a:avLst/>
              </a:prstGeom>
              <a:noFill/>
              <a:ln w="92075">
                <a:solidFill>
                  <a:schemeClr val="bg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sp>
            <p:nvSpPr>
              <p:cNvPr id="75" name="Rectángulo 18"/>
              <p:cNvSpPr/>
              <p:nvPr/>
            </p:nvSpPr>
            <p:spPr>
              <a:xfrm>
                <a:off x="1850353" y="3162776"/>
                <a:ext cx="2979442" cy="26188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CO" sz="1700" b="1" dirty="0">
                    <a:solidFill>
                      <a:srgbClr val="15A7E5"/>
                    </a:solidFill>
                    <a:latin typeface="Arial" charset="0"/>
                    <a:ea typeface="Arial" charset="0"/>
                    <a:cs typeface="Arial" charset="0"/>
                  </a:rPr>
                  <a:t>Altos de la Estancia - Ciudad Bolívar</a:t>
                </a:r>
              </a:p>
            </p:txBody>
          </p:sp>
        </p:grpSp>
        <p:cxnSp>
          <p:nvCxnSpPr>
            <p:cNvPr id="68" name="Conector recto 67"/>
            <p:cNvCxnSpPr/>
            <p:nvPr/>
          </p:nvCxnSpPr>
          <p:spPr>
            <a:xfrm flipH="1">
              <a:off x="5534171" y="1652652"/>
              <a:ext cx="2321157" cy="3995493"/>
            </a:xfrm>
            <a:prstGeom prst="line">
              <a:avLst/>
            </a:prstGeom>
            <a:ln w="28575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7493418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9"/>
            <a:ext cx="12192000" cy="15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Marcador de título 1">
            <a:extLst>
              <a:ext uri="{FF2B5EF4-FFF2-40B4-BE49-F238E27FC236}">
                <a16:creationId xmlns:a16="http://schemas.microsoft.com/office/drawing/2014/main" id="{199C4AF5-6BF5-465F-A3BC-DB97B76AE2C3}"/>
              </a:ext>
            </a:extLst>
          </p:cNvPr>
          <p:cNvSpPr txBox="1">
            <a:spLocks/>
          </p:cNvSpPr>
          <p:nvPr/>
        </p:nvSpPr>
        <p:spPr>
          <a:xfrm>
            <a:off x="495300" y="78579"/>
            <a:ext cx="832212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s-MX" altLang="es-CO" dirty="0">
                <a:latin typeface="+mn-lt"/>
              </a:rPr>
              <a:t>Promoción de la gestión de riesgos y adaptación al cambio climático a través de acciones de comunicación, educación y participación</a:t>
            </a:r>
            <a:endParaRPr lang="es-CO" altLang="es-CO" dirty="0">
              <a:latin typeface="+mn-lt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170691" y="2079196"/>
            <a:ext cx="4067129" cy="667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s-CO" sz="2400" dirty="0"/>
              <a:t>Evento de cierre de gestión CLGR-CC (Nov. 28)</a:t>
            </a:r>
            <a:endParaRPr lang="es-ES" sz="2400" dirty="0"/>
          </a:p>
        </p:txBody>
      </p:sp>
      <p:pic>
        <p:nvPicPr>
          <p:cNvPr id="2063" name="Picture 15" descr="http://www.idiger.gov.co/documents/20182/82587/IMG-20171128-WA0028.jpg/49eb7e6e-307e-4cfc-9efa-958b419ea66c?t=151190712015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716" y="3124700"/>
            <a:ext cx="3905081" cy="2928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ángulo 15"/>
          <p:cNvSpPr/>
          <p:nvPr/>
        </p:nvSpPr>
        <p:spPr>
          <a:xfrm>
            <a:off x="33851" y="1918224"/>
            <a:ext cx="4067129" cy="949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s-CO" sz="2400" dirty="0"/>
              <a:t>20 CLGR-CC capacitados y asesorados para caracterizar escenarios de riesgo</a:t>
            </a:r>
            <a:endParaRPr lang="es-ES" sz="2400" dirty="0"/>
          </a:p>
        </p:txBody>
      </p:sp>
      <p:pic>
        <p:nvPicPr>
          <p:cNvPr id="2050" name="Picture 2" descr="http://www.idiger.gov.co/documents/220605/221038/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482"/>
          <a:stretch/>
        </p:blipFill>
        <p:spPr bwMode="auto">
          <a:xfrm>
            <a:off x="181439" y="3124700"/>
            <a:ext cx="3771951" cy="1817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5"/>
          <a:srcRect l="6113" t="3479" r="13013" b="5357"/>
          <a:stretch/>
        </p:blipFill>
        <p:spPr>
          <a:xfrm>
            <a:off x="8318844" y="3124700"/>
            <a:ext cx="3545768" cy="2462824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8973369" y="2089905"/>
            <a:ext cx="2236719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s-CO" sz="2400" dirty="0"/>
              <a:t>Micrositio Web CLGR-CC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154290559"/>
      </p:ext>
    </p:extLst>
  </p:cSld>
  <p:clrMapOvr>
    <a:masterClrMapping/>
  </p:clrMapOvr>
  <p:transition spd="med">
    <p:pull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" t="4560" b="13246"/>
          <a:stretch/>
        </p:blipFill>
        <p:spPr bwMode="auto">
          <a:xfrm>
            <a:off x="-1" y="571500"/>
            <a:ext cx="12192001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9"/>
            <a:ext cx="12192000" cy="15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lipse 3"/>
          <p:cNvSpPr/>
          <p:nvPr/>
        </p:nvSpPr>
        <p:spPr>
          <a:xfrm>
            <a:off x="2443655" y="2374710"/>
            <a:ext cx="517909" cy="49461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4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8" name="Elipse 7"/>
          <p:cNvSpPr/>
          <p:nvPr/>
        </p:nvSpPr>
        <p:spPr>
          <a:xfrm>
            <a:off x="4154345" y="2344525"/>
            <a:ext cx="502019" cy="41652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4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9" name="Elipse 8"/>
          <p:cNvSpPr/>
          <p:nvPr/>
        </p:nvSpPr>
        <p:spPr>
          <a:xfrm>
            <a:off x="4983217" y="2149224"/>
            <a:ext cx="456886" cy="45808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8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0" name="Elipse 9"/>
          <p:cNvSpPr/>
          <p:nvPr/>
        </p:nvSpPr>
        <p:spPr>
          <a:xfrm>
            <a:off x="1788071" y="3362245"/>
            <a:ext cx="739469" cy="56552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400" b="1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2" name="Elipse 11"/>
          <p:cNvSpPr/>
          <p:nvPr/>
        </p:nvSpPr>
        <p:spPr>
          <a:xfrm>
            <a:off x="4331717" y="3896233"/>
            <a:ext cx="481882" cy="33534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3" name="Elipse 12"/>
          <p:cNvSpPr/>
          <p:nvPr/>
        </p:nvSpPr>
        <p:spPr>
          <a:xfrm>
            <a:off x="4104993" y="4572232"/>
            <a:ext cx="750785" cy="48298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400" b="1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4" name="Elipse 13"/>
          <p:cNvSpPr/>
          <p:nvPr/>
        </p:nvSpPr>
        <p:spPr>
          <a:xfrm>
            <a:off x="3951205" y="3416846"/>
            <a:ext cx="481882" cy="33534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5" name="Elipse 14"/>
          <p:cNvSpPr/>
          <p:nvPr/>
        </p:nvSpPr>
        <p:spPr>
          <a:xfrm>
            <a:off x="3436309" y="3578608"/>
            <a:ext cx="394712" cy="20511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6" name="Elipse 15"/>
          <p:cNvSpPr/>
          <p:nvPr/>
        </p:nvSpPr>
        <p:spPr>
          <a:xfrm>
            <a:off x="5691518" y="3395847"/>
            <a:ext cx="725048" cy="50449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400" b="1" dirty="0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8" name="Elipse 17"/>
          <p:cNvSpPr/>
          <p:nvPr/>
        </p:nvSpPr>
        <p:spPr>
          <a:xfrm>
            <a:off x="3766016" y="5705761"/>
            <a:ext cx="745568" cy="47439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400" b="1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9" name="Elipse 18"/>
          <p:cNvSpPr/>
          <p:nvPr/>
        </p:nvSpPr>
        <p:spPr>
          <a:xfrm>
            <a:off x="4511584" y="3564082"/>
            <a:ext cx="394712" cy="20511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20" name="Elipse 19"/>
          <p:cNvSpPr/>
          <p:nvPr/>
        </p:nvSpPr>
        <p:spPr>
          <a:xfrm>
            <a:off x="4985814" y="4170900"/>
            <a:ext cx="394712" cy="20511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1" name="Elipse 20"/>
          <p:cNvSpPr/>
          <p:nvPr/>
        </p:nvSpPr>
        <p:spPr>
          <a:xfrm>
            <a:off x="5889754" y="4060208"/>
            <a:ext cx="644047" cy="33827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22" name="Elipse 21"/>
          <p:cNvSpPr/>
          <p:nvPr/>
        </p:nvSpPr>
        <p:spPr>
          <a:xfrm>
            <a:off x="9821115" y="4462781"/>
            <a:ext cx="615657" cy="62419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8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23" name="Elipse 22"/>
          <p:cNvSpPr/>
          <p:nvPr/>
        </p:nvSpPr>
        <p:spPr>
          <a:xfrm>
            <a:off x="8272071" y="5086979"/>
            <a:ext cx="808867" cy="7184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800" b="1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24" name="Elipse 23"/>
          <p:cNvSpPr/>
          <p:nvPr/>
        </p:nvSpPr>
        <p:spPr>
          <a:xfrm>
            <a:off x="11666484" y="5390866"/>
            <a:ext cx="411786" cy="41456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8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25" name="Elipse 24"/>
          <p:cNvSpPr/>
          <p:nvPr/>
        </p:nvSpPr>
        <p:spPr>
          <a:xfrm>
            <a:off x="3472146" y="4350682"/>
            <a:ext cx="479059" cy="38688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8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7" name="Elipse 26"/>
          <p:cNvSpPr/>
          <p:nvPr/>
        </p:nvSpPr>
        <p:spPr>
          <a:xfrm>
            <a:off x="5610236" y="4587614"/>
            <a:ext cx="394712" cy="20511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4724605" y="3185735"/>
            <a:ext cx="7241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Candelaria</a:t>
            </a:r>
          </a:p>
        </p:txBody>
      </p:sp>
      <p:sp>
        <p:nvSpPr>
          <p:cNvPr id="29" name="Elipse 28"/>
          <p:cNvSpPr/>
          <p:nvPr/>
        </p:nvSpPr>
        <p:spPr>
          <a:xfrm>
            <a:off x="4977452" y="3395847"/>
            <a:ext cx="285528" cy="18276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33" name="Elipse 32"/>
          <p:cNvSpPr/>
          <p:nvPr/>
        </p:nvSpPr>
        <p:spPr>
          <a:xfrm>
            <a:off x="2967262" y="3769199"/>
            <a:ext cx="456886" cy="45808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8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2" name="Marcador de título 1">
            <a:extLst>
              <a:ext uri="{FF2B5EF4-FFF2-40B4-BE49-F238E27FC236}">
                <a16:creationId xmlns:a16="http://schemas.microsoft.com/office/drawing/2014/main" id="{199C4AF5-6BF5-465F-A3BC-DB97B76AE2C3}"/>
              </a:ext>
            </a:extLst>
          </p:cNvPr>
          <p:cNvSpPr txBox="1">
            <a:spLocks/>
          </p:cNvSpPr>
          <p:nvPr/>
        </p:nvSpPr>
        <p:spPr>
          <a:xfrm>
            <a:off x="495300" y="78579"/>
            <a:ext cx="832212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s-MX" altLang="es-CO" dirty="0">
                <a:latin typeface="+mn-lt"/>
              </a:rPr>
              <a:t>Promoción de la gestión de riesgos y adaptación al cambio climático a través de acciones de comunicación, educación y participación</a:t>
            </a:r>
            <a:endParaRPr lang="es-CO" altLang="es-CO" dirty="0">
              <a:latin typeface="+mn-lt"/>
            </a:endParaRPr>
          </a:p>
        </p:txBody>
      </p:sp>
      <p:sp>
        <p:nvSpPr>
          <p:cNvPr id="31" name="Marcador de título 1">
            <a:extLst>
              <a:ext uri="{FF2B5EF4-FFF2-40B4-BE49-F238E27FC236}">
                <a16:creationId xmlns:a16="http://schemas.microsoft.com/office/drawing/2014/main" id="{199C4AF5-6BF5-465F-A3BC-DB97B76AE2C3}"/>
              </a:ext>
            </a:extLst>
          </p:cNvPr>
          <p:cNvSpPr txBox="1">
            <a:spLocks/>
          </p:cNvSpPr>
          <p:nvPr/>
        </p:nvSpPr>
        <p:spPr>
          <a:xfrm>
            <a:off x="7985367" y="1557715"/>
            <a:ext cx="4092903" cy="281830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endParaRPr lang="es-ES" sz="2600" b="0" dirty="0">
              <a:solidFill>
                <a:schemeClr val="tx1"/>
              </a:solidFill>
              <a:latin typeface="+mn-lt"/>
            </a:endParaRPr>
          </a:p>
          <a:p>
            <a:pPr algn="ctr"/>
            <a:r>
              <a:rPr lang="es-ES" sz="2600" b="0" dirty="0">
                <a:solidFill>
                  <a:schemeClr val="tx1"/>
                </a:solidFill>
                <a:latin typeface="+mn-lt"/>
              </a:rPr>
              <a:t>Elección de representantes de las organizaciones sociales a los CLGR-CC</a:t>
            </a:r>
          </a:p>
          <a:p>
            <a:pPr lvl="0" algn="ctr">
              <a:lnSpc>
                <a:spcPct val="100000"/>
              </a:lnSpc>
              <a:spcBef>
                <a:spcPts val="0"/>
              </a:spcBef>
            </a:pPr>
            <a:endParaRPr lang="es-CO" sz="2000" dirty="0">
              <a:solidFill>
                <a:prstClr val="black"/>
              </a:solidFill>
              <a:latin typeface="Calibri"/>
            </a:endParaRPr>
          </a:p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es-CO" sz="2400" dirty="0">
                <a:solidFill>
                  <a:prstClr val="black"/>
                </a:solidFill>
                <a:latin typeface="Calibri"/>
              </a:rPr>
              <a:t>Total Organizaciones Participantes</a:t>
            </a:r>
            <a:endParaRPr lang="es-ES" sz="2800" b="0" dirty="0">
              <a:solidFill>
                <a:schemeClr val="tx1"/>
              </a:solidFill>
              <a:latin typeface="+mn-lt"/>
            </a:endParaRPr>
          </a:p>
          <a:p>
            <a:pPr algn="ctr"/>
            <a:r>
              <a:rPr lang="es-ES" sz="3200" b="0" dirty="0">
                <a:solidFill>
                  <a:schemeClr val="tx1"/>
                </a:solidFill>
                <a:latin typeface="+mn-lt"/>
              </a:rPr>
              <a:t>192</a:t>
            </a:r>
            <a:endParaRPr lang="es-CO" sz="1600" b="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09714472"/>
      </p:ext>
    </p:extLst>
  </p:cSld>
  <p:clrMapOvr>
    <a:masterClrMapping/>
  </p:clrMapOvr>
  <p:transition spd="med">
    <p:pull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9"/>
            <a:ext cx="12192000" cy="15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Marcador de título 1">
            <a:extLst>
              <a:ext uri="{FF2B5EF4-FFF2-40B4-BE49-F238E27FC236}">
                <a16:creationId xmlns:a16="http://schemas.microsoft.com/office/drawing/2014/main" id="{199C4AF5-6BF5-465F-A3BC-DB97B76AE2C3}"/>
              </a:ext>
            </a:extLst>
          </p:cNvPr>
          <p:cNvSpPr txBox="1">
            <a:spLocks/>
          </p:cNvSpPr>
          <p:nvPr/>
        </p:nvSpPr>
        <p:spPr>
          <a:xfrm>
            <a:off x="495300" y="78579"/>
            <a:ext cx="832212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s-MX" altLang="es-CO" dirty="0">
                <a:latin typeface="+mn-lt"/>
              </a:rPr>
              <a:t>Promoción de la gestión de riesgos y adaptación al cambio climático a través de acciones de comunicación, educación y participación</a:t>
            </a:r>
            <a:endParaRPr lang="es-CO" altLang="es-CO" dirty="0">
              <a:latin typeface="+mn-lt"/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379349" y="1836010"/>
            <a:ext cx="3557787" cy="3745405"/>
            <a:chOff x="8499581" y="1786290"/>
            <a:chExt cx="3557787" cy="3745405"/>
          </a:xfrm>
        </p:grpSpPr>
        <p:pic>
          <p:nvPicPr>
            <p:cNvPr id="11" name="14 Imagen" descr="https://pbs.twimg.com/media/DBP-PW1WsAAaGzj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99581" y="2862529"/>
              <a:ext cx="3557787" cy="2669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CuadroTexto 1"/>
            <p:cNvSpPr txBox="1"/>
            <p:nvPr/>
          </p:nvSpPr>
          <p:spPr>
            <a:xfrm>
              <a:off x="8584122" y="1786290"/>
              <a:ext cx="3357910" cy="9494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CO"/>
              </a:defPPr>
              <a:lvl1pPr algn="ctr">
                <a:lnSpc>
                  <a:spcPts val="2200"/>
                </a:lnSpc>
                <a:defRPr sz="2400"/>
              </a:lvl1pPr>
            </a:lstStyle>
            <a:p>
              <a:r>
                <a:rPr lang="es-CO" dirty="0"/>
                <a:t>1er Congreso Distrital de Gestión de Riesgo y Cambio Climático</a:t>
              </a:r>
            </a:p>
          </p:txBody>
        </p:sp>
      </p:grpSp>
      <p:grpSp>
        <p:nvGrpSpPr>
          <p:cNvPr id="3" name="Grupo 2"/>
          <p:cNvGrpSpPr/>
          <p:nvPr/>
        </p:nvGrpSpPr>
        <p:grpSpPr>
          <a:xfrm>
            <a:off x="8011855" y="1836010"/>
            <a:ext cx="4180145" cy="3481826"/>
            <a:chOff x="-25758" y="1755513"/>
            <a:chExt cx="4180145" cy="3481826"/>
          </a:xfrm>
        </p:grpSpPr>
        <p:pic>
          <p:nvPicPr>
            <p:cNvPr id="18" name="Imagen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7326" y="2831752"/>
              <a:ext cx="3758082" cy="2405587"/>
            </a:xfrm>
            <a:prstGeom prst="rect">
              <a:avLst/>
            </a:prstGeom>
          </p:spPr>
        </p:pic>
        <p:sp>
          <p:nvSpPr>
            <p:cNvPr id="15" name="Rectángulo 14"/>
            <p:cNvSpPr/>
            <p:nvPr/>
          </p:nvSpPr>
          <p:spPr>
            <a:xfrm>
              <a:off x="-25758" y="1755513"/>
              <a:ext cx="4180145" cy="9494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es-CO" sz="2400" dirty="0"/>
                <a:t>Plataforma de intercambio de experiencias educativas en gestión del riesgo</a:t>
              </a:r>
            </a:p>
          </p:txBody>
        </p:sp>
      </p:grpSp>
      <p:grpSp>
        <p:nvGrpSpPr>
          <p:cNvPr id="5" name="Grupo 4"/>
          <p:cNvGrpSpPr/>
          <p:nvPr/>
        </p:nvGrpSpPr>
        <p:grpSpPr>
          <a:xfrm>
            <a:off x="4052473" y="2404418"/>
            <a:ext cx="4067129" cy="4098868"/>
            <a:chOff x="4126632" y="2483806"/>
            <a:chExt cx="4067129" cy="4098868"/>
          </a:xfrm>
        </p:grpSpPr>
        <p:sp>
          <p:nvSpPr>
            <p:cNvPr id="4" name="Rectángulo 3"/>
            <p:cNvSpPr/>
            <p:nvPr/>
          </p:nvSpPr>
          <p:spPr>
            <a:xfrm>
              <a:off x="4126632" y="2483806"/>
              <a:ext cx="4067129" cy="9494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es-CO" sz="2400" dirty="0"/>
                <a:t>20 CLGR-CC capacitados y asesorados para caracterizar escenarios de riesgo</a:t>
              </a:r>
              <a:endParaRPr lang="es-ES" sz="2400" dirty="0"/>
            </a:p>
          </p:txBody>
        </p:sp>
        <p:pic>
          <p:nvPicPr>
            <p:cNvPr id="2063" name="Picture 15" descr="http://www.idiger.gov.co/documents/20182/82587/IMG-20171128-WA0028.jpg/49eb7e6e-307e-4cfc-9efa-958b419ea66c?t=151190712015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1229" y="3653863"/>
              <a:ext cx="3905081" cy="29288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62211512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CO" dirty="0"/>
              <a:t>Ejecución Presupuestal de Gastos de Inversión 2017</a:t>
            </a:r>
          </a:p>
        </p:txBody>
      </p:sp>
      <p:graphicFrame>
        <p:nvGraphicFramePr>
          <p:cNvPr id="29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8671092"/>
              </p:ext>
            </p:extLst>
          </p:nvPr>
        </p:nvGraphicFramePr>
        <p:xfrm>
          <a:off x="293297" y="1771041"/>
          <a:ext cx="11591804" cy="43930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54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48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94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030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99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2400" b="1" u="none" strike="noStrike" dirty="0">
                          <a:solidFill>
                            <a:srgbClr val="0B3251"/>
                          </a:solidFill>
                          <a:effectLst/>
                          <a:latin typeface="+mn-lt"/>
                        </a:rPr>
                        <a:t>PROYECTO</a:t>
                      </a:r>
                      <a:endParaRPr lang="es-CO" sz="2400" b="1" i="0" u="none" strike="noStrike" dirty="0">
                        <a:solidFill>
                          <a:srgbClr val="0B3251"/>
                        </a:solidFill>
                        <a:effectLst/>
                        <a:latin typeface="+mn-lt"/>
                      </a:endParaRPr>
                    </a:p>
                  </a:txBody>
                  <a:tcPr marL="12631" marR="12631" marT="1263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700"/>
                        </a:lnSpc>
                      </a:pPr>
                      <a:r>
                        <a:rPr lang="es-CO" sz="24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APROPIACIÓN</a:t>
                      </a:r>
                    </a:p>
                  </a:txBody>
                  <a:tcPr marL="12695" marR="12695" marT="1270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700"/>
                        </a:lnSpc>
                      </a:pPr>
                      <a:r>
                        <a:rPr lang="es-CO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COMPROMISOS</a:t>
                      </a:r>
                    </a:p>
                  </a:txBody>
                  <a:tcPr marL="12695" marR="12695" marT="1270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700"/>
                        </a:lnSpc>
                      </a:pPr>
                      <a:r>
                        <a:rPr lang="es-CO" sz="2400" b="1" u="none" strike="noStrike" dirty="0">
                          <a:solidFill>
                            <a:srgbClr val="0B3251"/>
                          </a:solidFill>
                          <a:effectLst/>
                          <a:latin typeface="+mn-lt"/>
                        </a:rPr>
                        <a:t>EJECUCIÓN %</a:t>
                      </a:r>
                      <a:endParaRPr lang="es-CO" sz="2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2695" marR="12695" marT="1270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7836">
                <a:tc>
                  <a:txBody>
                    <a:bodyPr/>
                    <a:lstStyle/>
                    <a:p>
                      <a:pPr algn="l" fontAlgn="ctr">
                        <a:lnSpc>
                          <a:spcPts val="2400"/>
                        </a:lnSpc>
                      </a:pPr>
                      <a:r>
                        <a:rPr lang="es-CO" sz="24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Conocimiento del riesgo y</a:t>
                      </a:r>
                      <a:r>
                        <a:rPr lang="es-CO" sz="2400" b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  </a:t>
                      </a:r>
                    </a:p>
                    <a:p>
                      <a:pPr algn="l" fontAlgn="ctr">
                        <a:lnSpc>
                          <a:spcPts val="2400"/>
                        </a:lnSpc>
                      </a:pPr>
                      <a:r>
                        <a:rPr lang="es-CO" sz="2400" b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efectos del cambio climático</a:t>
                      </a:r>
                      <a:endParaRPr lang="es-CO" sz="2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2329" marR="12329" marT="12329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3.943 </a:t>
                      </a:r>
                    </a:p>
                  </a:txBody>
                  <a:tcPr marL="13527" marR="13527" marT="13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3.878 </a:t>
                      </a:r>
                    </a:p>
                  </a:txBody>
                  <a:tcPr marL="13527" marR="13527" marT="13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98,3 %</a:t>
                      </a:r>
                    </a:p>
                  </a:txBody>
                  <a:tcPr marL="12696" marR="12696" marT="1270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6159">
                <a:tc>
                  <a:txBody>
                    <a:bodyPr/>
                    <a:lstStyle/>
                    <a:p>
                      <a:pPr lvl="0" algn="l" fontAlgn="ctr">
                        <a:lnSpc>
                          <a:spcPts val="2400"/>
                        </a:lnSpc>
                      </a:pPr>
                      <a:r>
                        <a:rPr lang="es-CO" sz="24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Reducción del riesgo y  </a:t>
                      </a:r>
                    </a:p>
                    <a:p>
                      <a:pPr lvl="0" algn="l" fontAlgn="ctr">
                        <a:lnSpc>
                          <a:spcPts val="2400"/>
                        </a:lnSpc>
                      </a:pPr>
                      <a:r>
                        <a:rPr lang="es-CO" sz="24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adaptación al cambio climático</a:t>
                      </a:r>
                      <a:endParaRPr lang="es-CO" sz="2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2329" marR="12329" marT="12329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fontAlgn="ctr">
                        <a:lnSpc>
                          <a:spcPts val="2000"/>
                        </a:lnSpc>
                      </a:pPr>
                      <a:r>
                        <a:rPr lang="es-CO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9.207 </a:t>
                      </a:r>
                    </a:p>
                  </a:txBody>
                  <a:tcPr marL="13527" marR="13527" marT="13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fontAlgn="ctr">
                        <a:lnSpc>
                          <a:spcPts val="2000"/>
                        </a:lnSpc>
                      </a:pPr>
                      <a:r>
                        <a:rPr lang="es-CO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7.429 </a:t>
                      </a:r>
                    </a:p>
                  </a:txBody>
                  <a:tcPr marL="13527" marR="13527" marT="13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ts val="2000"/>
                        </a:lnSpc>
                      </a:pPr>
                      <a:r>
                        <a:rPr lang="es-CO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80,7 %</a:t>
                      </a:r>
                    </a:p>
                  </a:txBody>
                  <a:tcPr marL="12696" marR="12696" marT="1270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7147">
                <a:tc>
                  <a:txBody>
                    <a:bodyPr/>
                    <a:lstStyle/>
                    <a:p>
                      <a:pPr algn="l" fontAlgn="ctr">
                        <a:lnSpc>
                          <a:spcPts val="2400"/>
                        </a:lnSpc>
                      </a:pPr>
                      <a:r>
                        <a:rPr lang="es-CO" sz="2400" b="0" u="none" strike="noStrike" dirty="0">
                          <a:effectLst/>
                          <a:latin typeface="+mn-lt"/>
                        </a:rPr>
                        <a:t> Manejo de emergencias y  </a:t>
                      </a:r>
                    </a:p>
                    <a:p>
                      <a:pPr algn="l" fontAlgn="ctr">
                        <a:lnSpc>
                          <a:spcPts val="2400"/>
                        </a:lnSpc>
                      </a:pPr>
                      <a:r>
                        <a:rPr lang="es-CO" sz="2400" b="0" u="none" strike="noStrike" dirty="0">
                          <a:effectLst/>
                          <a:latin typeface="+mn-lt"/>
                        </a:rPr>
                        <a:t> desastres</a:t>
                      </a:r>
                      <a:endParaRPr lang="es-CO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329" marR="12329" marT="12329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3.613 </a:t>
                      </a:r>
                    </a:p>
                  </a:txBody>
                  <a:tcPr marL="13527" marR="13527" marT="13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3.560 </a:t>
                      </a:r>
                    </a:p>
                  </a:txBody>
                  <a:tcPr marL="13527" marR="13527" marT="13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98,5 %</a:t>
                      </a:r>
                    </a:p>
                  </a:txBody>
                  <a:tcPr marL="12696" marR="12696" marT="1270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571">
                <a:tc>
                  <a:txBody>
                    <a:bodyPr/>
                    <a:lstStyle/>
                    <a:p>
                      <a:pPr algn="l" fontAlgn="ctr">
                        <a:lnSpc>
                          <a:spcPts val="2400"/>
                        </a:lnSpc>
                      </a:pPr>
                      <a:r>
                        <a:rPr lang="es-CO" sz="2400" b="0" u="none" strike="noStrike" dirty="0">
                          <a:effectLst/>
                          <a:latin typeface="+mn-lt"/>
                        </a:rPr>
                        <a:t> Gestión pública eficiente</a:t>
                      </a:r>
                      <a:endParaRPr lang="es-CO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329" marR="12329" marT="12329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5.688 </a:t>
                      </a:r>
                    </a:p>
                  </a:txBody>
                  <a:tcPr marL="13527" marR="13527" marT="13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5.475 </a:t>
                      </a:r>
                    </a:p>
                  </a:txBody>
                  <a:tcPr marL="13527" marR="13527" marT="13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96,3</a:t>
                      </a:r>
                      <a:r>
                        <a:rPr lang="es-CO" sz="24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CO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12696" marR="12696" marT="1270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927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2400" b="0" u="none" strike="noStrike" dirty="0">
                          <a:solidFill>
                            <a:srgbClr val="00B0F0"/>
                          </a:solidFill>
                          <a:effectLst/>
                          <a:latin typeface="+mn-lt"/>
                        </a:rPr>
                        <a:t>INVERSIÓN </a:t>
                      </a:r>
                      <a:endParaRPr lang="es-CO" sz="2400" b="0" i="0" u="none" strike="noStrike" dirty="0">
                        <a:solidFill>
                          <a:srgbClr val="00B0F0"/>
                        </a:solidFill>
                        <a:effectLst/>
                        <a:latin typeface="+mn-lt"/>
                      </a:endParaRPr>
                    </a:p>
                  </a:txBody>
                  <a:tcPr marL="12631" marR="12631" marT="1263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b="0" i="0" u="none" strike="noStrike" dirty="0">
                          <a:solidFill>
                            <a:srgbClr val="00B0F0"/>
                          </a:solidFill>
                          <a:effectLst/>
                          <a:latin typeface="+mn-lt"/>
                        </a:rPr>
                        <a:t>22.451 </a:t>
                      </a:r>
                    </a:p>
                  </a:txBody>
                  <a:tcPr marL="13527" marR="13527" marT="1352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b="0" i="0" u="none" strike="noStrike" dirty="0">
                          <a:solidFill>
                            <a:srgbClr val="00B0F0"/>
                          </a:solidFill>
                          <a:effectLst/>
                          <a:latin typeface="+mn-lt"/>
                        </a:rPr>
                        <a:t>20.342 </a:t>
                      </a:r>
                    </a:p>
                  </a:txBody>
                  <a:tcPr marL="13527" marR="13527" marT="1352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400" b="0" i="0" u="none" strike="noStrike" kern="1200" dirty="0">
                          <a:solidFill>
                            <a:srgbClr val="00B0F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91%</a:t>
                      </a:r>
                    </a:p>
                  </a:txBody>
                  <a:tcPr marL="12696" marR="12696" marT="12708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1" name="CuadroTexto 5"/>
          <p:cNvSpPr txBox="1">
            <a:spLocks noChangeArrowheads="1"/>
          </p:cNvSpPr>
          <p:nvPr/>
        </p:nvSpPr>
        <p:spPr bwMode="auto">
          <a:xfrm>
            <a:off x="0" y="6505660"/>
            <a:ext cx="45127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s-CO" altLang="es-CO" sz="1600" dirty="0"/>
              <a:t>* Datos expresados en millones de pesos      </a:t>
            </a:r>
          </a:p>
        </p:txBody>
      </p:sp>
    </p:spTree>
    <p:extLst>
      <p:ext uri="{BB962C8B-B14F-4D97-AF65-F5344CB8AC3E}">
        <p14:creationId xmlns:p14="http://schemas.microsoft.com/office/powerpoint/2010/main" val="524813571"/>
      </p:ext>
    </p:extLst>
  </p:cSld>
  <p:clrMapOvr>
    <a:masterClrMapping/>
  </p:clrMapOvr>
  <p:transition spd="med">
    <p:pull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0" y="-52253"/>
            <a:ext cx="12213132" cy="6936379"/>
            <a:chOff x="0" y="-52253"/>
            <a:chExt cx="12213132" cy="6936379"/>
          </a:xfrm>
        </p:grpSpPr>
        <p:sp>
          <p:nvSpPr>
            <p:cNvPr id="3" name="Rectángulo 2"/>
            <p:cNvSpPr/>
            <p:nvPr/>
          </p:nvSpPr>
          <p:spPr>
            <a:xfrm>
              <a:off x="0" y="-52253"/>
              <a:ext cx="12192000" cy="6897189"/>
            </a:xfrm>
            <a:prstGeom prst="rect">
              <a:avLst/>
            </a:prstGeom>
            <a:solidFill>
              <a:srgbClr val="003E6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CO"/>
            </a:p>
          </p:txBody>
        </p:sp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098" y="4258491"/>
              <a:ext cx="3738034" cy="2625635"/>
            </a:xfrm>
            <a:prstGeom prst="rect">
              <a:avLst/>
            </a:prstGeom>
          </p:spPr>
        </p:pic>
      </p:grpSp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1524000" y="1225880"/>
            <a:ext cx="9144000" cy="3777441"/>
          </a:xfrm>
        </p:spPr>
        <p:txBody>
          <a:bodyPr anchor="ctr">
            <a:normAutofit/>
          </a:bodyPr>
          <a:lstStyle/>
          <a:p>
            <a:pPr fontAlgn="ctr">
              <a:lnSpc>
                <a:spcPts val="5500"/>
              </a:lnSpc>
            </a:pPr>
            <a:r>
              <a:rPr lang="es-CO" sz="5400" dirty="0"/>
              <a:t>Proyecto:</a:t>
            </a:r>
            <a:br>
              <a:rPr lang="es-CO" sz="5400" dirty="0"/>
            </a:br>
            <a:br>
              <a:rPr lang="es-CO" sz="5400" b="0" dirty="0"/>
            </a:br>
            <a:r>
              <a:rPr lang="es-CO" sz="5400" b="0" dirty="0"/>
              <a:t> Manejo de emergencias y  </a:t>
            </a:r>
            <a:br>
              <a:rPr lang="es-CO" sz="5400" b="0" dirty="0"/>
            </a:br>
            <a:r>
              <a:rPr lang="es-CO" sz="5400" b="0" dirty="0"/>
              <a:t> desastres</a:t>
            </a:r>
          </a:p>
        </p:txBody>
      </p:sp>
    </p:spTree>
    <p:extLst>
      <p:ext uri="{BB962C8B-B14F-4D97-AF65-F5344CB8AC3E}">
        <p14:creationId xmlns:p14="http://schemas.microsoft.com/office/powerpoint/2010/main" val="504835413"/>
      </p:ext>
    </p:extLst>
  </p:cSld>
  <p:clrMapOvr>
    <a:masterClrMapping/>
  </p:clrMapOvr>
  <p:transition spd="med">
    <p:pull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006" y="1928813"/>
            <a:ext cx="2992438" cy="3881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ángulo 19"/>
          <p:cNvSpPr>
            <a:spLocks noChangeArrowheads="1"/>
          </p:cNvSpPr>
          <p:nvPr/>
        </p:nvSpPr>
        <p:spPr bwMode="auto">
          <a:xfrm>
            <a:off x="0" y="251480"/>
            <a:ext cx="912971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Organización y Coordinación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Estrategia Distrital de Respuesta a Emergencias 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3"/>
          <a:srcRect l="34156" t="15282" r="36141" b="17763"/>
          <a:stretch/>
        </p:blipFill>
        <p:spPr bwMode="auto">
          <a:xfrm rot="21317157">
            <a:off x="3178175" y="2330450"/>
            <a:ext cx="2428875" cy="3078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2" descr="http://www.idiger.gov.co/documents/20182/82587/IMG_20171218_105714.jpg/47ec37cd-5070-4c16-a163-d0269bd48d92?t=151361548974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1" r="22736"/>
          <a:stretch>
            <a:fillRect/>
          </a:stretch>
        </p:blipFill>
        <p:spPr bwMode="auto">
          <a:xfrm>
            <a:off x="5986463" y="1928813"/>
            <a:ext cx="3143250" cy="3811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9" name="Grupo 8"/>
          <p:cNvGrpSpPr>
            <a:grpSpLocks/>
          </p:cNvGrpSpPr>
          <p:nvPr/>
        </p:nvGrpSpPr>
        <p:grpSpPr bwMode="auto">
          <a:xfrm rot="21160896">
            <a:off x="9203768" y="2363043"/>
            <a:ext cx="2449513" cy="3006725"/>
            <a:chOff x="4924835" y="1323727"/>
            <a:chExt cx="4143762" cy="5316063"/>
          </a:xfrm>
        </p:grpSpPr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24835" y="1323727"/>
              <a:ext cx="4143762" cy="531606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1" name="3 Rectángulo"/>
            <p:cNvSpPr/>
            <p:nvPr/>
          </p:nvSpPr>
          <p:spPr>
            <a:xfrm>
              <a:off x="6380399" y="1323350"/>
              <a:ext cx="2688209" cy="184406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CO" sz="1000" dirty="0"/>
            </a:p>
          </p:txBody>
        </p:sp>
      </p:grpSp>
      <p:sp>
        <p:nvSpPr>
          <p:cNvPr id="2" name="CuadroTexto 1"/>
          <p:cNvSpPr txBox="1"/>
          <p:nvPr/>
        </p:nvSpPr>
        <p:spPr>
          <a:xfrm>
            <a:off x="5897563" y="5788025"/>
            <a:ext cx="6267450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NTC 6253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Prestación de servicios logísticos en actividades de aglomeración de público. Requisitos</a:t>
            </a:r>
          </a:p>
        </p:txBody>
      </p:sp>
    </p:spTree>
    <p:extLst>
      <p:ext uri="{BB962C8B-B14F-4D97-AF65-F5344CB8AC3E}">
        <p14:creationId xmlns:p14="http://schemas.microsoft.com/office/powerpoint/2010/main" val="1901440538"/>
      </p:ext>
    </p:extLst>
  </p:cSld>
  <p:clrMapOvr>
    <a:masterClrMapping/>
  </p:clrMapOvr>
  <p:transition spd="med">
    <p:pull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19"/>
          <p:cNvSpPr>
            <a:spLocks noChangeArrowheads="1"/>
          </p:cNvSpPr>
          <p:nvPr/>
        </p:nvSpPr>
        <p:spPr bwMode="auto">
          <a:xfrm>
            <a:off x="1304363" y="221505"/>
            <a:ext cx="7107238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Organización y Coordinación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Planes de contingencia</a:t>
            </a:r>
          </a:p>
        </p:txBody>
      </p:sp>
      <p:sp>
        <p:nvSpPr>
          <p:cNvPr id="14341" name="CuadroTexto 2"/>
          <p:cNvSpPr txBox="1">
            <a:spLocks noChangeArrowheads="1"/>
          </p:cNvSpPr>
          <p:nvPr/>
        </p:nvSpPr>
        <p:spPr bwMode="auto">
          <a:xfrm>
            <a:off x="290513" y="3795713"/>
            <a:ext cx="6019800" cy="63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s-CO" sz="3500"/>
              <a:t>Temporadas (7 PC)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290513" y="5367992"/>
            <a:ext cx="3594100" cy="1169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CO" sz="3500" dirty="0">
                <a:latin typeface="+mn-lt"/>
              </a:rPr>
              <a:t>Aglomeraciones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3500" dirty="0">
                <a:latin typeface="+mn-lt"/>
              </a:rPr>
              <a:t>   de público</a:t>
            </a:r>
          </a:p>
        </p:txBody>
      </p:sp>
      <p:pic>
        <p:nvPicPr>
          <p:cNvPr id="14343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699" y="3236913"/>
            <a:ext cx="1465262" cy="1925637"/>
          </a:xfrm>
          <a:prstGeom prst="rect">
            <a:avLst/>
          </a:prstGeom>
          <a:solidFill>
            <a:srgbClr val="ED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Imagen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4" r="2184" b="1848"/>
          <a:stretch>
            <a:fillRect/>
          </a:stretch>
        </p:blipFill>
        <p:spPr bwMode="auto">
          <a:xfrm>
            <a:off x="6025036" y="3232150"/>
            <a:ext cx="1519238" cy="1973263"/>
          </a:xfrm>
          <a:prstGeom prst="rect">
            <a:avLst/>
          </a:prstGeom>
          <a:solidFill>
            <a:srgbClr val="ED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57" t="14285" r="33594" b="9389"/>
          <a:stretch>
            <a:fillRect/>
          </a:stretch>
        </p:blipFill>
        <p:spPr bwMode="auto">
          <a:xfrm>
            <a:off x="7701436" y="3208338"/>
            <a:ext cx="1616075" cy="1982787"/>
          </a:xfrm>
          <a:prstGeom prst="rect">
            <a:avLst/>
          </a:prstGeom>
          <a:solidFill>
            <a:srgbClr val="ED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75" t="12270" r="23749" b="12270"/>
          <a:stretch>
            <a:fillRect/>
          </a:stretch>
        </p:blipFill>
        <p:spPr bwMode="auto">
          <a:xfrm>
            <a:off x="9469911" y="3217863"/>
            <a:ext cx="2368550" cy="1963737"/>
          </a:xfrm>
          <a:prstGeom prst="rect">
            <a:avLst/>
          </a:prstGeom>
          <a:solidFill>
            <a:srgbClr val="ED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347" name="Grupo 9"/>
          <p:cNvGrpSpPr>
            <a:grpSpLocks/>
          </p:cNvGrpSpPr>
          <p:nvPr/>
        </p:nvGrpSpPr>
        <p:grpSpPr bwMode="auto">
          <a:xfrm>
            <a:off x="4277199" y="5319713"/>
            <a:ext cx="1069975" cy="446087"/>
            <a:chOff x="4112016" y="5417029"/>
            <a:chExt cx="1071127" cy="446276"/>
          </a:xfrm>
        </p:grpSpPr>
        <p:sp>
          <p:nvSpPr>
            <p:cNvPr id="20" name="6 Rectángulo"/>
            <p:cNvSpPr/>
            <p:nvPr/>
          </p:nvSpPr>
          <p:spPr>
            <a:xfrm>
              <a:off x="4173995" y="5426558"/>
              <a:ext cx="947169" cy="42404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CO" sz="1000"/>
            </a:p>
          </p:txBody>
        </p:sp>
        <p:sp>
          <p:nvSpPr>
            <p:cNvPr id="21" name="11 CuadroTexto"/>
            <p:cNvSpPr txBox="1"/>
            <p:nvPr/>
          </p:nvSpPr>
          <p:spPr>
            <a:xfrm>
              <a:off x="4112016" y="5417029"/>
              <a:ext cx="1071127" cy="446276"/>
            </a:xfrm>
            <a:prstGeom prst="rect">
              <a:avLst/>
            </a:prstGeom>
            <a:solidFill>
              <a:srgbClr val="00B0F0"/>
            </a:solidFill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CO" sz="2300" dirty="0">
                  <a:solidFill>
                    <a:srgbClr val="002060"/>
                  </a:solidFill>
                  <a:latin typeface="Arial Black" pitchFamily="34" charset="0"/>
                </a:rPr>
                <a:t>1.348</a:t>
              </a:r>
            </a:p>
          </p:txBody>
        </p:sp>
      </p:grpSp>
      <p:sp>
        <p:nvSpPr>
          <p:cNvPr id="22" name="12 CuadroTexto"/>
          <p:cNvSpPr txBox="1"/>
          <p:nvPr/>
        </p:nvSpPr>
        <p:spPr>
          <a:xfrm>
            <a:off x="5375749" y="5367338"/>
            <a:ext cx="6618287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Conceptos Planes de Contingencia eventos de media y alta complejidad</a:t>
            </a:r>
          </a:p>
        </p:txBody>
      </p:sp>
      <p:sp>
        <p:nvSpPr>
          <p:cNvPr id="23" name="14 Rectángulo"/>
          <p:cNvSpPr/>
          <p:nvPr/>
        </p:nvSpPr>
        <p:spPr>
          <a:xfrm>
            <a:off x="5375749" y="6356350"/>
            <a:ext cx="6946900" cy="33813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16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Asistentes a eventos de alta complejidad con acompañamiento del Idiger</a:t>
            </a:r>
          </a:p>
        </p:txBody>
      </p:sp>
      <p:sp>
        <p:nvSpPr>
          <p:cNvPr id="24" name="16 Rectángulo"/>
          <p:cNvSpPr/>
          <p:nvPr/>
        </p:nvSpPr>
        <p:spPr>
          <a:xfrm>
            <a:off x="5347174" y="5849938"/>
            <a:ext cx="6483350" cy="33813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16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Eventos de alta complejidad con PMU y coordinación del Idiger </a:t>
            </a:r>
          </a:p>
        </p:txBody>
      </p:sp>
      <p:grpSp>
        <p:nvGrpSpPr>
          <p:cNvPr id="14351" name="Grupo 13"/>
          <p:cNvGrpSpPr>
            <a:grpSpLocks/>
          </p:cNvGrpSpPr>
          <p:nvPr/>
        </p:nvGrpSpPr>
        <p:grpSpPr bwMode="auto">
          <a:xfrm>
            <a:off x="4231161" y="6348413"/>
            <a:ext cx="1144588" cy="423862"/>
            <a:chOff x="10936610" y="1911697"/>
            <a:chExt cx="1144865" cy="425152"/>
          </a:xfrm>
        </p:grpSpPr>
        <p:sp>
          <p:nvSpPr>
            <p:cNvPr id="26" name="6 Rectángulo"/>
            <p:cNvSpPr/>
            <p:nvPr/>
          </p:nvSpPr>
          <p:spPr>
            <a:xfrm>
              <a:off x="10982652" y="1911697"/>
              <a:ext cx="1070239" cy="425152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CO" sz="1000"/>
            </a:p>
          </p:txBody>
        </p:sp>
        <p:sp>
          <p:nvSpPr>
            <p:cNvPr id="27" name="13 CuadroTexto"/>
            <p:cNvSpPr txBox="1"/>
            <p:nvPr/>
          </p:nvSpPr>
          <p:spPr>
            <a:xfrm>
              <a:off x="10936610" y="1997683"/>
              <a:ext cx="1144865" cy="30731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CO" sz="1400" dirty="0">
                  <a:solidFill>
                    <a:srgbClr val="002060"/>
                  </a:solidFill>
                  <a:latin typeface="Arial Black" pitchFamily="34" charset="0"/>
                </a:rPr>
                <a:t>3.900.000</a:t>
              </a:r>
            </a:p>
          </p:txBody>
        </p:sp>
      </p:grpSp>
      <p:grpSp>
        <p:nvGrpSpPr>
          <p:cNvPr id="14352" name="Grupo 12"/>
          <p:cNvGrpSpPr>
            <a:grpSpLocks/>
          </p:cNvGrpSpPr>
          <p:nvPr/>
        </p:nvGrpSpPr>
        <p:grpSpPr bwMode="auto">
          <a:xfrm>
            <a:off x="4277192" y="5816601"/>
            <a:ext cx="1069980" cy="458977"/>
            <a:chOff x="10981886" y="1050210"/>
            <a:chExt cx="1070191" cy="459691"/>
          </a:xfrm>
        </p:grpSpPr>
        <p:sp>
          <p:nvSpPr>
            <p:cNvPr id="25" name="6 Rectángulo"/>
            <p:cNvSpPr/>
            <p:nvPr/>
          </p:nvSpPr>
          <p:spPr>
            <a:xfrm>
              <a:off x="10981886" y="1050210"/>
              <a:ext cx="1070191" cy="42452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CO" sz="1000"/>
            </a:p>
          </p:txBody>
        </p:sp>
        <p:sp>
          <p:nvSpPr>
            <p:cNvPr id="28" name="15 Rectángulo"/>
            <p:cNvSpPr/>
            <p:nvPr/>
          </p:nvSpPr>
          <p:spPr>
            <a:xfrm>
              <a:off x="11071976" y="1062930"/>
              <a:ext cx="874129" cy="44697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CO" sz="2300" dirty="0">
                  <a:solidFill>
                    <a:schemeClr val="accent1">
                      <a:lumMod val="50000"/>
                    </a:schemeClr>
                  </a:solidFill>
                  <a:latin typeface="Arial Black" pitchFamily="34" charset="0"/>
                </a:rPr>
                <a:t> </a:t>
              </a:r>
              <a:r>
                <a:rPr lang="es-CO" sz="2300" dirty="0">
                  <a:solidFill>
                    <a:srgbClr val="002060"/>
                  </a:solidFill>
                  <a:latin typeface="Arial Black" pitchFamily="34" charset="0"/>
                </a:rPr>
                <a:t>270</a:t>
              </a:r>
            </a:p>
          </p:txBody>
        </p:sp>
      </p:grpSp>
      <p:sp>
        <p:nvSpPr>
          <p:cNvPr id="14353" name="CuadroTexto 31"/>
          <p:cNvSpPr txBox="1">
            <a:spLocks noChangeArrowheads="1"/>
          </p:cNvSpPr>
          <p:nvPr/>
        </p:nvSpPr>
        <p:spPr bwMode="auto">
          <a:xfrm>
            <a:off x="290513" y="1955800"/>
            <a:ext cx="6019800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s-CO" sz="3500"/>
              <a:t>Visita Canónica</a:t>
            </a:r>
          </a:p>
        </p:txBody>
      </p:sp>
      <p:grpSp>
        <p:nvGrpSpPr>
          <p:cNvPr id="14354" name="Grupo 34"/>
          <p:cNvGrpSpPr>
            <a:grpSpLocks/>
          </p:cNvGrpSpPr>
          <p:nvPr/>
        </p:nvGrpSpPr>
        <p:grpSpPr bwMode="auto">
          <a:xfrm>
            <a:off x="6906099" y="2036763"/>
            <a:ext cx="947737" cy="446087"/>
            <a:chOff x="4174048" y="5417029"/>
            <a:chExt cx="947063" cy="446276"/>
          </a:xfrm>
        </p:grpSpPr>
        <p:sp>
          <p:nvSpPr>
            <p:cNvPr id="36" name="6 Rectángulo"/>
            <p:cNvSpPr/>
            <p:nvPr/>
          </p:nvSpPr>
          <p:spPr>
            <a:xfrm>
              <a:off x="4174048" y="5426558"/>
              <a:ext cx="947063" cy="424042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CO" sz="1000">
                <a:solidFill>
                  <a:schemeClr val="bg1"/>
                </a:solidFill>
              </a:endParaRPr>
            </a:p>
          </p:txBody>
        </p:sp>
        <p:sp>
          <p:nvSpPr>
            <p:cNvPr id="37" name="11 CuadroTexto"/>
            <p:cNvSpPr txBox="1"/>
            <p:nvPr/>
          </p:nvSpPr>
          <p:spPr>
            <a:xfrm>
              <a:off x="4456422" y="5417029"/>
              <a:ext cx="382315" cy="44627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CO" sz="2300" dirty="0">
                  <a:solidFill>
                    <a:schemeClr val="accent1">
                      <a:lumMod val="50000"/>
                    </a:schemeClr>
                  </a:solidFill>
                  <a:latin typeface="Arial Black" pitchFamily="34" charset="0"/>
                </a:rPr>
                <a:t>8</a:t>
              </a:r>
            </a:p>
          </p:txBody>
        </p:sp>
      </p:grpSp>
      <p:sp>
        <p:nvSpPr>
          <p:cNvPr id="38" name="12 CuadroTexto"/>
          <p:cNvSpPr txBox="1"/>
          <p:nvPr/>
        </p:nvSpPr>
        <p:spPr>
          <a:xfrm>
            <a:off x="7826849" y="1968500"/>
            <a:ext cx="15541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Días de funcionamiento</a:t>
            </a:r>
          </a:p>
        </p:txBody>
      </p:sp>
      <p:grpSp>
        <p:nvGrpSpPr>
          <p:cNvPr id="14356" name="Grupo 38"/>
          <p:cNvGrpSpPr>
            <a:grpSpLocks/>
          </p:cNvGrpSpPr>
          <p:nvPr/>
        </p:nvGrpSpPr>
        <p:grpSpPr bwMode="auto">
          <a:xfrm>
            <a:off x="6893399" y="2608263"/>
            <a:ext cx="946150" cy="446087"/>
            <a:chOff x="4174048" y="5417029"/>
            <a:chExt cx="947063" cy="446276"/>
          </a:xfrm>
        </p:grpSpPr>
        <p:sp>
          <p:nvSpPr>
            <p:cNvPr id="40" name="6 Rectángulo"/>
            <p:cNvSpPr/>
            <p:nvPr/>
          </p:nvSpPr>
          <p:spPr>
            <a:xfrm>
              <a:off x="4174048" y="5426558"/>
              <a:ext cx="947063" cy="424042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CO" sz="1000"/>
            </a:p>
          </p:txBody>
        </p:sp>
        <p:sp>
          <p:nvSpPr>
            <p:cNvPr id="41" name="11 CuadroTexto"/>
            <p:cNvSpPr txBox="1"/>
            <p:nvPr/>
          </p:nvSpPr>
          <p:spPr>
            <a:xfrm>
              <a:off x="4259856" y="5417029"/>
              <a:ext cx="775448" cy="44627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CO" sz="2300" dirty="0">
                  <a:solidFill>
                    <a:schemeClr val="accent1">
                      <a:lumMod val="50000"/>
                    </a:schemeClr>
                  </a:solidFill>
                  <a:latin typeface="Arial Black" pitchFamily="34" charset="0"/>
                </a:rPr>
                <a:t>160</a:t>
              </a:r>
            </a:p>
          </p:txBody>
        </p:sp>
      </p:grpSp>
      <p:sp>
        <p:nvSpPr>
          <p:cNvPr id="42" name="12 CuadroTexto"/>
          <p:cNvSpPr txBox="1"/>
          <p:nvPr/>
        </p:nvSpPr>
        <p:spPr>
          <a:xfrm>
            <a:off x="7844311" y="2571750"/>
            <a:ext cx="1485900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Horas de monitoreo</a:t>
            </a:r>
          </a:p>
        </p:txBody>
      </p:sp>
      <p:grpSp>
        <p:nvGrpSpPr>
          <p:cNvPr id="14358" name="Grupo 42"/>
          <p:cNvGrpSpPr>
            <a:grpSpLocks/>
          </p:cNvGrpSpPr>
          <p:nvPr/>
        </p:nvGrpSpPr>
        <p:grpSpPr bwMode="auto">
          <a:xfrm>
            <a:off x="9322274" y="2060575"/>
            <a:ext cx="947737" cy="446088"/>
            <a:chOff x="4174048" y="5417029"/>
            <a:chExt cx="947063" cy="446276"/>
          </a:xfrm>
        </p:grpSpPr>
        <p:sp>
          <p:nvSpPr>
            <p:cNvPr id="44" name="6 Rectángulo"/>
            <p:cNvSpPr/>
            <p:nvPr/>
          </p:nvSpPr>
          <p:spPr>
            <a:xfrm>
              <a:off x="4174048" y="5426558"/>
              <a:ext cx="947063" cy="424042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CO" sz="1000"/>
            </a:p>
          </p:txBody>
        </p:sp>
        <p:sp>
          <p:nvSpPr>
            <p:cNvPr id="45" name="11 CuadroTexto"/>
            <p:cNvSpPr txBox="1"/>
            <p:nvPr/>
          </p:nvSpPr>
          <p:spPr>
            <a:xfrm>
              <a:off x="4259712" y="5417029"/>
              <a:ext cx="775735" cy="44627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CO" sz="2300" dirty="0">
                  <a:solidFill>
                    <a:schemeClr val="accent1">
                      <a:lumMod val="50000"/>
                    </a:schemeClr>
                  </a:solidFill>
                  <a:latin typeface="Arial Black" pitchFamily="34" charset="0"/>
                </a:rPr>
                <a:t>151</a:t>
              </a:r>
            </a:p>
          </p:txBody>
        </p:sp>
      </p:grpSp>
      <p:grpSp>
        <p:nvGrpSpPr>
          <p:cNvPr id="14359" name="Grupo 45"/>
          <p:cNvGrpSpPr>
            <a:grpSpLocks/>
          </p:cNvGrpSpPr>
          <p:nvPr/>
        </p:nvGrpSpPr>
        <p:grpSpPr bwMode="auto">
          <a:xfrm>
            <a:off x="9327036" y="2617788"/>
            <a:ext cx="947738" cy="446087"/>
            <a:chOff x="4174048" y="5417029"/>
            <a:chExt cx="947063" cy="446276"/>
          </a:xfrm>
        </p:grpSpPr>
        <p:sp>
          <p:nvSpPr>
            <p:cNvPr id="47" name="6 Rectángulo"/>
            <p:cNvSpPr/>
            <p:nvPr/>
          </p:nvSpPr>
          <p:spPr>
            <a:xfrm>
              <a:off x="4174048" y="5426558"/>
              <a:ext cx="947063" cy="424042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CO" sz="1000"/>
            </a:p>
          </p:txBody>
        </p:sp>
        <p:sp>
          <p:nvSpPr>
            <p:cNvPr id="48" name="11 CuadroTexto"/>
            <p:cNvSpPr txBox="1"/>
            <p:nvPr/>
          </p:nvSpPr>
          <p:spPr>
            <a:xfrm>
              <a:off x="4456422" y="5417029"/>
              <a:ext cx="382316" cy="44627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CO" sz="2300" dirty="0">
                  <a:solidFill>
                    <a:schemeClr val="accent1">
                      <a:lumMod val="50000"/>
                    </a:schemeClr>
                  </a:solidFill>
                  <a:latin typeface="Arial Black" pitchFamily="34" charset="0"/>
                </a:rPr>
                <a:t>6</a:t>
              </a:r>
            </a:p>
          </p:txBody>
        </p:sp>
      </p:grpSp>
      <p:sp>
        <p:nvSpPr>
          <p:cNvPr id="49" name="12 CuadroTexto"/>
          <p:cNvSpPr txBox="1"/>
          <p:nvPr/>
        </p:nvSpPr>
        <p:spPr>
          <a:xfrm>
            <a:off x="10355736" y="2011363"/>
            <a:ext cx="1552575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Funcionarios de 18 entidades</a:t>
            </a:r>
          </a:p>
        </p:txBody>
      </p:sp>
      <p:sp>
        <p:nvSpPr>
          <p:cNvPr id="50" name="12 CuadroTexto"/>
          <p:cNvSpPr txBox="1"/>
          <p:nvPr/>
        </p:nvSpPr>
        <p:spPr>
          <a:xfrm>
            <a:off x="10355736" y="2681288"/>
            <a:ext cx="1552575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PMU en terreno</a:t>
            </a:r>
          </a:p>
        </p:txBody>
      </p:sp>
      <p:sp>
        <p:nvSpPr>
          <p:cNvPr id="51" name="12 CuadroTexto"/>
          <p:cNvSpPr txBox="1"/>
          <p:nvPr/>
        </p:nvSpPr>
        <p:spPr>
          <a:xfrm>
            <a:off x="7845899" y="1600200"/>
            <a:ext cx="2952750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solidFill>
                  <a:schemeClr val="accent1">
                    <a:lumMod val="50000"/>
                  </a:schemeClr>
                </a:solidFill>
              </a:rPr>
              <a:t>COE VISITA CANÓNICA</a:t>
            </a:r>
          </a:p>
        </p:txBody>
      </p:sp>
      <p:pic>
        <p:nvPicPr>
          <p:cNvPr id="14363" name="Imagen 5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461" y="1519238"/>
            <a:ext cx="2487613" cy="1663700"/>
          </a:xfrm>
          <a:prstGeom prst="rect">
            <a:avLst/>
          </a:prstGeom>
          <a:solidFill>
            <a:srgbClr val="ED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8132831"/>
      </p:ext>
    </p:extLst>
  </p:cSld>
  <p:clrMapOvr>
    <a:masterClrMapping/>
  </p:clrMapOvr>
  <p:transition spd="med">
    <p:pull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2192000" cy="15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Marcador de título 1"/>
          <p:cNvSpPr txBox="1">
            <a:spLocks/>
          </p:cNvSpPr>
          <p:nvPr/>
        </p:nvSpPr>
        <p:spPr bwMode="auto">
          <a:xfrm>
            <a:off x="-6350" y="77788"/>
            <a:ext cx="9061450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s-E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Equipamiento y respuesta</a:t>
            </a:r>
            <a:endParaRPr lang="es-CO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2" r="11482"/>
          <a:stretch>
            <a:fillRect/>
          </a:stretch>
        </p:blipFill>
        <p:spPr bwMode="auto">
          <a:xfrm>
            <a:off x="258665" y="1568781"/>
            <a:ext cx="5747416" cy="2420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4"/>
          <a:srcRect t="16286" b="13517"/>
          <a:stretch/>
        </p:blipFill>
        <p:spPr>
          <a:xfrm>
            <a:off x="258665" y="4177556"/>
            <a:ext cx="5747416" cy="2330820"/>
          </a:xfrm>
          <a:prstGeom prst="rect">
            <a:avLst/>
          </a:prstGeom>
          <a:ln>
            <a:noFill/>
          </a:ln>
          <a:effectLst/>
        </p:spPr>
      </p:pic>
      <p:sp>
        <p:nvSpPr>
          <p:cNvPr id="9" name="Rectángulo redondeado 8"/>
          <p:cNvSpPr/>
          <p:nvPr/>
        </p:nvSpPr>
        <p:spPr>
          <a:xfrm>
            <a:off x="258665" y="3355652"/>
            <a:ext cx="5747416" cy="721235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400" dirty="0">
                <a:solidFill>
                  <a:schemeClr val="bg1"/>
                </a:solidFill>
              </a:rPr>
              <a:t>Inversión para dotación y equipamiento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400" dirty="0">
                <a:solidFill>
                  <a:schemeClr val="bg1"/>
                </a:solidFill>
              </a:rPr>
              <a:t> por más de $5.600 millones</a:t>
            </a:r>
          </a:p>
        </p:txBody>
      </p:sp>
      <p:sp>
        <p:nvSpPr>
          <p:cNvPr id="16" name="Rectángulo redondeado 15"/>
          <p:cNvSpPr/>
          <p:nvPr/>
        </p:nvSpPr>
        <p:spPr>
          <a:xfrm>
            <a:off x="258665" y="6034539"/>
            <a:ext cx="5747416" cy="777877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MX" altLang="es-ES" sz="2400" dirty="0">
                <a:solidFill>
                  <a:schemeClr val="bg1"/>
                </a:solidFill>
              </a:rPr>
              <a:t>Entrega de más de $3.100 millones en equipos (DCC, UAECOB, BIADE, CBVB, CRC)</a:t>
            </a:r>
            <a:endParaRPr lang="es-CO" altLang="es-ES" sz="2400" dirty="0">
              <a:solidFill>
                <a:schemeClr val="bg1"/>
              </a:solidFill>
            </a:endParaRPr>
          </a:p>
        </p:txBody>
      </p:sp>
      <p:pic>
        <p:nvPicPr>
          <p:cNvPr id="15370" name="Picture 2" descr="http://www.idiger.gov.co/documents/20182/82587/IMG-20170614-WA0039.jpg/bc1b6293-d31d-4dc5-a4f7-fbf56cfa012d?t=149782974282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27" b="26585"/>
          <a:stretch>
            <a:fillRect/>
          </a:stretch>
        </p:blipFill>
        <p:spPr bwMode="auto">
          <a:xfrm>
            <a:off x="6129557" y="4178136"/>
            <a:ext cx="5737504" cy="2510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6"/>
          <a:srcRect l="16456" t="38756" r="16682" b="17108"/>
          <a:stretch/>
        </p:blipFill>
        <p:spPr>
          <a:xfrm>
            <a:off x="6129557" y="1568781"/>
            <a:ext cx="5737504" cy="2454791"/>
          </a:xfrm>
          <a:prstGeom prst="rect">
            <a:avLst/>
          </a:prstGeom>
          <a:ln>
            <a:noFill/>
          </a:ln>
          <a:effectLst/>
        </p:spPr>
      </p:pic>
      <p:sp>
        <p:nvSpPr>
          <p:cNvPr id="18" name="Rectángulo redondeado 17"/>
          <p:cNvSpPr/>
          <p:nvPr/>
        </p:nvSpPr>
        <p:spPr>
          <a:xfrm>
            <a:off x="6129557" y="3355652"/>
            <a:ext cx="5740398" cy="721235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ES" sz="2400" dirty="0">
                <a:solidFill>
                  <a:schemeClr val="bg1"/>
                </a:solidFill>
              </a:rPr>
              <a:t>Integración en red distrital. Adquisición de 209 radios portátiles y 22 radios base</a:t>
            </a:r>
            <a:endParaRPr lang="es-CO" altLang="es-CO" sz="2400" dirty="0">
              <a:solidFill>
                <a:schemeClr val="bg1"/>
              </a:solidFill>
            </a:endParaRPr>
          </a:p>
        </p:txBody>
      </p:sp>
      <p:sp>
        <p:nvSpPr>
          <p:cNvPr id="15374" name="CuadroTexto 11"/>
          <p:cNvSpPr txBox="1">
            <a:spLocks noChangeArrowheads="1"/>
          </p:cNvSpPr>
          <p:nvPr/>
        </p:nvSpPr>
        <p:spPr bwMode="auto">
          <a:xfrm>
            <a:off x="6127016" y="6034539"/>
            <a:ext cx="5740046" cy="77787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s-CO"/>
            </a:defPPr>
            <a:lvl1pPr algn="ctr"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ES" sz="2300" dirty="0"/>
              <a:t>Se atendieron 21.442 eventos y se entregaron 3.508 ayudas humanitarias a 3.425 familias.</a:t>
            </a:r>
            <a:endParaRPr lang="es-CO" sz="2300" dirty="0"/>
          </a:p>
        </p:txBody>
      </p:sp>
    </p:spTree>
    <p:extLst>
      <p:ext uri="{BB962C8B-B14F-4D97-AF65-F5344CB8AC3E}">
        <p14:creationId xmlns:p14="http://schemas.microsoft.com/office/powerpoint/2010/main" val="881808504"/>
      </p:ext>
    </p:extLst>
  </p:cSld>
  <p:clrMapOvr>
    <a:masterClrMapping/>
  </p:clrMapOvr>
  <p:transition spd="med">
    <p:pull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9" name="Imagen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2"/>
          <a:stretch/>
        </p:blipFill>
        <p:spPr bwMode="auto">
          <a:xfrm>
            <a:off x="5235388" y="2778700"/>
            <a:ext cx="2759368" cy="2679235"/>
          </a:xfrm>
          <a:prstGeom prst="rect">
            <a:avLst/>
          </a:prstGeom>
          <a:solidFill>
            <a:srgbClr val="ED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ángulo 25"/>
          <p:cNvSpPr/>
          <p:nvPr/>
        </p:nvSpPr>
        <p:spPr>
          <a:xfrm>
            <a:off x="8093265" y="5174818"/>
            <a:ext cx="3776305" cy="86789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5" name="Rectángulo 24"/>
          <p:cNvSpPr/>
          <p:nvPr/>
        </p:nvSpPr>
        <p:spPr>
          <a:xfrm>
            <a:off x="8093266" y="4225829"/>
            <a:ext cx="3776304" cy="86789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4" name="Rectángulo 23"/>
          <p:cNvSpPr/>
          <p:nvPr/>
        </p:nvSpPr>
        <p:spPr>
          <a:xfrm>
            <a:off x="8093266" y="3269615"/>
            <a:ext cx="3776304" cy="86789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Rectángulo 4"/>
          <p:cNvSpPr/>
          <p:nvPr/>
        </p:nvSpPr>
        <p:spPr>
          <a:xfrm>
            <a:off x="8093266" y="2324999"/>
            <a:ext cx="3776304" cy="86789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6387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2192000" cy="15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Marcador de título 1"/>
          <p:cNvSpPr txBox="1">
            <a:spLocks/>
          </p:cNvSpPr>
          <p:nvPr/>
        </p:nvSpPr>
        <p:spPr bwMode="auto">
          <a:xfrm>
            <a:off x="0" y="77788"/>
            <a:ext cx="9101138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s-E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Transporte vertical</a:t>
            </a:r>
            <a:endParaRPr lang="es-CO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11 CuadroTexto"/>
          <p:cNvSpPr txBox="1"/>
          <p:nvPr/>
        </p:nvSpPr>
        <p:spPr bwMode="auto">
          <a:xfrm>
            <a:off x="8149623" y="2600758"/>
            <a:ext cx="95571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2.862</a:t>
            </a:r>
          </a:p>
        </p:txBody>
      </p:sp>
      <p:sp>
        <p:nvSpPr>
          <p:cNvPr id="10" name="12 CuadroTexto"/>
          <p:cNvSpPr txBox="1"/>
          <p:nvPr/>
        </p:nvSpPr>
        <p:spPr>
          <a:xfrm>
            <a:off x="9105333" y="2431654"/>
            <a:ext cx="2764237" cy="682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200" dirty="0">
                <a:solidFill>
                  <a:schemeClr val="bg1"/>
                </a:solidFill>
                <a:latin typeface="+mn-lt"/>
              </a:rPr>
              <a:t>Visitas de verificación</a:t>
            </a:r>
          </a:p>
          <a:p>
            <a:pPr eaLnBrk="1" fontAlgn="auto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200" dirty="0">
                <a:solidFill>
                  <a:schemeClr val="bg1"/>
                </a:solidFill>
                <a:latin typeface="+mn-lt"/>
              </a:rPr>
              <a:t> a edificaciones </a:t>
            </a:r>
          </a:p>
        </p:txBody>
      </p:sp>
      <p:sp>
        <p:nvSpPr>
          <p:cNvPr id="11" name="14 Rectángulo"/>
          <p:cNvSpPr/>
          <p:nvPr/>
        </p:nvSpPr>
        <p:spPr>
          <a:xfrm>
            <a:off x="9110872" y="4428945"/>
            <a:ext cx="24447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400" dirty="0">
                <a:solidFill>
                  <a:schemeClr val="bg1"/>
                </a:solidFill>
                <a:latin typeface="+mn-lt"/>
              </a:rPr>
              <a:t>Puertas eléctricas </a:t>
            </a:r>
          </a:p>
        </p:txBody>
      </p:sp>
      <p:sp>
        <p:nvSpPr>
          <p:cNvPr id="12" name="16 Rectángulo"/>
          <p:cNvSpPr/>
          <p:nvPr/>
        </p:nvSpPr>
        <p:spPr>
          <a:xfrm>
            <a:off x="9110872" y="3472731"/>
            <a:ext cx="24447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400" dirty="0">
                <a:solidFill>
                  <a:schemeClr val="bg1"/>
                </a:solidFill>
                <a:latin typeface="+mn-lt"/>
              </a:rPr>
              <a:t>Ascensores </a:t>
            </a:r>
          </a:p>
        </p:txBody>
      </p:sp>
      <p:sp>
        <p:nvSpPr>
          <p:cNvPr id="17" name="14 Rectángulo"/>
          <p:cNvSpPr/>
          <p:nvPr/>
        </p:nvSpPr>
        <p:spPr>
          <a:xfrm>
            <a:off x="9110872" y="5377934"/>
            <a:ext cx="29021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400" dirty="0">
                <a:solidFill>
                  <a:schemeClr val="bg1"/>
                </a:solidFill>
                <a:latin typeface="+mn-lt"/>
              </a:rPr>
              <a:t>Escaleras eléctricas </a:t>
            </a:r>
          </a:p>
        </p:txBody>
      </p:sp>
      <p:pic>
        <p:nvPicPr>
          <p:cNvPr id="16400" name="Imagen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1" r="30569"/>
          <a:stretch/>
        </p:blipFill>
        <p:spPr bwMode="auto">
          <a:xfrm>
            <a:off x="0" y="1509713"/>
            <a:ext cx="5130710" cy="534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8093266" y="3503508"/>
            <a:ext cx="9557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CO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6.756</a:t>
            </a:r>
          </a:p>
        </p:txBody>
      </p:sp>
      <p:sp>
        <p:nvSpPr>
          <p:cNvPr id="3" name="Rectángulo 2"/>
          <p:cNvSpPr/>
          <p:nvPr/>
        </p:nvSpPr>
        <p:spPr>
          <a:xfrm>
            <a:off x="8209483" y="4459722"/>
            <a:ext cx="6992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696</a:t>
            </a:r>
            <a:endParaRPr lang="es-CO" sz="2000" dirty="0"/>
          </a:p>
        </p:txBody>
      </p:sp>
      <p:sp>
        <p:nvSpPr>
          <p:cNvPr id="4" name="Rectángulo 3"/>
          <p:cNvSpPr/>
          <p:nvPr/>
        </p:nvSpPr>
        <p:spPr>
          <a:xfrm>
            <a:off x="8221505" y="5408711"/>
            <a:ext cx="6992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CO" sz="2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669</a:t>
            </a:r>
          </a:p>
        </p:txBody>
      </p:sp>
    </p:spTree>
    <p:extLst>
      <p:ext uri="{BB962C8B-B14F-4D97-AF65-F5344CB8AC3E}">
        <p14:creationId xmlns:p14="http://schemas.microsoft.com/office/powerpoint/2010/main" val="34597378"/>
      </p:ext>
    </p:extLst>
  </p:cSld>
  <p:clrMapOvr>
    <a:masterClrMapping/>
  </p:clrMapOvr>
  <p:transition spd="med">
    <p:pull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n 8"/>
          <p:cNvPicPr>
            <a:picLocks noChangeAspect="1" noChangeArrowheads="1"/>
          </p:cNvPicPr>
          <p:nvPr/>
        </p:nvPicPr>
        <p:blipFill rotWithShape="1">
          <a:blip r:embed="rId2"/>
          <a:srcRect l="890" t="31423" r="1" b="9786"/>
          <a:stretch/>
        </p:blipFill>
        <p:spPr bwMode="auto">
          <a:xfrm>
            <a:off x="303212" y="1623584"/>
            <a:ext cx="5562601" cy="25544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Imagen 24"/>
          <p:cNvPicPr>
            <a:picLocks noChangeAspect="1"/>
          </p:cNvPicPr>
          <p:nvPr/>
        </p:nvPicPr>
        <p:blipFill rotWithShape="1">
          <a:blip r:embed="rId3"/>
          <a:srcRect l="-209" t="23532" r="209" b="6563"/>
          <a:stretch/>
        </p:blipFill>
        <p:spPr>
          <a:xfrm>
            <a:off x="6124035" y="1623584"/>
            <a:ext cx="5487119" cy="25544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413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2192000" cy="15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Marcador de título 1"/>
          <p:cNvSpPr txBox="1">
            <a:spLocks/>
          </p:cNvSpPr>
          <p:nvPr/>
        </p:nvSpPr>
        <p:spPr bwMode="auto">
          <a:xfrm>
            <a:off x="11113" y="-26988"/>
            <a:ext cx="9056687" cy="143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s-E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Capacitación y entrenamiento</a:t>
            </a:r>
            <a:endParaRPr lang="es-CO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6" name="CuadroTexto 9"/>
          <p:cNvSpPr txBox="1">
            <a:spLocks noChangeArrowheads="1"/>
          </p:cNvSpPr>
          <p:nvPr/>
        </p:nvSpPr>
        <p:spPr bwMode="auto">
          <a:xfrm>
            <a:off x="303213" y="3716338"/>
            <a:ext cx="5562600" cy="46166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s-CO"/>
            </a:defPPr>
            <a:lvl1pPr algn="ctr" fontAlgn="auto">
              <a:spcBef>
                <a:spcPts val="0"/>
              </a:spcBef>
              <a:spcAft>
                <a:spcPts val="0"/>
              </a:spcAft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ES"/>
              <a:t>Comités de Ayuda Mutua</a:t>
            </a:r>
          </a:p>
        </p:txBody>
      </p:sp>
      <p:sp>
        <p:nvSpPr>
          <p:cNvPr id="17418" name="CuadroTexto 5"/>
          <p:cNvSpPr txBox="1">
            <a:spLocks noChangeArrowheads="1"/>
          </p:cNvSpPr>
          <p:nvPr/>
        </p:nvSpPr>
        <p:spPr bwMode="auto">
          <a:xfrm>
            <a:off x="6124035" y="3719513"/>
            <a:ext cx="5487119" cy="46166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s-CO"/>
            </a:defPPr>
            <a:lvl1pPr algn="ctr" fontAlgn="auto">
              <a:spcBef>
                <a:spcPts val="0"/>
              </a:spcBef>
              <a:spcAft>
                <a:spcPts val="0"/>
              </a:spcAft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ES"/>
              <a:t>Simulacro de evacuación</a:t>
            </a:r>
          </a:p>
        </p:txBody>
      </p:sp>
      <p:grpSp>
        <p:nvGrpSpPr>
          <p:cNvPr id="17419" name="Grupo 15"/>
          <p:cNvGrpSpPr>
            <a:grpSpLocks/>
          </p:cNvGrpSpPr>
          <p:nvPr/>
        </p:nvGrpSpPr>
        <p:grpSpPr bwMode="auto">
          <a:xfrm>
            <a:off x="9928644" y="5231228"/>
            <a:ext cx="2054225" cy="738247"/>
            <a:chOff x="5413483" y="5730606"/>
            <a:chExt cx="2955459" cy="737305"/>
          </a:xfrm>
        </p:grpSpPr>
        <p:sp>
          <p:nvSpPr>
            <p:cNvPr id="21" name="3 Rectángulo"/>
            <p:cNvSpPr/>
            <p:nvPr/>
          </p:nvSpPr>
          <p:spPr>
            <a:xfrm>
              <a:off x="5413483" y="5730606"/>
              <a:ext cx="2955459" cy="737305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CO" sz="1000"/>
            </a:p>
          </p:txBody>
        </p:sp>
        <p:sp>
          <p:nvSpPr>
            <p:cNvPr id="22" name="Rectángulo 21"/>
            <p:cNvSpPr/>
            <p:nvPr/>
          </p:nvSpPr>
          <p:spPr>
            <a:xfrm>
              <a:off x="5456879" y="5842757"/>
              <a:ext cx="2882372" cy="45344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MX" sz="24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16.112</a:t>
              </a:r>
              <a:r>
                <a:rPr lang="es-MX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Organizaciones</a:t>
              </a:r>
              <a:endParaRPr lang="es-CO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23" name="Tab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9636770"/>
              </p:ext>
            </p:extLst>
          </p:nvPr>
        </p:nvGraphicFramePr>
        <p:xfrm>
          <a:off x="6153407" y="4288047"/>
          <a:ext cx="3719513" cy="2533650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26128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66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98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SECTOR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PERSONAS EVACUADAS</a:t>
                      </a:r>
                      <a:endParaRPr lang="es-ES" sz="11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213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Colegios y jardines</a:t>
                      </a:r>
                      <a:r>
                        <a:rPr lang="es-ES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infantiles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0" marB="0" anchor="ctr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1.183.766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0" marB="0" anchor="ctr">
                    <a:lnT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213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Organizaciones Privadas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344.124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3213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Comunidad 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29.036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3213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Entidades públicas</a:t>
                      </a:r>
                      <a:r>
                        <a:rPr lang="es-ES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(Distrito, Nación)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109.399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4953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Universidades y E. Superior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78.416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3213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Clínicas, hospitales y otros salud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29.043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0153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Grandes Superficies y centros comerciales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60.702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234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0" marB="0" anchor="ctr"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3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1.834.486</a:t>
                      </a:r>
                      <a:endParaRPr lang="es-ES" sz="13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0" marB="0" anchor="ctr"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0153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ES" sz="11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Personas en condición de discapacidad</a:t>
                      </a:r>
                    </a:p>
                  </a:txBody>
                  <a:tcPr marL="10800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ES" sz="110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35.846</a:t>
                      </a:r>
                    </a:p>
                  </a:txBody>
                  <a:tcPr marL="10800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7443" name="CuadroTexto 27"/>
          <p:cNvSpPr txBox="1">
            <a:spLocks noChangeArrowheads="1"/>
          </p:cNvSpPr>
          <p:nvPr/>
        </p:nvSpPr>
        <p:spPr bwMode="auto">
          <a:xfrm>
            <a:off x="1630363" y="4557713"/>
            <a:ext cx="2976562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s-ES" sz="2500"/>
              <a:t>12 CAMs a 2016 </a:t>
            </a:r>
          </a:p>
          <a:p>
            <a:pPr algn="ctr" eaLnBrk="1" hangingPunct="1"/>
            <a:r>
              <a:rPr lang="es-ES" sz="2500"/>
              <a:t>+</a:t>
            </a:r>
          </a:p>
          <a:p>
            <a:pPr algn="ctr" eaLnBrk="1" hangingPunct="1"/>
            <a:r>
              <a:rPr lang="es-ES" sz="2500"/>
              <a:t>7 CAMs nuevos  </a:t>
            </a:r>
          </a:p>
          <a:p>
            <a:pPr algn="ctr" eaLnBrk="1" hangingPunct="1"/>
            <a:r>
              <a:rPr lang="es-ES" sz="2500"/>
              <a:t>+</a:t>
            </a:r>
          </a:p>
          <a:p>
            <a:pPr algn="ctr" eaLnBrk="1" hangingPunct="1"/>
            <a:r>
              <a:rPr lang="es-ES" sz="2500"/>
              <a:t>2 CAMs en formación</a:t>
            </a:r>
          </a:p>
        </p:txBody>
      </p:sp>
    </p:spTree>
    <p:extLst>
      <p:ext uri="{BB962C8B-B14F-4D97-AF65-F5344CB8AC3E}">
        <p14:creationId xmlns:p14="http://schemas.microsoft.com/office/powerpoint/2010/main" val="3135711907"/>
      </p:ext>
    </p:extLst>
  </p:cSld>
  <p:clrMapOvr>
    <a:masterClrMapping/>
  </p:clrMapOvr>
  <p:transition spd="med">
    <p:pull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0" y="-52253"/>
            <a:ext cx="12213132" cy="6936379"/>
            <a:chOff x="0" y="-52253"/>
            <a:chExt cx="12213132" cy="6936379"/>
          </a:xfrm>
        </p:grpSpPr>
        <p:sp>
          <p:nvSpPr>
            <p:cNvPr id="3" name="Rectángulo 2"/>
            <p:cNvSpPr/>
            <p:nvPr/>
          </p:nvSpPr>
          <p:spPr>
            <a:xfrm>
              <a:off x="0" y="-52253"/>
              <a:ext cx="12192000" cy="6897189"/>
            </a:xfrm>
            <a:prstGeom prst="rect">
              <a:avLst/>
            </a:prstGeom>
            <a:solidFill>
              <a:srgbClr val="003E6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CO"/>
            </a:p>
          </p:txBody>
        </p:sp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098" y="4258491"/>
              <a:ext cx="3738034" cy="2625635"/>
            </a:xfrm>
            <a:prstGeom prst="rect">
              <a:avLst/>
            </a:prstGeom>
          </p:spPr>
        </p:pic>
      </p:grpSp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xfrm>
            <a:off x="1524000" y="2441976"/>
            <a:ext cx="9144000" cy="2387600"/>
          </a:xfrm>
        </p:spPr>
        <p:txBody>
          <a:bodyPr/>
          <a:lstStyle/>
          <a:p>
            <a:r>
              <a:rPr lang="es-MX" sz="9600" dirty="0"/>
              <a:t>Gracias</a:t>
            </a:r>
            <a:br>
              <a:rPr lang="es-CO" sz="9600" dirty="0"/>
            </a:br>
            <a:endParaRPr lang="es-CO" dirty="0"/>
          </a:p>
        </p:txBody>
      </p:sp>
      <p:cxnSp>
        <p:nvCxnSpPr>
          <p:cNvPr id="8" name="Conector recto 7"/>
          <p:cNvCxnSpPr/>
          <p:nvPr/>
        </p:nvCxnSpPr>
        <p:spPr>
          <a:xfrm flipH="1">
            <a:off x="5814103" y="286415"/>
            <a:ext cx="1315543" cy="4311123"/>
          </a:xfrm>
          <a:prstGeom prst="line">
            <a:avLst/>
          </a:prstGeom>
          <a:ln w="19050">
            <a:noFill/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1097526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dirty="0"/>
              <a:t>Reservas y Pasivos Presupuestales </a:t>
            </a:r>
          </a:p>
        </p:txBody>
      </p:sp>
      <p:graphicFrame>
        <p:nvGraphicFramePr>
          <p:cNvPr id="3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4907353"/>
              </p:ext>
            </p:extLst>
          </p:nvPr>
        </p:nvGraphicFramePr>
        <p:xfrm>
          <a:off x="421418" y="1581216"/>
          <a:ext cx="11522932" cy="48668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201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13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1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246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2400" b="1" u="none" strike="noStrike" dirty="0">
                          <a:effectLst/>
                          <a:latin typeface="+mn-lt"/>
                        </a:rPr>
                        <a:t>PROYECTO</a:t>
                      </a:r>
                      <a:endParaRPr lang="es-CO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856" marR="11856" marT="1186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2700"/>
                        </a:lnSpc>
                      </a:pPr>
                      <a:r>
                        <a:rPr lang="es-CO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RESERVAS</a:t>
                      </a:r>
                      <a:r>
                        <a:rPr lang="es-CO" sz="2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  <a:p>
                      <a:pPr algn="ctr" rtl="0" fontAlgn="ctr">
                        <a:lnSpc>
                          <a:spcPts val="2700"/>
                        </a:lnSpc>
                      </a:pPr>
                      <a:r>
                        <a:rPr lang="es-CO" sz="2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CONSTITUIDAS</a:t>
                      </a:r>
                      <a:endParaRPr lang="es-CO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856" marR="11856" marT="1186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2700"/>
                        </a:lnSpc>
                      </a:pPr>
                      <a:r>
                        <a:rPr lang="es-CO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PASIVOS</a:t>
                      </a:r>
                      <a:r>
                        <a:rPr lang="es-CO" sz="2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  <a:p>
                      <a:pPr algn="ctr" rtl="0" fontAlgn="ctr">
                        <a:lnSpc>
                          <a:spcPts val="2700"/>
                        </a:lnSpc>
                      </a:pPr>
                      <a:r>
                        <a:rPr lang="es-CO" sz="2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EXIGIBLES</a:t>
                      </a:r>
                      <a:endParaRPr lang="es-CO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856" marR="11856" marT="1186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8459">
                <a:tc>
                  <a:txBody>
                    <a:bodyPr/>
                    <a:lstStyle/>
                    <a:p>
                      <a:pPr algn="l" fontAlgn="ctr"/>
                      <a:r>
                        <a:rPr lang="es-CO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FUNCIONAMIENTO</a:t>
                      </a:r>
                    </a:p>
                  </a:txBody>
                  <a:tcPr marL="11859" marR="11859" marT="1186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69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699" marR="12699" marT="1269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460">
                <a:tc>
                  <a:txBody>
                    <a:bodyPr/>
                    <a:lstStyle/>
                    <a:p>
                      <a:pPr lvl="2" algn="l" fontAlgn="ctr"/>
                      <a:r>
                        <a:rPr lang="es-CO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Gastos Generales</a:t>
                      </a:r>
                    </a:p>
                  </a:txBody>
                  <a:tcPr marL="11859" marR="11859" marT="1186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719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s-CO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1,6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460">
                <a:tc>
                  <a:txBody>
                    <a:bodyPr/>
                    <a:lstStyle/>
                    <a:p>
                      <a:pPr algn="l" fontAlgn="ctr"/>
                      <a:r>
                        <a:rPr lang="es-CO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INVERSIÓN </a:t>
                      </a:r>
                    </a:p>
                  </a:txBody>
                  <a:tcPr marL="11859" marR="11859" marT="1186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s-CO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5105">
                <a:tc>
                  <a:txBody>
                    <a:bodyPr/>
                    <a:lstStyle/>
                    <a:p>
                      <a:pPr lvl="2" algn="l" fontAlgn="ctr">
                        <a:lnSpc>
                          <a:spcPts val="2400"/>
                        </a:lnSpc>
                      </a:pPr>
                      <a:r>
                        <a:rPr lang="es-CO" sz="2400" u="none" strike="noStrike" dirty="0">
                          <a:effectLst/>
                          <a:latin typeface="+mn-lt"/>
                        </a:rPr>
                        <a:t>Conocimiento del riesgo y efectos del cambio climático</a:t>
                      </a:r>
                    </a:p>
                  </a:txBody>
                  <a:tcPr marL="11575" marR="11575" marT="1157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1.847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s-CO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6764">
                <a:tc>
                  <a:txBody>
                    <a:bodyPr/>
                    <a:lstStyle/>
                    <a:p>
                      <a:pPr lvl="2" algn="l" fontAlgn="ctr">
                        <a:lnSpc>
                          <a:spcPts val="2400"/>
                        </a:lnSpc>
                      </a:pPr>
                      <a:r>
                        <a:rPr lang="es-CO" sz="2400" u="none" strike="noStrike" dirty="0">
                          <a:effectLst/>
                          <a:latin typeface="+mn-lt"/>
                        </a:rPr>
                        <a:t>Reducción del riesgo y adaptación al cambio climático</a:t>
                      </a:r>
                    </a:p>
                  </a:txBody>
                  <a:tcPr marL="11575" marR="11575" marT="1157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3.295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s-CO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234,5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6105">
                <a:tc>
                  <a:txBody>
                    <a:bodyPr/>
                    <a:lstStyle/>
                    <a:p>
                      <a:pPr lvl="2" algn="l" fontAlgn="ctr">
                        <a:lnSpc>
                          <a:spcPts val="2400"/>
                        </a:lnSpc>
                      </a:pPr>
                      <a:r>
                        <a:rPr lang="es-CO" sz="2400" u="none" strike="noStrike" dirty="0">
                          <a:effectLst/>
                          <a:latin typeface="+mn-lt"/>
                        </a:rPr>
                        <a:t>Manejo de emergencias y desastres</a:t>
                      </a:r>
                      <a:endParaRPr lang="es-CO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575" marR="11575" marT="1157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1.049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s-CO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20,2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9828">
                <a:tc>
                  <a:txBody>
                    <a:bodyPr/>
                    <a:lstStyle/>
                    <a:p>
                      <a:pPr lvl="2" algn="l" fontAlgn="ctr">
                        <a:lnSpc>
                          <a:spcPts val="2400"/>
                        </a:lnSpc>
                      </a:pPr>
                      <a:r>
                        <a:rPr lang="es-CO" sz="2400" u="none" strike="noStrike" dirty="0">
                          <a:effectLst/>
                          <a:latin typeface="+mn-lt"/>
                        </a:rPr>
                        <a:t>Gestión pública eficiente </a:t>
                      </a:r>
                      <a:endParaRPr lang="es-CO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575" marR="11575" marT="1157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1.174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s-CO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2,2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037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2400" b="1" u="none" strike="noStrike" kern="1200" dirty="0">
                          <a:solidFill>
                            <a:srgbClr val="00B0F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</a:t>
                      </a:r>
                    </a:p>
                  </a:txBody>
                  <a:tcPr marL="11856" marR="11856" marT="1186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400" b="1" u="none" strike="noStrike" kern="1200" dirty="0">
                          <a:solidFill>
                            <a:srgbClr val="00B0F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8.083 </a:t>
                      </a:r>
                    </a:p>
                  </a:txBody>
                  <a:tcPr marL="12700" marR="12700" marT="127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s-CO" sz="2400" b="1" u="none" strike="noStrike" kern="1200" dirty="0">
                          <a:solidFill>
                            <a:srgbClr val="00B0F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258,5 </a:t>
                      </a:r>
                    </a:p>
                  </a:txBody>
                  <a:tcPr marL="12700" marR="12700" marT="127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CuadroTexto 5"/>
          <p:cNvSpPr txBox="1">
            <a:spLocks noChangeArrowheads="1"/>
          </p:cNvSpPr>
          <p:nvPr/>
        </p:nvSpPr>
        <p:spPr bwMode="auto">
          <a:xfrm>
            <a:off x="0" y="6505660"/>
            <a:ext cx="45127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s-CO" altLang="es-CO" sz="1600" dirty="0"/>
              <a:t>* Datos expresados en millones de pesos      </a:t>
            </a:r>
          </a:p>
        </p:txBody>
      </p:sp>
    </p:spTree>
    <p:extLst>
      <p:ext uri="{BB962C8B-B14F-4D97-AF65-F5344CB8AC3E}">
        <p14:creationId xmlns:p14="http://schemas.microsoft.com/office/powerpoint/2010/main" val="848866587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CO" dirty="0"/>
              <a:t>Ejecución Presupuestal de Gastos de  Inversión 2016 vs 2017</a:t>
            </a:r>
          </a:p>
        </p:txBody>
      </p:sp>
      <p:graphicFrame>
        <p:nvGraphicFramePr>
          <p:cNvPr id="3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181899"/>
              </p:ext>
            </p:extLst>
          </p:nvPr>
        </p:nvGraphicFramePr>
        <p:xfrm>
          <a:off x="152399" y="1727079"/>
          <a:ext cx="11849102" cy="44220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50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92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92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01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86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282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922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14176">
                <a:tc rowSpan="2">
                  <a:txBody>
                    <a:bodyPr/>
                    <a:lstStyle/>
                    <a:p>
                      <a:pPr lvl="0" algn="ctr" fontAlgn="ctr"/>
                      <a:endParaRPr lang="es-CO" sz="1800" b="1" u="none" strike="noStrike" dirty="0">
                        <a:effectLst/>
                        <a:latin typeface="+mn-lt"/>
                      </a:endParaRPr>
                    </a:p>
                    <a:p>
                      <a:pPr lvl="0" algn="ctr" fontAlgn="ctr"/>
                      <a:endParaRPr lang="es-CO" sz="1800" b="1" u="none" strike="noStrike" dirty="0">
                        <a:effectLst/>
                        <a:latin typeface="+mn-lt"/>
                      </a:endParaRPr>
                    </a:p>
                    <a:p>
                      <a:pPr lvl="0" algn="ctr" fontAlgn="ctr"/>
                      <a:r>
                        <a:rPr lang="es-CO" sz="1800" b="1" u="none" strike="noStrike" dirty="0">
                          <a:effectLst/>
                          <a:latin typeface="+mn-lt"/>
                        </a:rPr>
                        <a:t> PROYECTO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575" marR="11575" marT="1157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2400" b="1" u="none" strike="noStrike" dirty="0">
                          <a:solidFill>
                            <a:srgbClr val="00B0F0"/>
                          </a:solidFill>
                          <a:effectLst/>
                          <a:latin typeface="+mn-lt"/>
                        </a:rPr>
                        <a:t>Vigencia 2016</a:t>
                      </a:r>
                      <a:endParaRPr lang="es-CO" sz="2400" b="1" i="0" u="none" strike="noStrike" dirty="0">
                        <a:solidFill>
                          <a:srgbClr val="00B0F0"/>
                        </a:solidFill>
                        <a:effectLst/>
                        <a:latin typeface="+mn-lt"/>
                      </a:endParaRPr>
                    </a:p>
                  </a:txBody>
                  <a:tcPr marL="11575" marR="11575" marT="1157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681" marR="8681" marT="8681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2400" b="1" u="none" strike="noStrike" kern="1200" dirty="0">
                          <a:solidFill>
                            <a:srgbClr val="00B0F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Vigencia 2017</a:t>
                      </a:r>
                    </a:p>
                  </a:txBody>
                  <a:tcPr marL="11575" marR="11575" marT="1157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575" marR="11575" marT="1157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345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effectLst/>
                          <a:latin typeface="+mn-lt"/>
                        </a:rPr>
                        <a:t>APROPIACIÓN 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575" marR="11575" marT="115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effectLst/>
                          <a:latin typeface="+mn-lt"/>
                        </a:rPr>
                        <a:t>COMPROMISOS 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575" marR="11575" marT="1157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u="none" strike="noStrike" dirty="0">
                          <a:effectLst/>
                          <a:latin typeface="+mn-lt"/>
                        </a:rPr>
                        <a:t>% EJECUCIÓN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575" marR="11575" marT="1157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effectLst/>
                          <a:latin typeface="+mn-lt"/>
                        </a:rPr>
                        <a:t>APROPIACIÓN 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575" marR="11575" marT="1157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effectLst/>
                          <a:latin typeface="+mn-lt"/>
                        </a:rPr>
                        <a:t>COMPROMISOS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575" marR="11575" marT="1157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u="none" strike="noStrike" dirty="0">
                          <a:effectLst/>
                          <a:latin typeface="+mn-lt"/>
                        </a:rPr>
                        <a:t>% EJECUCIÓN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575" marR="11575" marT="1157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500" b="1" u="none" strike="noStrike" dirty="0">
                        <a:effectLst/>
                        <a:latin typeface="+mn-lt"/>
                      </a:endParaRPr>
                    </a:p>
                  </a:txBody>
                  <a:tcPr marL="11575" marR="11575" marT="1157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8844">
                <a:tc>
                  <a:txBody>
                    <a:bodyPr/>
                    <a:lstStyle/>
                    <a:p>
                      <a:pPr algn="l" fontAlgn="ctr">
                        <a:lnSpc>
                          <a:spcPts val="2400"/>
                        </a:lnSpc>
                      </a:pPr>
                      <a:r>
                        <a:rPr lang="es-CO" sz="1800" u="none" strike="noStrike" dirty="0">
                          <a:effectLst/>
                          <a:latin typeface="+mn-lt"/>
                        </a:rPr>
                        <a:t>Conocimiento del riesgo y efectos del cambio climático</a:t>
                      </a:r>
                    </a:p>
                  </a:txBody>
                  <a:tcPr marL="108000" marR="11575" marT="1157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1.318 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1.294 </a:t>
                      </a:r>
                    </a:p>
                  </a:txBody>
                  <a:tcPr marL="12700" marR="12700" marT="127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98,1%</a:t>
                      </a:r>
                    </a:p>
                  </a:txBody>
                  <a:tcPr marL="12700" marR="12700" marT="1270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3.943 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3.878 </a:t>
                      </a:r>
                    </a:p>
                  </a:txBody>
                  <a:tcPr marL="12700" marR="12700" marT="127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98,34%</a:t>
                      </a:r>
                    </a:p>
                  </a:txBody>
                  <a:tcPr marL="12700" marR="12700" marT="1270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2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pPr marL="0" marR="0" lvl="2" indent="0" algn="l" defTabSz="914400" rtl="0" eaLnBrk="1" fontAlgn="ctr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u="none" strike="noStrike" dirty="0">
                          <a:effectLst/>
                          <a:latin typeface="+mn-lt"/>
                        </a:rPr>
                        <a:t>Reducción del riesgo y adaptación al cambio climático</a:t>
                      </a:r>
                    </a:p>
                  </a:txBody>
                  <a:tcPr marL="108000" marR="11575" marT="1157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8.786 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5.873 </a:t>
                      </a:r>
                    </a:p>
                  </a:txBody>
                  <a:tcPr marL="12700" marR="12700" marT="127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66,8%</a:t>
                      </a:r>
                    </a:p>
                  </a:txBody>
                  <a:tcPr marL="12700" marR="12700" marT="1270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9.207 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7.429 </a:t>
                      </a:r>
                    </a:p>
                  </a:txBody>
                  <a:tcPr marL="12700" marR="12700" marT="127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80,69%</a:t>
                      </a:r>
                    </a:p>
                  </a:txBody>
                  <a:tcPr marL="12700" marR="12700" marT="1270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2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pPr algn="l" fontAlgn="ctr">
                        <a:lnSpc>
                          <a:spcPts val="2400"/>
                        </a:lnSpc>
                      </a:pPr>
                      <a:r>
                        <a:rPr lang="es-CO" sz="1800" u="none" strike="noStrike" dirty="0">
                          <a:effectLst/>
                          <a:latin typeface="+mn-lt"/>
                        </a:rPr>
                        <a:t>Manejo de emergencias y desastres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8000" marR="11575" marT="1157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1.438 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1.292 </a:t>
                      </a:r>
                    </a:p>
                  </a:txBody>
                  <a:tcPr marL="12700" marR="12700" marT="127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89,8%</a:t>
                      </a:r>
                    </a:p>
                  </a:txBody>
                  <a:tcPr marL="12700" marR="12700" marT="1270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3.613 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3.560 </a:t>
                      </a:r>
                    </a:p>
                  </a:txBody>
                  <a:tcPr marL="12700" marR="12700" marT="127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98,54%</a:t>
                      </a:r>
                    </a:p>
                  </a:txBody>
                  <a:tcPr marL="12700" marR="12700" marT="1270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2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76300">
                <a:tc>
                  <a:txBody>
                    <a:bodyPr/>
                    <a:lstStyle/>
                    <a:p>
                      <a:pPr algn="l" fontAlgn="ctr">
                        <a:lnSpc>
                          <a:spcPts val="2400"/>
                        </a:lnSpc>
                      </a:pPr>
                      <a:r>
                        <a:rPr lang="es-CO" sz="1800" u="none" strike="noStrike" dirty="0">
                          <a:effectLst/>
                          <a:latin typeface="+mn-lt"/>
                        </a:rPr>
                        <a:t>Gestión pública eficiente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8000" marR="11575" marT="1157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3.057 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2.938 </a:t>
                      </a:r>
                    </a:p>
                  </a:txBody>
                  <a:tcPr marL="12700" marR="12700" marT="127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96,1%</a:t>
                      </a:r>
                    </a:p>
                  </a:txBody>
                  <a:tcPr marL="12700" marR="12700" marT="1270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5.688 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5.475 </a:t>
                      </a:r>
                    </a:p>
                  </a:txBody>
                  <a:tcPr marL="12700" marR="12700" marT="127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96,25%</a:t>
                      </a:r>
                    </a:p>
                  </a:txBody>
                  <a:tcPr marL="12700" marR="12700" marT="1270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2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456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 dirty="0">
                          <a:solidFill>
                            <a:srgbClr val="00B0F0"/>
                          </a:solidFill>
                          <a:effectLst/>
                          <a:latin typeface="+mn-lt"/>
                        </a:rPr>
                        <a:t>INVERSIÓN </a:t>
                      </a:r>
                      <a:endParaRPr lang="es-CO" sz="1800" b="1" i="0" u="none" strike="noStrike" dirty="0">
                        <a:solidFill>
                          <a:srgbClr val="00B0F0"/>
                        </a:solidFill>
                        <a:effectLst/>
                        <a:latin typeface="+mn-lt"/>
                      </a:endParaRPr>
                    </a:p>
                  </a:txBody>
                  <a:tcPr marL="11575" marR="11575" marT="1157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rgbClr val="00B0F0"/>
                          </a:solidFill>
                          <a:effectLst/>
                          <a:latin typeface="+mn-lt"/>
                        </a:rPr>
                        <a:t>14.599 </a:t>
                      </a:r>
                    </a:p>
                  </a:txBody>
                  <a:tcPr marL="12700" marR="12700" marT="127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rgbClr val="00B0F0"/>
                          </a:solidFill>
                          <a:effectLst/>
                          <a:latin typeface="+mn-lt"/>
                        </a:rPr>
                        <a:t>11.396 </a:t>
                      </a:r>
                    </a:p>
                  </a:txBody>
                  <a:tcPr marL="12700" marR="12700" marT="127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rgbClr val="00B0F0"/>
                          </a:solidFill>
                          <a:effectLst/>
                          <a:latin typeface="+mn-lt"/>
                        </a:rPr>
                        <a:t>78,1%</a:t>
                      </a:r>
                    </a:p>
                  </a:txBody>
                  <a:tcPr marL="12700" marR="12700" marT="1270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rgbClr val="00B0F0"/>
                          </a:solidFill>
                          <a:effectLst/>
                          <a:latin typeface="+mn-lt"/>
                        </a:rPr>
                        <a:t>22.451 </a:t>
                      </a: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rgbClr val="00B0F0"/>
                          </a:solidFill>
                          <a:effectLst/>
                          <a:latin typeface="+mn-lt"/>
                        </a:rPr>
                        <a:t>20.342 </a:t>
                      </a:r>
                    </a:p>
                  </a:txBody>
                  <a:tcPr marL="12700" marR="12700" marT="127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rgbClr val="00B0F0"/>
                          </a:solidFill>
                          <a:effectLst/>
                          <a:latin typeface="+mn-lt"/>
                        </a:rPr>
                        <a:t>91%</a:t>
                      </a:r>
                    </a:p>
                  </a:txBody>
                  <a:tcPr marL="12700" marR="12700" marT="1270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2100" b="1" i="0" u="none" strike="noStrike" dirty="0">
                        <a:solidFill>
                          <a:srgbClr val="00B0F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ángulo 4"/>
          <p:cNvSpPr/>
          <p:nvPr/>
        </p:nvSpPr>
        <p:spPr>
          <a:xfrm>
            <a:off x="11966222" y="1704622"/>
            <a:ext cx="191911" cy="44929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CuadroTexto 5"/>
          <p:cNvSpPr txBox="1">
            <a:spLocks noChangeArrowheads="1"/>
          </p:cNvSpPr>
          <p:nvPr/>
        </p:nvSpPr>
        <p:spPr bwMode="auto">
          <a:xfrm>
            <a:off x="0" y="6505660"/>
            <a:ext cx="45127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s-CO" altLang="es-CO" sz="1600" dirty="0"/>
              <a:t>* Datos expresados en millones de pesos      </a:t>
            </a:r>
          </a:p>
        </p:txBody>
      </p:sp>
    </p:spTree>
    <p:extLst>
      <p:ext uri="{BB962C8B-B14F-4D97-AF65-F5344CB8AC3E}">
        <p14:creationId xmlns:p14="http://schemas.microsoft.com/office/powerpoint/2010/main" val="3276874800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ctr">
              <a:defRPr/>
            </a:pPr>
            <a:r>
              <a:rPr lang="es-CO" dirty="0"/>
              <a:t>Estados Financieros a Diciembre </a:t>
            </a:r>
            <a:br>
              <a:rPr lang="es-CO" dirty="0"/>
            </a:br>
            <a:r>
              <a:rPr lang="es-CO" dirty="0"/>
              <a:t>2016 - 2017</a:t>
            </a:r>
          </a:p>
        </p:txBody>
      </p:sp>
      <p:graphicFrame>
        <p:nvGraphicFramePr>
          <p:cNvPr id="3" name="14 Gráfico"/>
          <p:cNvGraphicFramePr/>
          <p:nvPr>
            <p:extLst>
              <p:ext uri="{D42A27DB-BD31-4B8C-83A1-F6EECF244321}">
                <p14:modId xmlns:p14="http://schemas.microsoft.com/office/powerpoint/2010/main" val="648340914"/>
              </p:ext>
            </p:extLst>
          </p:nvPr>
        </p:nvGraphicFramePr>
        <p:xfrm>
          <a:off x="151181" y="1738293"/>
          <a:ext cx="8937501" cy="46405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ángulo 4"/>
          <p:cNvSpPr/>
          <p:nvPr/>
        </p:nvSpPr>
        <p:spPr>
          <a:xfrm>
            <a:off x="9088682" y="2810297"/>
            <a:ext cx="3120571" cy="230832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s-CO" b="1" dirty="0"/>
              <a:t>La variación en activos 2017:</a:t>
            </a:r>
          </a:p>
          <a:p>
            <a:pPr>
              <a:defRPr/>
            </a:pPr>
            <a:endParaRPr lang="es-CO" dirty="0"/>
          </a:p>
          <a:p>
            <a:pPr marL="342900" indent="-342900">
              <a:buFont typeface="+mj-lt"/>
              <a:buAutoNum type="arabicPeriod"/>
              <a:defRPr/>
            </a:pPr>
            <a:r>
              <a:rPr lang="es-CO" dirty="0"/>
              <a:t>Mejoras en los predios adquiridos por alto riesgo.</a:t>
            </a:r>
          </a:p>
          <a:p>
            <a:pPr marL="342900" indent="-342900">
              <a:buFont typeface="+mj-lt"/>
              <a:buAutoNum type="arabicPeriod"/>
              <a:defRPr/>
            </a:pPr>
            <a:endParaRPr lang="es-CO" dirty="0"/>
          </a:p>
          <a:p>
            <a:pPr marL="342900" indent="-342900">
              <a:buFont typeface="+mj-lt"/>
              <a:buAutoNum type="arabicPeriod"/>
              <a:defRPr/>
            </a:pPr>
            <a:r>
              <a:rPr lang="es-CO" dirty="0"/>
              <a:t>Reconocimiento de intangibles ( SIRE, SUGA, SAB, SURE, SURR, CAMS) </a:t>
            </a:r>
          </a:p>
        </p:txBody>
      </p:sp>
      <p:sp>
        <p:nvSpPr>
          <p:cNvPr id="6" name="CuadroTexto 5"/>
          <p:cNvSpPr txBox="1">
            <a:spLocks noChangeArrowheads="1"/>
          </p:cNvSpPr>
          <p:nvPr/>
        </p:nvSpPr>
        <p:spPr bwMode="auto">
          <a:xfrm>
            <a:off x="0" y="6505660"/>
            <a:ext cx="45127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s-CO" altLang="es-CO" sz="1600" dirty="0"/>
              <a:t>* Datos expresados en millones de pesos      </a:t>
            </a:r>
          </a:p>
        </p:txBody>
      </p:sp>
    </p:spTree>
    <p:extLst>
      <p:ext uri="{BB962C8B-B14F-4D97-AF65-F5344CB8AC3E}">
        <p14:creationId xmlns:p14="http://schemas.microsoft.com/office/powerpoint/2010/main" val="1114427539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dirty="0">
                <a:ea typeface="Times New Roman" pitchFamily="18" charset="0"/>
              </a:rPr>
              <a:t>Resultados de Informes de  Contraloría</a:t>
            </a:r>
            <a:br>
              <a:rPr lang="es-CO" dirty="0">
                <a:ea typeface="Times New Roman" pitchFamily="18" charset="0"/>
              </a:rPr>
            </a:br>
            <a:r>
              <a:rPr lang="es-CO" dirty="0">
                <a:ea typeface="Times New Roman" pitchFamily="18" charset="0"/>
              </a:rPr>
              <a:t>Acciones de mejoramiento</a:t>
            </a:r>
            <a:endParaRPr lang="es-CO" dirty="0"/>
          </a:p>
        </p:txBody>
      </p:sp>
      <p:graphicFrame>
        <p:nvGraphicFramePr>
          <p:cNvPr id="4" name="1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8224689"/>
              </p:ext>
            </p:extLst>
          </p:nvPr>
        </p:nvGraphicFramePr>
        <p:xfrm>
          <a:off x="565904" y="1600704"/>
          <a:ext cx="10977316" cy="41088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838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6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37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84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931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2298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34099">
                <a:tc gridSpan="8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20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ACCIONES DE MEJORA POR FACTOR DE EVALUACIÓN A DICIEMBRE DE 2017</a:t>
                      </a:r>
                      <a:endParaRPr lang="es-CO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40" marR="9240" marT="9240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40" marR="9240" marT="9240" marB="0" anchor="b"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40" marR="9240" marT="9240" marB="0" anchor="b"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40" marR="9240" marT="9240" marB="0" anchor="b"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40" marR="9240" marT="9240" marB="0" anchor="b"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40" marR="9240" marT="9240" marB="0" anchor="b"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40" marR="9240" marT="9240" marB="0" anchor="b"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40" marR="9240" marT="9240" marB="0" anchor="b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5833">
                <a:tc>
                  <a:txBody>
                    <a:bodyPr/>
                    <a:lstStyle/>
                    <a:p>
                      <a:pPr algn="ctr" fontAlgn="b">
                        <a:lnSpc>
                          <a:spcPts val="1700"/>
                        </a:lnSpc>
                      </a:pPr>
                      <a:r>
                        <a:rPr lang="es-CO" sz="1600" b="1" u="none" strike="noStrike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Vigencia Auditada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240" marR="9240" marT="924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700"/>
                        </a:lnSpc>
                      </a:pPr>
                      <a:r>
                        <a:rPr lang="es-CO" sz="1600" b="1" u="none" strike="noStrike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Control Fiscal Interno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240" marR="9240" marT="924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700"/>
                        </a:lnSpc>
                      </a:pPr>
                      <a:r>
                        <a:rPr lang="es-CO" sz="1600" b="1" u="none" strike="noStrike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Estados Contables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240" marR="9240" marT="924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700"/>
                        </a:lnSpc>
                      </a:pPr>
                      <a:r>
                        <a:rPr lang="es-CO" sz="1600" b="1" u="none" strike="noStrike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Gestión Contractual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240" marR="9240" marT="924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700"/>
                        </a:lnSpc>
                      </a:pPr>
                      <a:r>
                        <a:rPr lang="es-CO" sz="1600" b="1" u="none" strike="noStrike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Gestión Presupuestal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240" marR="9240" marT="924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700"/>
                        </a:lnSpc>
                      </a:pPr>
                      <a:r>
                        <a:rPr lang="es-CO" sz="1600" b="1" u="none" strike="noStrike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Plan de mejoramiento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240" marR="9240" marT="924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700"/>
                        </a:lnSpc>
                      </a:pPr>
                      <a:r>
                        <a:rPr lang="es-CO" sz="1600" b="1" u="none" strike="noStrike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Planes, Programas y Proyectos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240" marR="9240" marT="924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700"/>
                        </a:lnSpc>
                      </a:pPr>
                      <a:r>
                        <a:rPr lang="es-CO" sz="1600" b="1" u="none" strike="noStrike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Total general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240" marR="9240" marT="924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447">
                <a:tc>
                  <a:txBody>
                    <a:bodyPr/>
                    <a:lstStyle/>
                    <a:p>
                      <a:pPr lvl="0" algn="l" fontAlgn="b"/>
                      <a:r>
                        <a:rPr lang="es-CO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Regularidad 2015</a:t>
                      </a:r>
                      <a:br>
                        <a:rPr lang="es-CO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9240" marT="36000" marB="3600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1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i="0" u="none" strike="noStrik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5077">
                <a:tc>
                  <a:txBody>
                    <a:bodyPr/>
                    <a:lstStyle/>
                    <a:p>
                      <a:pPr lvl="0" algn="l" fontAlgn="b"/>
                      <a:r>
                        <a:rPr lang="es-CO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Regularidad 2016</a:t>
                      </a:r>
                      <a:br>
                        <a:rPr lang="es-CO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9240" marT="36000" marB="3600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i="0" u="none" strike="noStrik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</a:t>
                      </a: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5820">
                <a:tc>
                  <a:txBody>
                    <a:bodyPr/>
                    <a:lstStyle/>
                    <a:p>
                      <a:pPr lvl="0" algn="l" fontAlgn="b"/>
                      <a:r>
                        <a:rPr lang="es-CO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Auditorias especiales 2014-2015-2016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9240" marT="36000" marB="3600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</a:t>
                      </a: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</a:t>
                      </a: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095">
                <a:tc>
                  <a:txBody>
                    <a:bodyPr/>
                    <a:lstStyle/>
                    <a:p>
                      <a:pPr lvl="0" algn="l" fontAlgn="b"/>
                      <a:r>
                        <a:rPr lang="es-CO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general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9240" marT="36000" marB="3600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4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s-CO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4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s-CO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4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</a:t>
                      </a:r>
                      <a:endParaRPr lang="es-CO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4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es-CO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4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s-CO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4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  <a:endParaRPr lang="es-CO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4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141</a:t>
                      </a:r>
                      <a:endParaRPr lang="es-CO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095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40" marR="9240" marT="36000" marB="3600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1%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4%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20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67%</a:t>
                      </a: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4%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1%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23%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b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240" marR="9240" marT="36000" marB="360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1 Rectángulo"/>
          <p:cNvSpPr/>
          <p:nvPr/>
        </p:nvSpPr>
        <p:spPr>
          <a:xfrm>
            <a:off x="548573" y="5947244"/>
            <a:ext cx="108970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000" dirty="0">
                <a:cs typeface="Arial" panose="020B0604020202020204" pitchFamily="34" charset="0"/>
              </a:rPr>
              <a:t>El IDIGER presenta 141 acciones vigentes  de los ejercicios de auditoría  de 2015  a 2017;  31 de ellas con cierre establecido a diciembre de 2017. Las acciones restantes (110) están  programadas  en 2018.</a:t>
            </a:r>
          </a:p>
        </p:txBody>
      </p:sp>
    </p:spTree>
    <p:extLst>
      <p:ext uri="{BB962C8B-B14F-4D97-AF65-F5344CB8AC3E}">
        <p14:creationId xmlns:p14="http://schemas.microsoft.com/office/powerpoint/2010/main" val="394505723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7617576"/>
              </p:ext>
            </p:extLst>
          </p:nvPr>
        </p:nvGraphicFramePr>
        <p:xfrm>
          <a:off x="0" y="1352550"/>
          <a:ext cx="12192000" cy="5505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uadroTexto 1"/>
          <p:cNvSpPr txBox="1"/>
          <p:nvPr/>
        </p:nvSpPr>
        <p:spPr>
          <a:xfrm>
            <a:off x="5060467" y="4928598"/>
            <a:ext cx="831982" cy="39355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600" b="1" dirty="0"/>
              <a:t>62%</a:t>
            </a:r>
          </a:p>
        </p:txBody>
      </p:sp>
      <p:sp>
        <p:nvSpPr>
          <p:cNvPr id="5" name="CuadroTexto 1"/>
          <p:cNvSpPr txBox="1"/>
          <p:nvPr/>
        </p:nvSpPr>
        <p:spPr>
          <a:xfrm>
            <a:off x="1854815" y="6080487"/>
            <a:ext cx="831982" cy="39355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600" b="1" dirty="0"/>
              <a:t>1%</a:t>
            </a:r>
          </a:p>
        </p:txBody>
      </p:sp>
      <p:sp>
        <p:nvSpPr>
          <p:cNvPr id="6" name="CuadroTexto 1"/>
          <p:cNvSpPr txBox="1"/>
          <p:nvPr/>
        </p:nvSpPr>
        <p:spPr>
          <a:xfrm>
            <a:off x="1288353" y="5696524"/>
            <a:ext cx="831982" cy="39355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600" b="1" dirty="0"/>
              <a:t>6%</a:t>
            </a:r>
          </a:p>
        </p:txBody>
      </p:sp>
      <p:sp>
        <p:nvSpPr>
          <p:cNvPr id="7" name="CuadroTexto 1"/>
          <p:cNvSpPr txBox="1"/>
          <p:nvPr/>
        </p:nvSpPr>
        <p:spPr>
          <a:xfrm>
            <a:off x="1735144" y="4731823"/>
            <a:ext cx="831982" cy="39355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600" b="1" dirty="0"/>
              <a:t>5%</a:t>
            </a:r>
          </a:p>
        </p:txBody>
      </p:sp>
      <p:sp>
        <p:nvSpPr>
          <p:cNvPr id="8" name="CuadroTexto 1"/>
          <p:cNvSpPr txBox="1"/>
          <p:nvPr/>
        </p:nvSpPr>
        <p:spPr>
          <a:xfrm>
            <a:off x="2270806" y="3519770"/>
            <a:ext cx="831860" cy="39349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600" b="1" dirty="0"/>
              <a:t>26%</a:t>
            </a:r>
          </a:p>
        </p:txBody>
      </p:sp>
      <p:sp>
        <p:nvSpPr>
          <p:cNvPr id="10" name="Títul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O" dirty="0"/>
              <a:t>Contratación 2017</a:t>
            </a:r>
          </a:p>
        </p:txBody>
      </p:sp>
    </p:spTree>
    <p:extLst>
      <p:ext uri="{BB962C8B-B14F-4D97-AF65-F5344CB8AC3E}">
        <p14:creationId xmlns:p14="http://schemas.microsoft.com/office/powerpoint/2010/main" val="3247542690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60614" y="267153"/>
            <a:ext cx="8583386" cy="1071789"/>
          </a:xfrm>
        </p:spPr>
        <p:txBody>
          <a:bodyPr vert="horz" lIns="91440" tIns="45720" rIns="91440" bIns="45720" rtlCol="0" anchor="ctr">
            <a:noAutofit/>
          </a:bodyPr>
          <a:lstStyle/>
          <a:p>
            <a:pPr fontAlgn="ctr"/>
            <a:r>
              <a:rPr lang="es-ES" dirty="0"/>
              <a:t>Sistema Integrado de Planeación-SIG </a:t>
            </a:r>
            <a:endParaRPr lang="es-CO" dirty="0"/>
          </a:p>
        </p:txBody>
      </p:sp>
      <p:grpSp>
        <p:nvGrpSpPr>
          <p:cNvPr id="3" name="Shape 266"/>
          <p:cNvGrpSpPr/>
          <p:nvPr/>
        </p:nvGrpSpPr>
        <p:grpSpPr>
          <a:xfrm>
            <a:off x="1975027" y="5473279"/>
            <a:ext cx="529515" cy="406689"/>
            <a:chOff x="568950" y="3686775"/>
            <a:chExt cx="472500" cy="362900"/>
          </a:xfrm>
        </p:grpSpPr>
        <p:sp>
          <p:nvSpPr>
            <p:cNvPr id="4" name="Shape 267"/>
            <p:cNvSpPr/>
            <p:nvPr/>
          </p:nvSpPr>
          <p:spPr>
            <a:xfrm>
              <a:off x="568950" y="3686775"/>
              <a:ext cx="472500" cy="362900"/>
            </a:xfrm>
            <a:custGeom>
              <a:avLst/>
              <a:gdLst/>
              <a:ahLst/>
              <a:cxnLst/>
              <a:rect l="0" t="0" r="0" b="0"/>
              <a:pathLst>
                <a:path w="18900" h="14516" fill="none" extrusionOk="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" name="Shape 268"/>
            <p:cNvSpPr/>
            <p:nvPr/>
          </p:nvSpPr>
          <p:spPr>
            <a:xfrm>
              <a:off x="645650" y="3820725"/>
              <a:ext cx="34125" cy="34125"/>
            </a:xfrm>
            <a:custGeom>
              <a:avLst/>
              <a:gdLst/>
              <a:ahLst/>
              <a:cxnLst/>
              <a:rect l="0" t="0" r="0" b="0"/>
              <a:pathLst>
                <a:path w="1365" h="1365" fill="none" extrusionOk="0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" name="Shape 269"/>
            <p:cNvSpPr/>
            <p:nvPr/>
          </p:nvSpPr>
          <p:spPr>
            <a:xfrm>
              <a:off x="747950" y="3753750"/>
              <a:ext cx="85275" cy="12200"/>
            </a:xfrm>
            <a:custGeom>
              <a:avLst/>
              <a:gdLst/>
              <a:ahLst/>
              <a:cxnLst/>
              <a:rect l="0" t="0" r="0" b="0"/>
              <a:pathLst>
                <a:path w="3411" h="488" fill="none" extrusionOk="0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7" name="CuadroTexto 6"/>
          <p:cNvSpPr txBox="1"/>
          <p:nvPr/>
        </p:nvSpPr>
        <p:spPr>
          <a:xfrm>
            <a:off x="1093941" y="2042037"/>
            <a:ext cx="9215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400" b="1" dirty="0">
                <a:solidFill>
                  <a:srgbClr val="0070C0"/>
                </a:solidFill>
              </a:rPr>
              <a:t>IDIGER</a:t>
            </a:r>
            <a:r>
              <a:rPr lang="es-CO" sz="2400" dirty="0"/>
              <a:t> en la actualidad tiene implementado su Sistema Integrado de Gestión-SIG y certificado los subsistemas de gestión de calidad y gestión ambiental bajo los estándares ISO 9001 e ISO 14001</a:t>
            </a:r>
          </a:p>
        </p:txBody>
      </p:sp>
      <p:grpSp>
        <p:nvGrpSpPr>
          <p:cNvPr id="8" name="Shape 257"/>
          <p:cNvGrpSpPr/>
          <p:nvPr/>
        </p:nvGrpSpPr>
        <p:grpSpPr>
          <a:xfrm>
            <a:off x="5197114" y="5577861"/>
            <a:ext cx="304009" cy="326513"/>
            <a:chOff x="616425" y="2329600"/>
            <a:chExt cx="361700" cy="388475"/>
          </a:xfrm>
        </p:grpSpPr>
        <p:sp>
          <p:nvSpPr>
            <p:cNvPr id="9" name="Shape 258"/>
            <p:cNvSpPr/>
            <p:nvPr/>
          </p:nvSpPr>
          <p:spPr>
            <a:xfrm>
              <a:off x="616425" y="2329600"/>
              <a:ext cx="361700" cy="388475"/>
            </a:xfrm>
            <a:custGeom>
              <a:avLst/>
              <a:gdLst/>
              <a:ahLst/>
              <a:cxnLst/>
              <a:rect l="0" t="0" r="0" b="0"/>
              <a:pathLst>
                <a:path w="14468" h="15539" fill="none" extrusionOk="0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Shape 259"/>
            <p:cNvSpPr/>
            <p:nvPr/>
          </p:nvSpPr>
          <p:spPr>
            <a:xfrm>
              <a:off x="704725" y="2545750"/>
              <a:ext cx="185125" cy="25"/>
            </a:xfrm>
            <a:custGeom>
              <a:avLst/>
              <a:gdLst/>
              <a:ahLst/>
              <a:cxnLst/>
              <a:rect l="0" t="0" r="0" b="0"/>
              <a:pathLst>
                <a:path w="7405" h="1" fill="none" extrusionOk="0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Shape 260"/>
            <p:cNvSpPr/>
            <p:nvPr/>
          </p:nvSpPr>
          <p:spPr>
            <a:xfrm>
              <a:off x="811875" y="2626125"/>
              <a:ext cx="31075" cy="31075"/>
            </a:xfrm>
            <a:custGeom>
              <a:avLst/>
              <a:gdLst/>
              <a:ahLst/>
              <a:cxnLst/>
              <a:rect l="0" t="0" r="0" b="0"/>
              <a:pathLst>
                <a:path w="1243" h="1243" fill="none" extrusionOk="0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Shape 261"/>
            <p:cNvSpPr/>
            <p:nvPr/>
          </p:nvSpPr>
          <p:spPr>
            <a:xfrm>
              <a:off x="751000" y="2568275"/>
              <a:ext cx="54200" cy="53600"/>
            </a:xfrm>
            <a:custGeom>
              <a:avLst/>
              <a:gdLst/>
              <a:ahLst/>
              <a:cxnLst/>
              <a:rect l="0" t="0" r="0" b="0"/>
              <a:pathLst>
                <a:path w="2168" h="2144" fill="none" extrusionOk="0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Shape 262"/>
            <p:cNvSpPr/>
            <p:nvPr/>
          </p:nvSpPr>
          <p:spPr>
            <a:xfrm>
              <a:off x="769875" y="2662650"/>
              <a:ext cx="23775" cy="23775"/>
            </a:xfrm>
            <a:custGeom>
              <a:avLst/>
              <a:gdLst/>
              <a:ahLst/>
              <a:cxnLst/>
              <a:rect l="0" t="0" r="0" b="0"/>
              <a:pathLst>
                <a:path w="951" h="951" fill="none" extrusionOk="0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Shape 263"/>
            <p:cNvSpPr/>
            <p:nvPr/>
          </p:nvSpPr>
          <p:spPr>
            <a:xfrm>
              <a:off x="799700" y="2503125"/>
              <a:ext cx="24375" cy="23775"/>
            </a:xfrm>
            <a:custGeom>
              <a:avLst/>
              <a:gdLst/>
              <a:ahLst/>
              <a:cxnLst/>
              <a:rect l="0" t="0" r="0" b="0"/>
              <a:pathLst>
                <a:path w="975" h="951" fill="none" extrusionOk="0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Shape 264"/>
            <p:cNvSpPr/>
            <p:nvPr/>
          </p:nvSpPr>
          <p:spPr>
            <a:xfrm>
              <a:off x="766825" y="2388050"/>
              <a:ext cx="60925" cy="25"/>
            </a:xfrm>
            <a:custGeom>
              <a:avLst/>
              <a:gdLst/>
              <a:ahLst/>
              <a:cxnLst/>
              <a:rect l="0" t="0" r="0" b="0"/>
              <a:pathLst>
                <a:path w="2437" h="1" fill="none" extrusionOk="0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Shape 265"/>
            <p:cNvSpPr/>
            <p:nvPr/>
          </p:nvSpPr>
          <p:spPr>
            <a:xfrm>
              <a:off x="769875" y="2456250"/>
              <a:ext cx="31075" cy="31075"/>
            </a:xfrm>
            <a:custGeom>
              <a:avLst/>
              <a:gdLst/>
              <a:ahLst/>
              <a:cxnLst/>
              <a:rect l="0" t="0" r="0" b="0"/>
              <a:pathLst>
                <a:path w="1243" h="1243" fill="none" extrusionOk="0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Shape 266"/>
          <p:cNvGrpSpPr/>
          <p:nvPr/>
        </p:nvGrpSpPr>
        <p:grpSpPr>
          <a:xfrm>
            <a:off x="2819686" y="5607367"/>
            <a:ext cx="397136" cy="305017"/>
            <a:chOff x="568950" y="3686775"/>
            <a:chExt cx="472500" cy="362900"/>
          </a:xfrm>
        </p:grpSpPr>
        <p:sp>
          <p:nvSpPr>
            <p:cNvPr id="18" name="Shape 267"/>
            <p:cNvSpPr/>
            <p:nvPr/>
          </p:nvSpPr>
          <p:spPr>
            <a:xfrm>
              <a:off x="568950" y="3686775"/>
              <a:ext cx="472500" cy="362900"/>
            </a:xfrm>
            <a:custGeom>
              <a:avLst/>
              <a:gdLst/>
              <a:ahLst/>
              <a:cxnLst/>
              <a:rect l="0" t="0" r="0" b="0"/>
              <a:pathLst>
                <a:path w="18900" h="14516" fill="none" extrusionOk="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Shape 268"/>
            <p:cNvSpPr/>
            <p:nvPr/>
          </p:nvSpPr>
          <p:spPr>
            <a:xfrm>
              <a:off x="645650" y="3820725"/>
              <a:ext cx="34125" cy="34125"/>
            </a:xfrm>
            <a:custGeom>
              <a:avLst/>
              <a:gdLst/>
              <a:ahLst/>
              <a:cxnLst/>
              <a:rect l="0" t="0" r="0" b="0"/>
              <a:pathLst>
                <a:path w="1365" h="1365" fill="none" extrusionOk="0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Shape 269"/>
            <p:cNvSpPr/>
            <p:nvPr/>
          </p:nvSpPr>
          <p:spPr>
            <a:xfrm>
              <a:off x="747950" y="3753750"/>
              <a:ext cx="85275" cy="12200"/>
            </a:xfrm>
            <a:custGeom>
              <a:avLst/>
              <a:gdLst/>
              <a:ahLst/>
              <a:cxnLst/>
              <a:rect l="0" t="0" r="0" b="0"/>
              <a:pathLst>
                <a:path w="3411" h="488" fill="none" extrusionOk="0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2 Rectángulo"/>
          <p:cNvSpPr/>
          <p:nvPr/>
        </p:nvSpPr>
        <p:spPr>
          <a:xfrm>
            <a:off x="1165746" y="3510313"/>
            <a:ext cx="9144000" cy="431800"/>
          </a:xfrm>
          <a:prstGeom prst="rect">
            <a:avLst/>
          </a:prstGeom>
          <a:solidFill>
            <a:srgbClr val="15A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sp>
        <p:nvSpPr>
          <p:cNvPr id="22" name="1 Rectángulo"/>
          <p:cNvSpPr/>
          <p:nvPr/>
        </p:nvSpPr>
        <p:spPr>
          <a:xfrm>
            <a:off x="2662426" y="3510313"/>
            <a:ext cx="893762" cy="4318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dirty="0"/>
              <a:t>SGST</a:t>
            </a:r>
          </a:p>
        </p:txBody>
      </p:sp>
      <p:sp>
        <p:nvSpPr>
          <p:cNvPr id="23" name="16 Rectángulo"/>
          <p:cNvSpPr/>
          <p:nvPr/>
        </p:nvSpPr>
        <p:spPr>
          <a:xfrm>
            <a:off x="3526026" y="3510313"/>
            <a:ext cx="895350" cy="4318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dirty="0"/>
              <a:t>SGC</a:t>
            </a:r>
          </a:p>
        </p:txBody>
      </p:sp>
      <p:sp>
        <p:nvSpPr>
          <p:cNvPr id="24" name="17 Rectángulo"/>
          <p:cNvSpPr/>
          <p:nvPr/>
        </p:nvSpPr>
        <p:spPr>
          <a:xfrm>
            <a:off x="4415026" y="3510313"/>
            <a:ext cx="895350" cy="4318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dirty="0"/>
              <a:t>SGA</a:t>
            </a:r>
          </a:p>
        </p:txBody>
      </p:sp>
      <p:sp>
        <p:nvSpPr>
          <p:cNvPr id="25" name="18 Rectángulo"/>
          <p:cNvSpPr/>
          <p:nvPr/>
        </p:nvSpPr>
        <p:spPr>
          <a:xfrm>
            <a:off x="5310376" y="3510313"/>
            <a:ext cx="893762" cy="431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dirty="0"/>
              <a:t>SGSI</a:t>
            </a:r>
          </a:p>
        </p:txBody>
      </p:sp>
      <p:sp>
        <p:nvSpPr>
          <p:cNvPr id="26" name="19 Rectángulo"/>
          <p:cNvSpPr/>
          <p:nvPr/>
        </p:nvSpPr>
        <p:spPr>
          <a:xfrm>
            <a:off x="6204138" y="3510313"/>
            <a:ext cx="895350" cy="431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dirty="0"/>
              <a:t>SIGA</a:t>
            </a:r>
          </a:p>
        </p:txBody>
      </p:sp>
      <p:sp>
        <p:nvSpPr>
          <p:cNvPr id="27" name="20 Rectángulo"/>
          <p:cNvSpPr/>
          <p:nvPr/>
        </p:nvSpPr>
        <p:spPr>
          <a:xfrm>
            <a:off x="7099488" y="3510313"/>
            <a:ext cx="895350" cy="4318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dirty="0"/>
              <a:t>SCI</a:t>
            </a:r>
          </a:p>
        </p:txBody>
      </p:sp>
      <p:sp>
        <p:nvSpPr>
          <p:cNvPr id="28" name="21 Rectángulo"/>
          <p:cNvSpPr/>
          <p:nvPr/>
        </p:nvSpPr>
        <p:spPr>
          <a:xfrm>
            <a:off x="7986901" y="3510313"/>
            <a:ext cx="893762" cy="431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dirty="0"/>
              <a:t>SRSI</a:t>
            </a:r>
          </a:p>
        </p:txBody>
      </p:sp>
      <p:pic>
        <p:nvPicPr>
          <p:cNvPr id="29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2016" y="4313914"/>
            <a:ext cx="1168400" cy="189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722" y="4312493"/>
            <a:ext cx="1347348" cy="1887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516" y="4318676"/>
            <a:ext cx="1117600" cy="188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061" y="4312494"/>
            <a:ext cx="1431674" cy="1887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4010727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1689</TotalTime>
  <Words>1436</Words>
  <Application>Microsoft Office PowerPoint</Application>
  <PresentationFormat>Panorámica</PresentationFormat>
  <Paragraphs>457</Paragraphs>
  <Slides>36</Slides>
  <Notes>3</Notes>
  <HiddenSlides>0</HiddenSlides>
  <MMClips>0</MMClips>
  <ScaleCrop>false</ScaleCrop>
  <HeadingPairs>
    <vt:vector size="8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1" baseType="lpstr">
      <vt:lpstr>Arial</vt:lpstr>
      <vt:lpstr>Arial Black</vt:lpstr>
      <vt:lpstr>Calibri</vt:lpstr>
      <vt:lpstr>Tema de Office</vt:lpstr>
      <vt:lpstr>Hoja de cálculo</vt:lpstr>
      <vt:lpstr>Presentación de PowerPoint</vt:lpstr>
      <vt:lpstr>Ejecución Presupuestal IDIGER 2017</vt:lpstr>
      <vt:lpstr>Ejecución Presupuestal de Gastos de Inversión 2017</vt:lpstr>
      <vt:lpstr>Reservas y Pasivos Presupuestales </vt:lpstr>
      <vt:lpstr>Ejecución Presupuestal de Gastos de  Inversión 2016 vs 2017</vt:lpstr>
      <vt:lpstr>Estados Financieros a Diciembre  2016 - 2017</vt:lpstr>
      <vt:lpstr>Resultados de Informes de  Contraloría Acciones de mejoramiento</vt:lpstr>
      <vt:lpstr>Contratación 2017</vt:lpstr>
      <vt:lpstr>Sistema Integrado de Planeación-SIG </vt:lpstr>
      <vt:lpstr>Proyecto:  Conocimiento del riesgo y       efectos del cambio climático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Proyecto:  Reducción del riesgo y    adaptación al cambio climático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Proyecto:   Manejo de emergencias y    desastres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Gracias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Camilo Nieves</dc:creator>
  <cp:lastModifiedBy>MARCELA.REYES</cp:lastModifiedBy>
  <cp:revision>551</cp:revision>
  <dcterms:created xsi:type="dcterms:W3CDTF">2018-02-13T19:50:04Z</dcterms:created>
  <dcterms:modified xsi:type="dcterms:W3CDTF">2021-04-20T03:41:48Z</dcterms:modified>
</cp:coreProperties>
</file>