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10" r:id="rId4"/>
    <p:sldId id="281" r:id="rId5"/>
    <p:sldId id="262" r:id="rId6"/>
    <p:sldId id="282" r:id="rId7"/>
    <p:sldId id="264" r:id="rId8"/>
    <p:sldId id="286" r:id="rId9"/>
    <p:sldId id="287" r:id="rId10"/>
    <p:sldId id="303" r:id="rId11"/>
    <p:sldId id="309" r:id="rId12"/>
    <p:sldId id="266" r:id="rId13"/>
    <p:sldId id="263" r:id="rId14"/>
    <p:sldId id="291" r:id="rId15"/>
    <p:sldId id="292" r:id="rId16"/>
    <p:sldId id="267" r:id="rId17"/>
    <p:sldId id="293" r:id="rId18"/>
    <p:sldId id="260" r:id="rId19"/>
    <p:sldId id="268" r:id="rId20"/>
    <p:sldId id="294" r:id="rId21"/>
    <p:sldId id="269" r:id="rId22"/>
    <p:sldId id="295" r:id="rId23"/>
    <p:sldId id="300" r:id="rId24"/>
    <p:sldId id="270" r:id="rId25"/>
    <p:sldId id="271" r:id="rId26"/>
    <p:sldId id="302" r:id="rId27"/>
    <p:sldId id="296" r:id="rId28"/>
    <p:sldId id="273" r:id="rId29"/>
    <p:sldId id="304" r:id="rId30"/>
    <p:sldId id="305" r:id="rId31"/>
    <p:sldId id="306" r:id="rId32"/>
    <p:sldId id="307" r:id="rId33"/>
    <p:sldId id="308" r:id="rId34"/>
  </p:sldIdLst>
  <p:sldSz cx="9144000" cy="5143500" type="screen16x9"/>
  <p:notesSz cx="7010400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6D34AB2-6976-461B-8608-C8DBA77B182F}">
          <p14:sldIdLst>
            <p14:sldId id="256"/>
            <p14:sldId id="257"/>
            <p14:sldId id="310"/>
            <p14:sldId id="281"/>
            <p14:sldId id="262"/>
            <p14:sldId id="282"/>
            <p14:sldId id="264"/>
            <p14:sldId id="286"/>
            <p14:sldId id="287"/>
            <p14:sldId id="303"/>
            <p14:sldId id="309"/>
            <p14:sldId id="266"/>
            <p14:sldId id="263"/>
            <p14:sldId id="291"/>
            <p14:sldId id="292"/>
            <p14:sldId id="267"/>
            <p14:sldId id="293"/>
            <p14:sldId id="260"/>
            <p14:sldId id="268"/>
            <p14:sldId id="294"/>
            <p14:sldId id="269"/>
            <p14:sldId id="295"/>
            <p14:sldId id="300"/>
            <p14:sldId id="270"/>
            <p14:sldId id="271"/>
            <p14:sldId id="302"/>
            <p14:sldId id="296"/>
            <p14:sldId id="273"/>
            <p14:sldId id="304"/>
            <p14:sldId id="305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4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60"/>
  </p:normalViewPr>
  <p:slideViewPr>
    <p:cSldViewPr snapToGrid="0" snapToObjects="1" showGuides="1">
      <p:cViewPr varScale="1">
        <p:scale>
          <a:sx n="90" d="100"/>
          <a:sy n="90" d="100"/>
        </p:scale>
        <p:origin x="768" y="78"/>
      </p:cViewPr>
      <p:guideLst>
        <p:guide orient="horz" pos="16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978504645496393E-2"/>
          <c:y val="2.9005779645617617E-2"/>
          <c:w val="0.8786657449228219"/>
          <c:h val="0.79668253469006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4A7F365-B181-4AB5-AF05-A2FA0306B51E}" type="VALUE">
                      <a:rPr lang="en-US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C61-48ED-8B17-D53D20C664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CCB5C4A-4910-4390-BCB2-EA1F78CED858}" type="VALUE">
                      <a:rPr lang="en-US">
                        <a:solidFill>
                          <a:schemeClr val="bg1"/>
                        </a:solidFill>
                        <a:latin typeface="Arial Rounded MT Bold" panose="020F0704030504030204" pitchFamily="34" charset="0"/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E8E-4F04-A241-76CC4BB106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Hoja1!$B$2:$B$3</c:f>
              <c:strCache>
                <c:ptCount val="2"/>
                <c:pt idx="0">
                  <c:v>DIRECCIONAMIENTO ESTRATÉGICO</c:v>
                </c:pt>
                <c:pt idx="1">
                  <c:v>COMUNICACIONES</c:v>
                </c:pt>
              </c:strCache>
            </c:strRef>
          </c:cat>
          <c:val>
            <c:numRef>
              <c:f>Hoja1!$C$2:$C$3</c:f>
              <c:numCache>
                <c:formatCode>0</c:formatCode>
                <c:ptCount val="2"/>
                <c:pt idx="0" formatCode="0.00">
                  <c:v>97.618571428571428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1-48ED-8B17-D53D20C66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281496"/>
        <c:axId val="209281888"/>
        <c:axId val="0"/>
      </c:bar3DChart>
      <c:catAx>
        <c:axId val="209281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s-CO"/>
          </a:p>
        </c:txPr>
        <c:crossAx val="209281888"/>
        <c:crosses val="autoZero"/>
        <c:auto val="1"/>
        <c:lblAlgn val="ctr"/>
        <c:lblOffset val="100"/>
        <c:noMultiLvlLbl val="0"/>
      </c:catAx>
      <c:valAx>
        <c:axId val="209281888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281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7099678491660802E-3"/>
                  <c:y val="7.5419463404284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9D-4475-8243-A0CED55DA585}"/>
                </c:ext>
              </c:extLst>
            </c:dLbl>
            <c:dLbl>
              <c:idx val="1"/>
              <c:layout>
                <c:manualLayout>
                  <c:x val="2.7819391307667197E-3"/>
                  <c:y val="7.7586490792293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9D-4475-8243-A0CED55DA585}"/>
                </c:ext>
              </c:extLst>
            </c:dLbl>
            <c:dLbl>
              <c:idx val="2"/>
              <c:layout>
                <c:manualLayout>
                  <c:x val="7.9525597968896911E-3"/>
                  <c:y val="8.9972936451678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9D-4475-8243-A0CED55DA585}"/>
                </c:ext>
              </c:extLst>
            </c:dLbl>
            <c:dLbl>
              <c:idx val="3"/>
              <c:layout>
                <c:manualLayout>
                  <c:x val="7.2246281464308053E-3"/>
                  <c:y val="7.9267907533686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9D-4475-8243-A0CED55DA5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Hoja1!$B$4:$B$7</c:f>
              <c:strCache>
                <c:ptCount val="4"/>
                <c:pt idx="0">
                  <c:v>PARTICIPACIÓN Y EDUCACIÓN AMBIENTAL</c:v>
                </c:pt>
                <c:pt idx="1">
                  <c:v>PLANEACIÓN AMBIENTAL </c:v>
                </c:pt>
                <c:pt idx="2">
                  <c:v>GESTIÓN AMBIENTAL Y DESARROLLO RURAL</c:v>
                </c:pt>
                <c:pt idx="3">
                  <c:v>EVALUACIÓN, CONTROL Y SEGUIMIENTO</c:v>
                </c:pt>
              </c:strCache>
            </c:strRef>
          </c:cat>
          <c:val>
            <c:numRef>
              <c:f>Hoja1!$C$4:$C$7</c:f>
              <c:numCache>
                <c:formatCode>0</c:formatCode>
                <c:ptCount val="4"/>
                <c:pt idx="0">
                  <c:v>100</c:v>
                </c:pt>
                <c:pt idx="1">
                  <c:v>100</c:v>
                </c:pt>
                <c:pt idx="2" formatCode="0.00">
                  <c:v>82.039230769230755</c:v>
                </c:pt>
                <c:pt idx="3" formatCode="0.00">
                  <c:v>99.066842105263163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4A9D-4475-8243-A0CED55DA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282672"/>
        <c:axId val="209283064"/>
        <c:axId val="0"/>
      </c:bar3DChart>
      <c:catAx>
        <c:axId val="20928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283064"/>
        <c:crosses val="autoZero"/>
        <c:auto val="1"/>
        <c:lblAlgn val="ctr"/>
        <c:lblOffset val="100"/>
        <c:noMultiLvlLbl val="0"/>
      </c:catAx>
      <c:valAx>
        <c:axId val="209283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928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387583771527947E-2"/>
          <c:y val="2.3428582395759047E-2"/>
          <c:w val="0.90832476298083409"/>
          <c:h val="0.72789621057692888"/>
        </c:manualLayout>
      </c:layout>
      <c:bar3DChart>
        <c:barDir val="col"/>
        <c:grouping val="standard"/>
        <c:varyColors val="0"/>
        <c:ser>
          <c:idx val="0"/>
          <c:order val="0"/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2189590614065252E-2"/>
                  <c:y val="-8.66462839432837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6-4D16-984D-AA2EBD302E55}"/>
                </c:ext>
              </c:extLst>
            </c:dLbl>
            <c:dLbl>
              <c:idx val="1"/>
              <c:layout>
                <c:manualLayout>
                  <c:x val="2.2189590614065252E-2"/>
                  <c:y val="-1.155283785910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6-4D16-984D-AA2EBD302E55}"/>
                </c:ext>
              </c:extLst>
            </c:dLbl>
            <c:dLbl>
              <c:idx val="2"/>
              <c:layout>
                <c:manualLayout>
                  <c:x val="1.9415891787307096E-2"/>
                  <c:y val="-2.88820946477613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6-4D16-984D-AA2EBD302E55}"/>
                </c:ext>
              </c:extLst>
            </c:dLbl>
            <c:dLbl>
              <c:idx val="3"/>
              <c:layout>
                <c:manualLayout>
                  <c:x val="1.6642192960548838E-2"/>
                  <c:y val="-1.4441047323880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6-4D16-984D-AA2EBD302E55}"/>
                </c:ext>
              </c:extLst>
            </c:dLbl>
            <c:dLbl>
              <c:idx val="4"/>
              <c:layout>
                <c:manualLayout>
                  <c:x val="1.6642192960548838E-2"/>
                  <c:y val="-5.7764189295522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6-4D16-984D-AA2EBD302E55}"/>
                </c:ext>
              </c:extLst>
            </c:dLbl>
            <c:dLbl>
              <c:idx val="5"/>
              <c:layout>
                <c:manualLayout>
                  <c:x val="1.6642192960548939E-2"/>
                  <c:y val="-1.1552837859104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6-4D16-984D-AA2EBD302E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Hoja1!$B$8:$B$13</c:f>
              <c:strCache>
                <c:ptCount val="6"/>
                <c:pt idx="0">
                  <c:v>GESTIÓN DEL TALENTO HUMANO</c:v>
                </c:pt>
                <c:pt idx="1">
                  <c:v>GESTIÓN DE RECURSOS INFORMÁTICOS Y TECNOLÓGICOS</c:v>
                </c:pt>
                <c:pt idx="2">
                  <c:v>GESTIÓN JURÍDICA</c:v>
                </c:pt>
                <c:pt idx="3">
                  <c:v>GESTIÓN DE RECURSOS FÍSICOS</c:v>
                </c:pt>
                <c:pt idx="4">
                  <c:v>GESTIÓN DE RECURSOS FINANCIEROS</c:v>
                </c:pt>
                <c:pt idx="5">
                  <c:v>GESTIÓN DOCUMENTAL</c:v>
                </c:pt>
              </c:strCache>
            </c:strRef>
          </c:cat>
          <c:val>
            <c:numRef>
              <c:f>Hoja1!$C$8:$C$13</c:f>
              <c:numCache>
                <c:formatCode>0.00</c:formatCode>
                <c:ptCount val="6"/>
                <c:pt idx="0">
                  <c:v>97.936666666666667</c:v>
                </c:pt>
                <c:pt idx="1">
                  <c:v>98.25800000000001</c:v>
                </c:pt>
                <c:pt idx="2">
                  <c:v>99.233999999999995</c:v>
                </c:pt>
                <c:pt idx="3">
                  <c:v>82.25333333333333</c:v>
                </c:pt>
                <c:pt idx="4">
                  <c:v>98.667500000000004</c:v>
                </c:pt>
                <c:pt idx="5">
                  <c:v>93.30714285714285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A6-4D16-984D-AA2EBD302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033640"/>
        <c:axId val="208034032"/>
        <c:axId val="214486120"/>
      </c:bar3DChart>
      <c:catAx>
        <c:axId val="208033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34032"/>
        <c:crosses val="autoZero"/>
        <c:auto val="1"/>
        <c:lblAlgn val="ctr"/>
        <c:lblOffset val="100"/>
        <c:noMultiLvlLbl val="0"/>
      </c:catAx>
      <c:valAx>
        <c:axId val="20803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33640"/>
        <c:crosses val="autoZero"/>
        <c:crossBetween val="between"/>
      </c:valAx>
      <c:serAx>
        <c:axId val="214486120"/>
        <c:scaling>
          <c:orientation val="minMax"/>
        </c:scaling>
        <c:delete val="1"/>
        <c:axPos val="b"/>
        <c:majorTickMark val="none"/>
        <c:minorTickMark val="none"/>
        <c:tickLblPos val="nextTo"/>
        <c:crossAx val="20803403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100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73C-4AED-921C-3D259A64ADE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8853100-62E9-4F96-93DF-578CB4D5FC2C}" type="VALUE">
                      <a:rPr lang="en-US">
                        <a:pattFill prst="pct5">
                          <a:fgClr>
                            <a:schemeClr val="accent1"/>
                          </a:fgClr>
                          <a:bgClr>
                            <a:schemeClr val="bg1"/>
                          </a:bgClr>
                        </a:patt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752-4070-8B99-4C3EC28859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Hoja1!$B$14:$B$15</c:f>
              <c:strCache>
                <c:ptCount val="2"/>
                <c:pt idx="0">
                  <c:v>CONTROL Y MEJORA</c:v>
                </c:pt>
                <c:pt idx="1">
                  <c:v>CONTROL DISCIPLINARIO</c:v>
                </c:pt>
              </c:strCache>
            </c:strRef>
          </c:cat>
          <c:val>
            <c:numRef>
              <c:f>Hoja1!$C$14:$C$15</c:f>
              <c:numCache>
                <c:formatCode>0.00</c:formatCode>
                <c:ptCount val="2"/>
                <c:pt idx="0">
                  <c:v>100</c:v>
                </c:pt>
                <c:pt idx="1">
                  <c:v>91.664999999999992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3C-4AED-921C-3D259A64A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034816"/>
        <c:axId val="208035208"/>
        <c:axId val="0"/>
      </c:bar3DChart>
      <c:catAx>
        <c:axId val="20803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35208"/>
        <c:crosses val="autoZero"/>
        <c:auto val="1"/>
        <c:lblAlgn val="ctr"/>
        <c:lblOffset val="100"/>
        <c:noMultiLvlLbl val="0"/>
      </c:catAx>
      <c:valAx>
        <c:axId val="2080352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3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308041623055495E-2"/>
          <c:y val="4.4872004374137117E-2"/>
          <c:w val="0.96131758347039697"/>
          <c:h val="0.8560072395855875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18D-45A4-84FA-C301B8AC26D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18D-45A4-84FA-C301B8AC26D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18D-45A4-84FA-C301B8AC26DB}"/>
              </c:ext>
            </c:extLst>
          </c:dPt>
          <c:dLbls>
            <c:dLbl>
              <c:idx val="0"/>
              <c:layout>
                <c:manualLayout>
                  <c:x val="2.7777777777777752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8D-45A4-84FA-C301B8AC26DB}"/>
                </c:ext>
              </c:extLst>
            </c:dLbl>
            <c:dLbl>
              <c:idx val="1"/>
              <c:layout>
                <c:manualLayout>
                  <c:x val="2.5000000000000001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8D-45A4-84FA-C301B8AC26DB}"/>
                </c:ext>
              </c:extLst>
            </c:dLbl>
            <c:dLbl>
              <c:idx val="2"/>
              <c:layout>
                <c:manualLayout>
                  <c:x val="2.5000000000000001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8D-45A4-84FA-C301B8AC26DB}"/>
                </c:ext>
              </c:extLst>
            </c:dLbl>
            <c:dLbl>
              <c:idx val="3"/>
              <c:layout>
                <c:manualLayout>
                  <c:x val="2.5000000000000001E-2"/>
                  <c:y val="-2.777777777777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8D-45A4-84FA-C301B8AC26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ESTRATÉGICO</c:v>
                </c:pt>
                <c:pt idx="1">
                  <c:v>MISIONAL</c:v>
                </c:pt>
                <c:pt idx="2">
                  <c:v>APOYO</c:v>
                </c:pt>
                <c:pt idx="3">
                  <c:v>EVALUACION Y CONTROL</c:v>
                </c:pt>
              </c:strCache>
            </c:strRef>
          </c:cat>
          <c:val>
            <c:numRef>
              <c:f>Hoja1!$C$2:$C$5</c:f>
              <c:numCache>
                <c:formatCode>0.00%</c:formatCode>
                <c:ptCount val="4"/>
                <c:pt idx="0">
                  <c:v>0.98809999999999998</c:v>
                </c:pt>
                <c:pt idx="1">
                  <c:v>0.95279999999999998</c:v>
                </c:pt>
                <c:pt idx="2">
                  <c:v>0.94940000000000002</c:v>
                </c:pt>
                <c:pt idx="3">
                  <c:v>0.95830000000000004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8D-45A4-84FA-C301B8AC26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035992"/>
        <c:axId val="208036384"/>
        <c:axId val="214487392"/>
      </c:bar3DChart>
      <c:catAx>
        <c:axId val="20803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36384"/>
        <c:crosses val="autoZero"/>
        <c:auto val="1"/>
        <c:lblAlgn val="ctr"/>
        <c:lblOffset val="100"/>
        <c:noMultiLvlLbl val="0"/>
      </c:catAx>
      <c:valAx>
        <c:axId val="208036384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35992"/>
        <c:crosses val="autoZero"/>
        <c:crossBetween val="between"/>
      </c:valAx>
      <c:serAx>
        <c:axId val="2144873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363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CA8C91F-055A-4FB7-A035-412C0C6720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03E164-D92F-4C69-B1F6-2BDF6EF418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D76827-F327-4109-95BC-F2DFA9FC22D3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FBA46D5-8EEA-40CA-B067-AE4673FD0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5724166-BED3-4B35-9F7A-1FA275A687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096B5C-D217-4FEE-AB6D-5FF69957DE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5267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48FCE1C-BBA7-4DD2-9675-2106DAAB07EA}" type="datetimeFigureOut">
              <a:rPr lang="es-CO" smtClean="0"/>
              <a:t>19/04/2021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DCB936-E6D4-4234-B2C6-D5F87DE1C38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371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936-E6D4-4234-B2C6-D5F87DE1C382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59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936-E6D4-4234-B2C6-D5F87DE1C382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0270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936-E6D4-4234-B2C6-D5F87DE1C382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595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936-E6D4-4234-B2C6-D5F87DE1C382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3801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936-E6D4-4234-B2C6-D5F87DE1C382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05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936-E6D4-4234-B2C6-D5F87DE1C382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158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CB936-E6D4-4234-B2C6-D5F87DE1C382}" type="slidenum">
              <a:rPr lang="es-CO" smtClean="0"/>
              <a:t>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462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RENDICIO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80" y="-195485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3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905842"/>
            <a:ext cx="1983619" cy="1195799"/>
          </a:xfrm>
          <a:prstGeom prst="rect">
            <a:avLst/>
          </a:prstGeom>
        </p:spPr>
      </p:pic>
      <p:pic>
        <p:nvPicPr>
          <p:cNvPr id="8" name="Imagen 7" descr="Web_Exp(720x300)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5231"/>
            <a:ext cx="1246909" cy="1484415"/>
          </a:xfrm>
          <a:prstGeom prst="rect">
            <a:avLst/>
          </a:prstGeom>
        </p:spPr>
      </p:pic>
      <p:sp>
        <p:nvSpPr>
          <p:cNvPr id="9" name="CuadroTexto 8"/>
          <p:cNvSpPr txBox="1"/>
          <p:nvPr userDrawn="1"/>
        </p:nvSpPr>
        <p:spPr>
          <a:xfrm>
            <a:off x="298133" y="58875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0" name="CuadroTexto 9"/>
          <p:cNvSpPr txBox="1"/>
          <p:nvPr userDrawn="1"/>
        </p:nvSpPr>
        <p:spPr>
          <a:xfrm>
            <a:off x="450533" y="60399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602933" y="61923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</p:spTree>
    <p:extLst>
      <p:ext uri="{BB962C8B-B14F-4D97-AF65-F5344CB8AC3E}">
        <p14:creationId xmlns:p14="http://schemas.microsoft.com/office/powerpoint/2010/main" val="417769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857702"/>
            <a:ext cx="1983619" cy="1195799"/>
          </a:xfrm>
          <a:prstGeom prst="rect">
            <a:avLst/>
          </a:prstGeom>
        </p:spPr>
      </p:pic>
      <p:sp>
        <p:nvSpPr>
          <p:cNvPr id="8" name="CuadroTexto 7"/>
          <p:cNvSpPr txBox="1"/>
          <p:nvPr userDrawn="1"/>
        </p:nvSpPr>
        <p:spPr>
          <a:xfrm>
            <a:off x="298133" y="58875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450533" y="60399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0" name="CuadroTexto 9"/>
          <p:cNvSpPr txBox="1"/>
          <p:nvPr userDrawn="1"/>
        </p:nvSpPr>
        <p:spPr>
          <a:xfrm>
            <a:off x="602933" y="61923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55333" y="63447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907733" y="6497149"/>
            <a:ext cx="185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TOTAL </a:t>
            </a:r>
          </a:p>
        </p:txBody>
      </p:sp>
    </p:spTree>
    <p:extLst>
      <p:ext uri="{BB962C8B-B14F-4D97-AF65-F5344CB8AC3E}">
        <p14:creationId xmlns:p14="http://schemas.microsoft.com/office/powerpoint/2010/main" val="194837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857702"/>
            <a:ext cx="1983619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857702"/>
            <a:ext cx="1983619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857702"/>
            <a:ext cx="1983619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5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857702"/>
            <a:ext cx="1983619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857702"/>
            <a:ext cx="1983619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81" y="3857702"/>
            <a:ext cx="1983619" cy="119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2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FF760-8F23-3442-B705-A3BCC4BC1756}" type="datetimeFigureOut">
              <a:rPr lang="es-ES" smtClean="0"/>
              <a:t>19/04/2021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52BE5-A5A4-EB42-A594-3FB11053D53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1"/>
          <a:srcRect t="7608" b="156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626858" y="4300066"/>
            <a:ext cx="3857625" cy="508000"/>
          </a:xfrm>
          <a:prstGeom prst="rect">
            <a:avLst/>
          </a:prstGeom>
          <a:solidFill>
            <a:srgbClr val="0B32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 dirty="0">
              <a:solidFill>
                <a:srgbClr val="003E65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00434" y="4369400"/>
            <a:ext cx="378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Arial Rounded MT Bold"/>
                <a:cs typeface="Arial Rounded MT Bold"/>
              </a:rPr>
              <a:t>Secretaría Distrital de Ambiente</a:t>
            </a:r>
          </a:p>
        </p:txBody>
      </p:sp>
    </p:spTree>
    <p:extLst>
      <p:ext uri="{BB962C8B-B14F-4D97-AF65-F5344CB8AC3E}">
        <p14:creationId xmlns:p14="http://schemas.microsoft.com/office/powerpoint/2010/main" val="10085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854495-BC16-4CAF-BE53-1696002281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83D4C92-C68C-4A62-9066-3857E73D293C}"/>
              </a:ext>
            </a:extLst>
          </p:cNvPr>
          <p:cNvSpPr/>
          <p:nvPr/>
        </p:nvSpPr>
        <p:spPr>
          <a:xfrm>
            <a:off x="0" y="752170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896E6BA-1EC9-4F39-BF8A-A617F12D8446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441BB40-9AAD-4A28-A2AC-5358AA53DF90}"/>
              </a:ext>
            </a:extLst>
          </p:cNvPr>
          <p:cNvSpPr/>
          <p:nvPr/>
        </p:nvSpPr>
        <p:spPr>
          <a:xfrm>
            <a:off x="1634208" y="216404"/>
            <a:ext cx="5875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Centro de fauna y flora silvestre 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A1E972-C714-4544-A7E3-B567377F56D0}"/>
              </a:ext>
            </a:extLst>
          </p:cNvPr>
          <p:cNvSpPr/>
          <p:nvPr/>
        </p:nvSpPr>
        <p:spPr>
          <a:xfrm>
            <a:off x="1517885" y="714308"/>
            <a:ext cx="5953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 Casa Ecológica de los animales</a:t>
            </a:r>
          </a:p>
        </p:txBody>
      </p:sp>
    </p:spTree>
    <p:extLst>
      <p:ext uri="{BB962C8B-B14F-4D97-AF65-F5344CB8AC3E}">
        <p14:creationId xmlns:p14="http://schemas.microsoft.com/office/powerpoint/2010/main" val="165562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EB213F95-A633-4EB1-B9E1-0D041D623B92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1C57F1F-159F-4B0A-A118-AF20BF85CD40}"/>
              </a:ext>
            </a:extLst>
          </p:cNvPr>
          <p:cNvSpPr/>
          <p:nvPr/>
        </p:nvSpPr>
        <p:spPr>
          <a:xfrm>
            <a:off x="758840" y="329635"/>
            <a:ext cx="762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dirty="0">
                <a:solidFill>
                  <a:srgbClr val="0B3251"/>
                </a:solidFill>
                <a:latin typeface="Arial Rounded MT Bold"/>
              </a:rPr>
              <a:t>Centro de fauna y flora silvestre y Casa Ecológica de los animales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2587B6F-6AE3-4FE4-808B-BEA7042CB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66" y="1371658"/>
            <a:ext cx="2878334" cy="1727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9195231-C020-47D3-B897-13B54E325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24" y="1371658"/>
            <a:ext cx="2878334" cy="1727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46A227A-A260-4FE1-ABA2-92ED44212DA7}"/>
              </a:ext>
            </a:extLst>
          </p:cNvPr>
          <p:cNvSpPr/>
          <p:nvPr/>
        </p:nvSpPr>
        <p:spPr>
          <a:xfrm>
            <a:off x="316230" y="1623556"/>
            <a:ext cx="2635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Arial Rounded MT Bold" panose="020F0704030504030204" pitchFamily="34" charset="0"/>
              </a:rPr>
              <a:t>Se adjudicaron los contratos para su construcción e interventoría.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ACB4524-E191-4B38-8993-C24B77381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26" y="3182048"/>
            <a:ext cx="2850074" cy="175983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EED38BB-32C4-4128-8853-83E6957FB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1" y="3182048"/>
            <a:ext cx="2806531" cy="17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1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93D8E75-EB6E-4149-AB87-4838DAEE537C}"/>
              </a:ext>
            </a:extLst>
          </p:cNvPr>
          <p:cNvSpPr txBox="1"/>
          <p:nvPr/>
        </p:nvSpPr>
        <p:spPr>
          <a:xfrm>
            <a:off x="5486400" y="1297182"/>
            <a:ext cx="3124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7.591 m2</a:t>
            </a:r>
            <a:r>
              <a:rPr lang="es-CO" sz="32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s-CO" sz="3200" dirty="0">
                <a:latin typeface="Arial Rounded MT Bold" panose="020F0704030504030204" pitchFamily="34" charset="0"/>
              </a:rPr>
              <a:t>de techos verdes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 implementados en espacio público y privado</a:t>
            </a:r>
            <a:endParaRPr lang="es-CO" sz="1600" dirty="0"/>
          </a:p>
        </p:txBody>
      </p:sp>
      <p:pic>
        <p:nvPicPr>
          <p:cNvPr id="9" name="Picture 2" descr="Resultado de imagen para techo verde bogota secretaria de ambiente">
            <a:extLst>
              <a:ext uri="{FF2B5EF4-FFF2-40B4-BE49-F238E27FC236}">
                <a16:creationId xmlns:a16="http://schemas.microsoft.com/office/drawing/2014/main" id="{B6505FDC-056B-4134-9871-09177B3A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2" y="927101"/>
            <a:ext cx="5000598" cy="2802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264D731-495C-4B47-9FF4-A3BE4209B89B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2178261" y="318552"/>
            <a:ext cx="478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0B3251"/>
                </a:solidFill>
                <a:latin typeface="Arial Rounded MT Bold"/>
              </a:rPr>
              <a:t>Infraestructura vegetada</a:t>
            </a:r>
          </a:p>
        </p:txBody>
      </p:sp>
    </p:spTree>
    <p:extLst>
      <p:ext uri="{BB962C8B-B14F-4D97-AF65-F5344CB8AC3E}">
        <p14:creationId xmlns:p14="http://schemas.microsoft.com/office/powerpoint/2010/main" val="88879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BCE87B-7AF1-4F6D-BAC4-8CDF5E55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59050ED-A6B0-4DEA-8CF2-269C9C5A1022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4A07FB4-09B8-4098-AD6B-45A9538AD34D}"/>
              </a:ext>
            </a:extLst>
          </p:cNvPr>
          <p:cNvSpPr txBox="1"/>
          <p:nvPr/>
        </p:nvSpPr>
        <p:spPr>
          <a:xfrm>
            <a:off x="3045435" y="216404"/>
            <a:ext cx="3053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Liberaciones</a:t>
            </a:r>
          </a:p>
        </p:txBody>
      </p:sp>
    </p:spTree>
    <p:extLst>
      <p:ext uri="{BB962C8B-B14F-4D97-AF65-F5344CB8AC3E}">
        <p14:creationId xmlns:p14="http://schemas.microsoft.com/office/powerpoint/2010/main" val="446364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CD3F52-16C7-4024-982D-E0D4055D3633}"/>
              </a:ext>
            </a:extLst>
          </p:cNvPr>
          <p:cNvSpPr txBox="1"/>
          <p:nvPr/>
        </p:nvSpPr>
        <p:spPr>
          <a:xfrm>
            <a:off x="5428526" y="756528"/>
            <a:ext cx="35344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Se liberaron </a:t>
            </a:r>
          </a:p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1.686</a:t>
            </a:r>
            <a:r>
              <a:rPr lang="es-CO" sz="32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s-CO" sz="3200" dirty="0">
                <a:latin typeface="Arial Rounded MT Bold" panose="020F0704030504030204" pitchFamily="34" charset="0"/>
              </a:rPr>
              <a:t>animales silvestres </a:t>
            </a:r>
            <a:endParaRPr lang="es-CO" sz="1600" dirty="0">
              <a:latin typeface="Arial Rounded MT Bold" panose="020F0704030504030204" pitchFamily="34" charset="0"/>
            </a:endParaRP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rehabilitados y recuperados</a:t>
            </a:r>
            <a:endParaRPr lang="es-CO" dirty="0">
              <a:latin typeface="Arial Rounded MT Bold" panose="020F07040305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8260619-ED2F-42E0-B701-83212ECA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461432"/>
            <a:ext cx="5319724" cy="2990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9790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C6E1F30-75F9-4E55-A5CA-5C06A66AD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823E3F2-B65E-4F68-9172-59B283F7F971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80B700-B2C3-4487-8396-CA83DC7CAEBD}"/>
              </a:ext>
            </a:extLst>
          </p:cNvPr>
          <p:cNvSpPr txBox="1"/>
          <p:nvPr/>
        </p:nvSpPr>
        <p:spPr>
          <a:xfrm>
            <a:off x="2935558" y="234302"/>
            <a:ext cx="3272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Cerros Orientales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8867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970B8334-8BEA-4B7B-A78A-841EF39A0032}"/>
              </a:ext>
            </a:extLst>
          </p:cNvPr>
          <p:cNvSpPr txBox="1"/>
          <p:nvPr/>
        </p:nvSpPr>
        <p:spPr>
          <a:xfrm>
            <a:off x="5979586" y="1328574"/>
            <a:ext cx="31644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17.145</a:t>
            </a:r>
            <a:r>
              <a:rPr lang="es-CO" sz="32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s-CO" dirty="0">
                <a:latin typeface="Arial Rounded MT Bold" panose="020F0704030504030204" pitchFamily="34" charset="0"/>
              </a:rPr>
              <a:t> </a:t>
            </a:r>
            <a:r>
              <a:rPr lang="es-CO" sz="1600" dirty="0">
                <a:latin typeface="Arial Rounded MT Bold" panose="020F0704030504030204" pitchFamily="34" charset="0"/>
              </a:rPr>
              <a:t>individuos de especies nativas plantadas</a:t>
            </a:r>
            <a:endParaRPr lang="es-CO" dirty="0">
              <a:latin typeface="Arial Rounded MT Bold" panose="020F07040305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92DD53-F63A-46EC-A62A-8629CAF6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9" y="356825"/>
            <a:ext cx="6026752" cy="3390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529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C1DABC7-1FCC-4761-9301-3D4B2F7B964F}"/>
              </a:ext>
            </a:extLst>
          </p:cNvPr>
          <p:cNvSpPr/>
          <p:nvPr/>
        </p:nvSpPr>
        <p:spPr>
          <a:xfrm>
            <a:off x="6232633" y="879757"/>
            <a:ext cx="27124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56,5</a:t>
            </a:r>
            <a:r>
              <a:rPr lang="es-CO" sz="36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 Hectáreas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con mantenimiento para el control de retamo espinoso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F97C48-4676-413B-ABB0-9E0B51010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71" y="154015"/>
            <a:ext cx="5484186" cy="3526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2325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E54A6E1-E7A2-4F4D-93D5-18AD0F1E1FCF}"/>
              </a:ext>
            </a:extLst>
          </p:cNvPr>
          <p:cNvSpPr/>
          <p:nvPr/>
        </p:nvSpPr>
        <p:spPr>
          <a:xfrm>
            <a:off x="0" y="1195794"/>
            <a:ext cx="3163433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lvl="1" algn="ctr">
              <a:spcBef>
                <a:spcPts val="1000"/>
              </a:spcBef>
            </a:pPr>
            <a:r>
              <a:rPr lang="es-CO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Adjudicación del contrato para la e</a:t>
            </a:r>
            <a:r>
              <a:rPr lang="x-none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labor</a:t>
            </a:r>
            <a:r>
              <a:rPr lang="es-CO" sz="16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ación</a:t>
            </a:r>
            <a:r>
              <a:rPr lang="x-none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s-CO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d</a:t>
            </a:r>
            <a:r>
              <a:rPr lang="x-none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el estudio de impacto ambiental, los diseños técnicos  y la factibilidad del sistema contra incendios y de las estructuras especiales del proyecto </a:t>
            </a:r>
            <a:endParaRPr lang="es-CO" sz="16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22" y="872980"/>
            <a:ext cx="5607781" cy="2953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7DCC9AD-9F72-4679-8786-64A8D3FA6282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EFE246-8537-4B18-9A9D-73D0799A2B05}"/>
              </a:ext>
            </a:extLst>
          </p:cNvPr>
          <p:cNvSpPr txBox="1"/>
          <p:nvPr/>
        </p:nvSpPr>
        <p:spPr>
          <a:xfrm>
            <a:off x="2178261" y="318552"/>
            <a:ext cx="4787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0B3251"/>
                </a:solidFill>
                <a:latin typeface="Arial Rounded MT Bold"/>
              </a:rPr>
              <a:t>Sendero de las Mariposas</a:t>
            </a:r>
          </a:p>
        </p:txBody>
      </p:sp>
    </p:spTree>
    <p:extLst>
      <p:ext uri="{BB962C8B-B14F-4D97-AF65-F5344CB8AC3E}">
        <p14:creationId xmlns:p14="http://schemas.microsoft.com/office/powerpoint/2010/main" val="2494078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A15EE-32EF-4833-837B-1A7718A9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644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FF71E6D-A213-4D77-A172-CFCDCB1AF0FE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910743" y="216404"/>
            <a:ext cx="3322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Control Ambiental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7075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8854AB1-E7D0-4BEC-B40D-3D634C92E35A}"/>
              </a:ext>
            </a:extLst>
          </p:cNvPr>
          <p:cNvSpPr/>
          <p:nvPr/>
        </p:nvSpPr>
        <p:spPr>
          <a:xfrm>
            <a:off x="0" y="337721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877144" y="389460"/>
            <a:ext cx="338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B3251"/>
                </a:solidFill>
                <a:latin typeface="Arial Rounded MT Bold"/>
              </a:rPr>
              <a:t>Presupuesto ejecutado 2017</a:t>
            </a:r>
            <a:endParaRPr lang="es-ES" dirty="0">
              <a:solidFill>
                <a:srgbClr val="0B3251"/>
              </a:solidFill>
              <a:latin typeface="Arial Rounded MT Bold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F9D8B4E-115C-4F30-8D9A-EBE0639CE5AF}"/>
              </a:ext>
            </a:extLst>
          </p:cNvPr>
          <p:cNvSpPr/>
          <p:nvPr/>
        </p:nvSpPr>
        <p:spPr>
          <a:xfrm>
            <a:off x="4753064" y="1386157"/>
            <a:ext cx="413481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Funcionamiento</a:t>
            </a:r>
            <a:endParaRPr lang="es-CO" sz="3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CO" sz="5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$ 22.586 </a:t>
            </a:r>
            <a:r>
              <a:rPr lang="es-CO" sz="3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millones</a:t>
            </a:r>
            <a:endParaRPr lang="es-CO" sz="3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43133" y="1364571"/>
            <a:ext cx="39116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Inversión</a:t>
            </a:r>
          </a:p>
          <a:p>
            <a:pPr algn="ctr"/>
            <a:r>
              <a:rPr lang="es-CO" sz="5400" b="1" dirty="0">
                <a:latin typeface="Arial Rounded MT Bold" panose="020F0704030504030204" pitchFamily="34" charset="0"/>
              </a:rPr>
              <a:t> </a:t>
            </a:r>
            <a:r>
              <a:rPr lang="es-CO" sz="5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$ 122.711 </a:t>
            </a:r>
          </a:p>
          <a:p>
            <a:pPr algn="ctr"/>
            <a:r>
              <a:rPr lang="es-CO" sz="3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millones</a:t>
            </a:r>
            <a:r>
              <a:rPr lang="es-CO" sz="32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endParaRPr lang="es-CO" sz="36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71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970B8334-8BEA-4B7B-A78A-841EF39A0032}"/>
              </a:ext>
            </a:extLst>
          </p:cNvPr>
          <p:cNvSpPr txBox="1"/>
          <p:nvPr/>
        </p:nvSpPr>
        <p:spPr>
          <a:xfrm>
            <a:off x="5770234" y="986624"/>
            <a:ext cx="3183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5.091</a:t>
            </a:r>
            <a:r>
              <a:rPr lang="es-CO" sz="32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s-CO" sz="2800" dirty="0">
                <a:latin typeface="Arial Rounded MT Bold" panose="020F0704030504030204" pitchFamily="34" charset="0"/>
              </a:rPr>
              <a:t>millones de pesos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recaudados por multas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D188EC-2963-4767-8E54-96524974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22" y="355570"/>
            <a:ext cx="5532012" cy="329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4021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AFA2C8B-04F4-4863-A584-1C18B3A9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C15D393-B1EC-482F-9A0F-B9CD72E1A4D5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8ABD67-D2F7-4623-AD74-34D06B87433D}"/>
              </a:ext>
            </a:extLst>
          </p:cNvPr>
          <p:cNvSpPr txBox="1"/>
          <p:nvPr/>
        </p:nvSpPr>
        <p:spPr>
          <a:xfrm>
            <a:off x="3095120" y="216404"/>
            <a:ext cx="2953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Calidad del Aire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169692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CF974E6-F5F0-46F9-A8C2-71036A252D70}"/>
              </a:ext>
            </a:extLst>
          </p:cNvPr>
          <p:cNvSpPr txBox="1">
            <a:spLocks/>
          </p:cNvSpPr>
          <p:nvPr/>
        </p:nvSpPr>
        <p:spPr>
          <a:xfrm>
            <a:off x="0" y="1059148"/>
            <a:ext cx="3643279" cy="13150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>
                <a:latin typeface="Arial Rounded MT Bold" panose="020F0704030504030204" pitchFamily="34" charset="0"/>
              </a:rPr>
              <a:t>Detección remota de emisiones por fuentes móviles </a:t>
            </a:r>
          </a:p>
          <a:p>
            <a:pPr marL="0" indent="0" algn="ctr">
              <a:buNone/>
            </a:pPr>
            <a:r>
              <a:rPr lang="es-CO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“Proyecto Sensores Remotos”</a:t>
            </a:r>
          </a:p>
          <a:p>
            <a:endParaRPr lang="es-CO" sz="18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7" y="1051370"/>
            <a:ext cx="5317924" cy="2987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52BB6608-C137-4F04-AA46-EDBFE254FCE0}"/>
              </a:ext>
            </a:extLst>
          </p:cNvPr>
          <p:cNvSpPr txBox="1">
            <a:spLocks/>
          </p:cNvSpPr>
          <p:nvPr/>
        </p:nvSpPr>
        <p:spPr>
          <a:xfrm>
            <a:off x="0" y="2882900"/>
            <a:ext cx="3643279" cy="10209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>
                <a:latin typeface="Arial Rounded MT Bold" panose="020F0704030504030204" pitchFamily="34" charset="0"/>
              </a:rPr>
              <a:t>Inventario de fuentes industriales de Bogotá</a:t>
            </a:r>
          </a:p>
          <a:p>
            <a:pPr marL="0" indent="0" algn="ctr">
              <a:buNone/>
            </a:pPr>
            <a:r>
              <a:rPr lang="es-CO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“Proyecto Inventario”</a:t>
            </a:r>
          </a:p>
          <a:p>
            <a:endParaRPr lang="es-CO" sz="18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48BCB86-DA60-455B-979A-038D3E1412A2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3BE86E-F90D-41B5-8CD7-3FBF7A1AC874}"/>
              </a:ext>
            </a:extLst>
          </p:cNvPr>
          <p:cNvSpPr txBox="1"/>
          <p:nvPr/>
        </p:nvSpPr>
        <p:spPr>
          <a:xfrm>
            <a:off x="3369486" y="337610"/>
            <a:ext cx="240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0B3251"/>
                </a:solidFill>
                <a:latin typeface="Arial Rounded MT Bold"/>
              </a:rPr>
              <a:t>Calidad del Aire</a:t>
            </a:r>
          </a:p>
        </p:txBody>
      </p:sp>
    </p:spTree>
    <p:extLst>
      <p:ext uri="{BB962C8B-B14F-4D97-AF65-F5344CB8AC3E}">
        <p14:creationId xmlns:p14="http://schemas.microsoft.com/office/powerpoint/2010/main" val="254489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DCF974E6-F5F0-46F9-A8C2-71036A252D70}"/>
              </a:ext>
            </a:extLst>
          </p:cNvPr>
          <p:cNvSpPr txBox="1">
            <a:spLocks/>
          </p:cNvSpPr>
          <p:nvPr/>
        </p:nvSpPr>
        <p:spPr>
          <a:xfrm>
            <a:off x="582452" y="1212206"/>
            <a:ext cx="2552631" cy="10568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>
                <a:latin typeface="Arial Rounded MT Bold" panose="020F0704030504030204" pitchFamily="34" charset="0"/>
              </a:rPr>
              <a:t>Primera red de</a:t>
            </a:r>
          </a:p>
          <a:p>
            <a:pPr marL="0" indent="0" algn="ctr">
              <a:buNone/>
            </a:pPr>
            <a:r>
              <a:rPr lang="es-CO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Black </a:t>
            </a:r>
            <a:r>
              <a:rPr lang="es-CO" sz="2400" dirty="0" err="1">
                <a:solidFill>
                  <a:srgbClr val="00B0F0"/>
                </a:solidFill>
                <a:latin typeface="Arial Rounded MT Bold" panose="020F0704030504030204" pitchFamily="34" charset="0"/>
              </a:rPr>
              <a:t>Carbon</a:t>
            </a:r>
            <a:endParaRPr lang="es-CO" sz="24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s-CO" sz="1600" dirty="0">
                <a:latin typeface="Arial Rounded MT Bold" panose="020F0704030504030204" pitchFamily="34" charset="0"/>
              </a:rPr>
              <a:t>de Latinoamérica</a:t>
            </a:r>
            <a:endParaRPr lang="es-CO" sz="18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CE7A9C5-5F0D-4D48-99AE-677AE5DE1E0D}"/>
              </a:ext>
            </a:extLst>
          </p:cNvPr>
          <p:cNvSpPr txBox="1">
            <a:spLocks/>
          </p:cNvSpPr>
          <p:nvPr/>
        </p:nvSpPr>
        <p:spPr>
          <a:xfrm>
            <a:off x="470233" y="2966000"/>
            <a:ext cx="2777067" cy="84964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600" dirty="0">
                <a:latin typeface="Arial Rounded MT Bold" panose="020F0704030504030204" pitchFamily="34" charset="0"/>
              </a:rPr>
              <a:t>Vigilancia y procesamiento de datos de calidad del aire.</a:t>
            </a:r>
            <a:endParaRPr lang="es-CO" sz="2400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  <a:p>
            <a:endParaRPr lang="es-CO" sz="18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B9B98B-29F6-4074-9054-DF1958ADA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300" y="1049049"/>
            <a:ext cx="5229950" cy="2937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C40DC0C-0F2D-4CDB-9460-3B3A1F01F2C6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DC422B-2C66-488D-9F96-50A9CB52BAC2}"/>
              </a:ext>
            </a:extLst>
          </p:cNvPr>
          <p:cNvSpPr txBox="1"/>
          <p:nvPr/>
        </p:nvSpPr>
        <p:spPr>
          <a:xfrm>
            <a:off x="3369486" y="337610"/>
            <a:ext cx="240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rgbClr val="0B3251"/>
                </a:solidFill>
                <a:latin typeface="Arial Rounded MT Bold"/>
              </a:rPr>
              <a:t>Calidad del Aire</a:t>
            </a:r>
          </a:p>
        </p:txBody>
      </p:sp>
    </p:spTree>
    <p:extLst>
      <p:ext uri="{BB962C8B-B14F-4D97-AF65-F5344CB8AC3E}">
        <p14:creationId xmlns:p14="http://schemas.microsoft.com/office/powerpoint/2010/main" val="519519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EE9C16F-3BF9-4B8B-8E6E-DA0DAD050298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0B8334-8BEA-4B7B-A78A-841EF39A0032}"/>
              </a:ext>
            </a:extLst>
          </p:cNvPr>
          <p:cNvSpPr txBox="1"/>
          <p:nvPr/>
        </p:nvSpPr>
        <p:spPr>
          <a:xfrm>
            <a:off x="108913" y="1592106"/>
            <a:ext cx="3090903" cy="18158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11.375.079,61</a:t>
            </a:r>
            <a:endParaRPr lang="es-CO" sz="3200" dirty="0">
              <a:latin typeface="Arial Rounded MT Bold" panose="020F0704030504030204" pitchFamily="34" charset="0"/>
            </a:endParaRP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Toneladas de RCD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controladas a través de </a:t>
            </a:r>
          </a:p>
          <a:p>
            <a:pPr algn="ctr"/>
            <a:r>
              <a:rPr lang="es-CO" sz="32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855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visitas de seguimiento</a:t>
            </a:r>
            <a:endParaRPr lang="es-CO" sz="24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Resultado de imagen para multa escombros secretaria de ambi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73" y="1003828"/>
            <a:ext cx="5319892" cy="2992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68ABD67-D2F7-4623-AD74-34D06B87433D}"/>
              </a:ext>
            </a:extLst>
          </p:cNvPr>
          <p:cNvSpPr txBox="1"/>
          <p:nvPr/>
        </p:nvSpPr>
        <p:spPr>
          <a:xfrm>
            <a:off x="2944278" y="324386"/>
            <a:ext cx="325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B3251"/>
                </a:solidFill>
                <a:latin typeface="Arial Rounded MT Bold"/>
              </a:rPr>
              <a:t>Control disposición de RCD</a:t>
            </a:r>
            <a:endParaRPr lang="es-ES" dirty="0">
              <a:solidFill>
                <a:srgbClr val="0B3251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45345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2D9E535-2CA8-4A81-9CF0-6E52E5572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75B1BE2-7401-4897-8A36-7C0655C5806E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FC358B3-7A16-45EC-AA0C-C5306ABDEDF6}"/>
              </a:ext>
            </a:extLst>
          </p:cNvPr>
          <p:cNvSpPr txBox="1"/>
          <p:nvPr/>
        </p:nvSpPr>
        <p:spPr>
          <a:xfrm>
            <a:off x="2790903" y="242615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Acciones judiciales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87962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2938B4E-2F78-4C61-AEAD-7261FC5B05B7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70B8334-8BEA-4B7B-A78A-841EF39A0032}"/>
              </a:ext>
            </a:extLst>
          </p:cNvPr>
          <p:cNvSpPr txBox="1"/>
          <p:nvPr/>
        </p:nvSpPr>
        <p:spPr>
          <a:xfrm>
            <a:off x="5668511" y="926482"/>
            <a:ext cx="32497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Arial Rounded MT Bold" panose="020F0704030504030204" pitchFamily="34" charset="0"/>
              </a:rPr>
              <a:t>Captura de </a:t>
            </a:r>
          </a:p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122 </a:t>
            </a:r>
          </a:p>
          <a:p>
            <a:pPr algn="ctr"/>
            <a:r>
              <a:rPr lang="es-CO" sz="3200" dirty="0">
                <a:latin typeface="Arial Rounded MT Bold" panose="020F0704030504030204" pitchFamily="34" charset="0"/>
              </a:rPr>
              <a:t>personas 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las cuales fueron encontradas en flagrancia arrojando de manera ilegal RCD, en la Estructura Ecológica Principal del Distrito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6" y="1015152"/>
            <a:ext cx="5265746" cy="2777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E1A3E48-7A0D-4821-9777-E4CD36C31072}"/>
              </a:ext>
            </a:extLst>
          </p:cNvPr>
          <p:cNvSpPr txBox="1"/>
          <p:nvPr/>
        </p:nvSpPr>
        <p:spPr>
          <a:xfrm>
            <a:off x="3391228" y="323390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B3251"/>
                </a:solidFill>
                <a:latin typeface="Arial Rounded MT Bold"/>
              </a:rPr>
              <a:t>Acciones judiciales</a:t>
            </a:r>
            <a:endParaRPr lang="es-ES" dirty="0">
              <a:solidFill>
                <a:srgbClr val="0B3251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33935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C39C598-AABD-4D09-AAA6-C48C473ED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8"/>
            <a:ext cx="9144000" cy="513644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FBB248-12B4-45CF-A6A3-97EB494EED1E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8ABD67-D2F7-4623-AD74-34D06B87433D}"/>
              </a:ext>
            </a:extLst>
          </p:cNvPr>
          <p:cNvSpPr txBox="1"/>
          <p:nvPr/>
        </p:nvSpPr>
        <p:spPr>
          <a:xfrm>
            <a:off x="2291128" y="241608"/>
            <a:ext cx="4561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Publicidad exterior visual 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09296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970B8334-8BEA-4B7B-A78A-841EF39A0032}"/>
              </a:ext>
            </a:extLst>
          </p:cNvPr>
          <p:cNvSpPr txBox="1"/>
          <p:nvPr/>
        </p:nvSpPr>
        <p:spPr>
          <a:xfrm>
            <a:off x="5989247" y="445124"/>
            <a:ext cx="299075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721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operativos de limpieza de Publicidad Exterior Visual (PEV) con un total de </a:t>
            </a:r>
          </a:p>
          <a:p>
            <a:pPr algn="ctr"/>
            <a:r>
              <a:rPr lang="es-CO" sz="36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28.408,6756 m2 </a:t>
            </a:r>
          </a:p>
          <a:p>
            <a:pPr algn="ctr"/>
            <a:r>
              <a:rPr lang="es-CO" sz="1600" dirty="0">
                <a:latin typeface="Arial Rounded MT Bold" panose="020F0704030504030204" pitchFamily="34" charset="0"/>
              </a:rPr>
              <a:t>recuperados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42BFD7-986D-4819-A792-D12D74C7D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22" y="445124"/>
            <a:ext cx="5732425" cy="3220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8848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0ACE0F5-F537-4707-A14E-19385AFB6CC3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1545891" y="277067"/>
            <a:ext cx="6052217" cy="4833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dirty="0">
                <a:solidFill>
                  <a:srgbClr val="0B3251"/>
                </a:solidFill>
                <a:latin typeface="Arial Rounded MT Bold"/>
                <a:ea typeface="+mn-ea"/>
                <a:cs typeface="+mn-cs"/>
              </a:rPr>
              <a:t>Cumplimiento de indicadores Procesos estratégicos</a:t>
            </a:r>
          </a:p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199059"/>
              </p:ext>
            </p:extLst>
          </p:nvPr>
        </p:nvGraphicFramePr>
        <p:xfrm>
          <a:off x="465987" y="901082"/>
          <a:ext cx="6480470" cy="319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864331" y="1807817"/>
            <a:ext cx="1771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Arial Rounded MT Bold" panose="020F0704030504030204" pitchFamily="34" charset="0"/>
              </a:rPr>
              <a:t>Los procesos estratégicos tienen un cumplimiento promedio del 98,81%</a:t>
            </a:r>
          </a:p>
        </p:txBody>
      </p:sp>
    </p:spTree>
    <p:extLst>
      <p:ext uri="{BB962C8B-B14F-4D97-AF65-F5344CB8AC3E}">
        <p14:creationId xmlns:p14="http://schemas.microsoft.com/office/powerpoint/2010/main" val="5715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BB45446-A7E8-4A4F-A7E8-54AE65A55585}"/>
              </a:ext>
            </a:extLst>
          </p:cNvPr>
          <p:cNvSpPr/>
          <p:nvPr/>
        </p:nvSpPr>
        <p:spPr>
          <a:xfrm>
            <a:off x="0" y="337721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319D9A-0CEE-46A5-9585-112DD6C93EDC}"/>
              </a:ext>
            </a:extLst>
          </p:cNvPr>
          <p:cNvSpPr txBox="1"/>
          <p:nvPr/>
        </p:nvSpPr>
        <p:spPr>
          <a:xfrm>
            <a:off x="3700305" y="368024"/>
            <a:ext cx="178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B3251"/>
                </a:solidFill>
                <a:latin typeface="Arial Rounded MT Bold"/>
              </a:rPr>
              <a:t>Contratación</a:t>
            </a:r>
            <a:endParaRPr lang="es-ES" dirty="0">
              <a:solidFill>
                <a:srgbClr val="0B3251"/>
              </a:solidFill>
              <a:latin typeface="Arial Rounded MT Bold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15022" y="1317223"/>
            <a:ext cx="4837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latin typeface="Arial Rounded MT Bold" panose="020F0704030504030204" pitchFamily="34" charset="0"/>
              </a:rPr>
              <a:t>Contratos de prestación de servicios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8908" y="798466"/>
            <a:ext cx="2666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7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1.312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471317" y="2297673"/>
            <a:ext cx="5671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latin typeface="Arial Rounded MT Bold" panose="020F0704030504030204" pitchFamily="34" charset="0"/>
              </a:rPr>
              <a:t>Convenios y contratos Interadministrativos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161931" y="1874962"/>
            <a:ext cx="1281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7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23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498998" y="3281836"/>
            <a:ext cx="59824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latin typeface="Arial Rounded MT Bold" panose="020F0704030504030204" pitchFamily="34" charset="0"/>
              </a:rPr>
              <a:t>Otras modalidades por contratación directa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161931" y="2943643"/>
            <a:ext cx="1281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7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19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217878" y="4020139"/>
            <a:ext cx="12811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72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77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498997" y="4380934"/>
            <a:ext cx="46051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latin typeface="Arial Rounded MT Bold" panose="020F0704030504030204" pitchFamily="34" charset="0"/>
              </a:rPr>
              <a:t>Procesos por convocatoria pública </a:t>
            </a:r>
          </a:p>
        </p:txBody>
      </p:sp>
    </p:spTree>
    <p:extLst>
      <p:ext uri="{BB962C8B-B14F-4D97-AF65-F5344CB8AC3E}">
        <p14:creationId xmlns:p14="http://schemas.microsoft.com/office/powerpoint/2010/main" val="3959839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804349"/>
              </p:ext>
            </p:extLst>
          </p:nvPr>
        </p:nvGraphicFramePr>
        <p:xfrm>
          <a:off x="230939" y="783539"/>
          <a:ext cx="6418185" cy="370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649124" y="1764092"/>
            <a:ext cx="2003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Arial Rounded MT Bold" panose="020F0704030504030204" pitchFamily="34" charset="0"/>
              </a:rPr>
              <a:t>Los procesos misionales tiene un cumplimiento promedio del </a:t>
            </a:r>
            <a:r>
              <a:rPr lang="es-CO" sz="1400" b="1" dirty="0">
                <a:latin typeface="Arial Rounded MT Bold" panose="020F0704030504030204" pitchFamily="34" charset="0"/>
              </a:rPr>
              <a:t>95,28%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10E4F28-32E9-48E7-ADA8-F2B0E6678466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C93D23AE-3C1A-4FC0-9C8A-F66AE486406E}"/>
              </a:ext>
            </a:extLst>
          </p:cNvPr>
          <p:cNvSpPr txBox="1">
            <a:spLocks/>
          </p:cNvSpPr>
          <p:nvPr/>
        </p:nvSpPr>
        <p:spPr>
          <a:xfrm>
            <a:off x="3301656" y="339311"/>
            <a:ext cx="2540687" cy="4833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dirty="0">
                <a:solidFill>
                  <a:srgbClr val="0B3251"/>
                </a:solidFill>
                <a:latin typeface="Arial Rounded MT Bold"/>
                <a:ea typeface="+mn-ea"/>
                <a:cs typeface="+mn-cs"/>
              </a:rPr>
              <a:t>Procesos Misionales</a:t>
            </a:r>
          </a:p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110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342367" y="997665"/>
            <a:ext cx="6511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Los procesos de apoyo tienen un cumplimiento promedio del </a:t>
            </a:r>
            <a:r>
              <a:rPr lang="es-CO" sz="16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94,94%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/>
        </p:nvGraphicFramePr>
        <p:xfrm>
          <a:off x="433331" y="1039626"/>
          <a:ext cx="8577049" cy="4268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4886CDB7-3DC9-4B82-B7FA-8A1A67444864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4CA72BBA-D69D-4E75-B4A6-0094159C2C9F}"/>
              </a:ext>
            </a:extLst>
          </p:cNvPr>
          <p:cNvSpPr txBox="1">
            <a:spLocks/>
          </p:cNvSpPr>
          <p:nvPr/>
        </p:nvSpPr>
        <p:spPr>
          <a:xfrm>
            <a:off x="3432570" y="339311"/>
            <a:ext cx="2331500" cy="4833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dirty="0">
                <a:solidFill>
                  <a:srgbClr val="0B3251"/>
                </a:solidFill>
                <a:latin typeface="Arial Rounded MT Bold"/>
                <a:ea typeface="+mn-ea"/>
                <a:cs typeface="+mn-cs"/>
              </a:rPr>
              <a:t>Procesos de Apoyo</a:t>
            </a:r>
          </a:p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5787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402654" y="960492"/>
            <a:ext cx="6650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Arial Rounded MT Bold" panose="020F0704030504030204" pitchFamily="34" charset="0"/>
              </a:rPr>
              <a:t>El proceso Estratégico tiene un cumplimiento promedio del </a:t>
            </a:r>
            <a:r>
              <a:rPr lang="es-CO" sz="1400" b="1" dirty="0">
                <a:latin typeface="Arial Rounded MT Bold" panose="020F0704030504030204" pitchFamily="34" charset="0"/>
              </a:rPr>
              <a:t>95,83%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128807"/>
              </p:ext>
            </p:extLst>
          </p:nvPr>
        </p:nvGraphicFramePr>
        <p:xfrm>
          <a:off x="1592324" y="1397578"/>
          <a:ext cx="6054941" cy="3185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B27977DF-157F-42B7-BD0C-0FE1B2B425A8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0770D38F-3260-4492-A99F-15B73B569846}"/>
              </a:ext>
            </a:extLst>
          </p:cNvPr>
          <p:cNvSpPr txBox="1">
            <a:spLocks/>
          </p:cNvSpPr>
          <p:nvPr/>
        </p:nvSpPr>
        <p:spPr>
          <a:xfrm>
            <a:off x="2582523" y="304029"/>
            <a:ext cx="4074542" cy="4833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dirty="0">
                <a:solidFill>
                  <a:srgbClr val="0B3251"/>
                </a:solidFill>
                <a:latin typeface="Arial Rounded MT Bold"/>
                <a:ea typeface="+mn-ea"/>
                <a:cs typeface="+mn-cs"/>
              </a:rPr>
              <a:t>Procesos de Evaluación y Control</a:t>
            </a:r>
          </a:p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3640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88878"/>
              </p:ext>
            </p:extLst>
          </p:nvPr>
        </p:nvGraphicFramePr>
        <p:xfrm>
          <a:off x="960539" y="824608"/>
          <a:ext cx="7222920" cy="4528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61053" y="1100195"/>
            <a:ext cx="772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Arial Rounded MT Bold" panose="020F0704030504030204" pitchFamily="34" charset="0"/>
              </a:rPr>
              <a:t>El resultado general de la entidad, dado por la evaluación de los procesos a través de los indicadores de gestión institucional  tiene un cumplimiento para la vigencia 2017 del </a:t>
            </a:r>
            <a:r>
              <a:rPr lang="es-CO" sz="1400" b="1" dirty="0">
                <a:latin typeface="Arial Rounded MT Bold" panose="020F0704030504030204" pitchFamily="34" charset="0"/>
              </a:rPr>
              <a:t>96,22%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7B86611-B450-42F6-82F1-57C6DE6B521E}"/>
              </a:ext>
            </a:extLst>
          </p:cNvPr>
          <p:cNvSpPr/>
          <p:nvPr/>
        </p:nvSpPr>
        <p:spPr>
          <a:xfrm>
            <a:off x="0" y="266813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DF094488-E195-447F-AA86-DC863D66876B}"/>
              </a:ext>
            </a:extLst>
          </p:cNvPr>
          <p:cNvSpPr txBox="1">
            <a:spLocks/>
          </p:cNvSpPr>
          <p:nvPr/>
        </p:nvSpPr>
        <p:spPr>
          <a:xfrm>
            <a:off x="2826550" y="304029"/>
            <a:ext cx="3490899" cy="4833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1800" dirty="0">
                <a:solidFill>
                  <a:srgbClr val="0B3251"/>
                </a:solidFill>
                <a:latin typeface="Arial Rounded MT Bold"/>
                <a:ea typeface="+mn-ea"/>
                <a:cs typeface="+mn-cs"/>
              </a:rPr>
              <a:t>Gestión general de la entidad</a:t>
            </a:r>
          </a:p>
          <a:p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107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EF7DA1B-999E-4F83-925A-49A6A63E2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B6B5EA0-67F6-465C-9BFF-A40A72FDD426}"/>
              </a:ext>
            </a:extLst>
          </p:cNvPr>
          <p:cNvSpPr/>
          <p:nvPr/>
        </p:nvSpPr>
        <p:spPr>
          <a:xfrm>
            <a:off x="-1" y="327038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63CBA-41EB-4532-AE43-54E4BADE0F1B}"/>
              </a:ext>
            </a:extLst>
          </p:cNvPr>
          <p:cNvSpPr txBox="1"/>
          <p:nvPr/>
        </p:nvSpPr>
        <p:spPr>
          <a:xfrm>
            <a:off x="3330313" y="250549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Humedales</a:t>
            </a:r>
            <a:r>
              <a:rPr lang="es-CO" dirty="0">
                <a:solidFill>
                  <a:schemeClr val="bg1"/>
                </a:solidFill>
              </a:rPr>
              <a:t> </a:t>
            </a:r>
            <a:endParaRPr lang="es-ES" b="1" dirty="0">
              <a:solidFill>
                <a:schemeClr val="bg1"/>
              </a:solidFill>
              <a:latin typeface="Arial Rounded MT Bold" panose="020F0704030504030204" pitchFamily="34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1681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08991" y="895754"/>
            <a:ext cx="31924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561.83 </a:t>
            </a:r>
          </a:p>
          <a:p>
            <a:pPr algn="ctr"/>
            <a:r>
              <a:rPr lang="es-CO" sz="32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Hectáreas</a:t>
            </a:r>
            <a:endParaRPr lang="es-CO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CO" sz="3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de humedales </a:t>
            </a:r>
          </a:p>
          <a:p>
            <a:pPr algn="ctr"/>
            <a:r>
              <a:rPr lang="es-CO" sz="1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con actividades de educación, sensibilización ambiental, monitoreo, vigilancia y mantenimiento.</a:t>
            </a:r>
            <a:endParaRPr lang="es-CO" sz="1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2" name="Hexágono 41">
            <a:extLst>
              <a:ext uri="{FF2B5EF4-FFF2-40B4-BE49-F238E27FC236}">
                <a16:creationId xmlns:a16="http://schemas.microsoft.com/office/drawing/2014/main" id="{5FFEA004-03B7-4248-BBCE-0FA9306DECB9}"/>
              </a:ext>
            </a:extLst>
          </p:cNvPr>
          <p:cNvSpPr/>
          <p:nvPr/>
        </p:nvSpPr>
        <p:spPr>
          <a:xfrm>
            <a:off x="3066918" y="360737"/>
            <a:ext cx="2314827" cy="198701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5000"/>
                      </a14:imgEffect>
                    </a14:imgLayer>
                  </a14:imgProps>
                </a:ext>
              </a:extLst>
            </a:blip>
            <a:srcRect/>
            <a:stretch>
              <a:fillRect l="-12000" r="-12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Hexágono 42">
            <a:extLst>
              <a:ext uri="{FF2B5EF4-FFF2-40B4-BE49-F238E27FC236}">
                <a16:creationId xmlns:a16="http://schemas.microsoft.com/office/drawing/2014/main" id="{C7AD118A-A0FA-408A-B3B4-9F2617382C3A}"/>
              </a:ext>
            </a:extLst>
          </p:cNvPr>
          <p:cNvSpPr/>
          <p:nvPr/>
        </p:nvSpPr>
        <p:spPr>
          <a:xfrm>
            <a:off x="4909053" y="1367391"/>
            <a:ext cx="2314827" cy="198701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15000" r="-15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Hexágono 43">
            <a:extLst>
              <a:ext uri="{FF2B5EF4-FFF2-40B4-BE49-F238E27FC236}">
                <a16:creationId xmlns:a16="http://schemas.microsoft.com/office/drawing/2014/main" id="{520EB0CD-755D-44F6-8AD4-84D145764F92}"/>
              </a:ext>
            </a:extLst>
          </p:cNvPr>
          <p:cNvSpPr/>
          <p:nvPr/>
        </p:nvSpPr>
        <p:spPr>
          <a:xfrm>
            <a:off x="3066919" y="2370139"/>
            <a:ext cx="2314827" cy="198701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14000" r="-14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Hexágono 44">
            <a:extLst>
              <a:ext uri="{FF2B5EF4-FFF2-40B4-BE49-F238E27FC236}">
                <a16:creationId xmlns:a16="http://schemas.microsoft.com/office/drawing/2014/main" id="{95792F28-6678-4689-B23E-FD865AEC8ADC}"/>
              </a:ext>
            </a:extLst>
          </p:cNvPr>
          <p:cNvSpPr/>
          <p:nvPr/>
        </p:nvSpPr>
        <p:spPr>
          <a:xfrm>
            <a:off x="6740500" y="365274"/>
            <a:ext cx="2314827" cy="1987012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6000"/>
                      </a14:imgEffect>
                    </a14:imgLayer>
                  </a14:imgProps>
                </a:ext>
              </a:extLst>
            </a:blip>
            <a:srcRect/>
            <a:stretch>
              <a:fillRect l="-14000" r="-14000"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57892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73CABDD-F578-4D57-97BC-5CCBA0F88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0B5058F-892C-4E88-B5A5-D4F88229396B}"/>
              </a:ext>
            </a:extLst>
          </p:cNvPr>
          <p:cNvSpPr/>
          <p:nvPr/>
        </p:nvSpPr>
        <p:spPr>
          <a:xfrm>
            <a:off x="-1" y="396935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5B1D27-640E-4CDD-B513-709D6779D740}"/>
              </a:ext>
            </a:extLst>
          </p:cNvPr>
          <p:cNvSpPr txBox="1"/>
          <p:nvPr/>
        </p:nvSpPr>
        <p:spPr>
          <a:xfrm>
            <a:off x="2859030" y="326494"/>
            <a:ext cx="342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Aulas Ambientales</a:t>
            </a:r>
          </a:p>
        </p:txBody>
      </p:sp>
    </p:spTree>
    <p:extLst>
      <p:ext uri="{BB962C8B-B14F-4D97-AF65-F5344CB8AC3E}">
        <p14:creationId xmlns:p14="http://schemas.microsoft.com/office/powerpoint/2010/main" val="15667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7CD734F-0AE3-4445-A3C0-88EA81036E50}"/>
              </a:ext>
            </a:extLst>
          </p:cNvPr>
          <p:cNvSpPr/>
          <p:nvPr/>
        </p:nvSpPr>
        <p:spPr>
          <a:xfrm>
            <a:off x="-1" y="327038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1D3A0C-2948-47D3-893E-4FE67725F464}"/>
              </a:ext>
            </a:extLst>
          </p:cNvPr>
          <p:cNvSpPr/>
          <p:nvPr/>
        </p:nvSpPr>
        <p:spPr>
          <a:xfrm>
            <a:off x="164525" y="371415"/>
            <a:ext cx="8814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B3251"/>
                </a:solidFill>
                <a:latin typeface="Arial Rounded MT Bold"/>
              </a:rPr>
              <a:t>Parque Ecológico Distrital de Montaña </a:t>
            </a:r>
            <a:r>
              <a:rPr lang="es-CO" dirty="0" err="1">
                <a:solidFill>
                  <a:srgbClr val="0B3251"/>
                </a:solidFill>
                <a:latin typeface="Arial Rounded MT Bold"/>
              </a:rPr>
              <a:t>Entrenubes</a:t>
            </a:r>
            <a:endParaRPr lang="es-CO" dirty="0">
              <a:solidFill>
                <a:srgbClr val="0B3251"/>
              </a:solidFill>
              <a:latin typeface="Arial Rounded MT Bold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FCC690B-0E70-4838-A9D6-B89F8FC42637}"/>
              </a:ext>
            </a:extLst>
          </p:cNvPr>
          <p:cNvSpPr/>
          <p:nvPr/>
        </p:nvSpPr>
        <p:spPr>
          <a:xfrm>
            <a:off x="1356564" y="1134582"/>
            <a:ext cx="1594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303</a:t>
            </a:r>
            <a:endParaRPr lang="es-CO" sz="1600" dirty="0">
              <a:latin typeface="Arial Rounded MT Bold" panose="020F07040305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B9458E9-37DC-49F7-97E9-C617A325BA99}"/>
              </a:ext>
            </a:extLst>
          </p:cNvPr>
          <p:cNvSpPr/>
          <p:nvPr/>
        </p:nvSpPr>
        <p:spPr>
          <a:xfrm>
            <a:off x="1336899" y="1911435"/>
            <a:ext cx="1657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Arial Rounded MT Bold" panose="020F0704030504030204" pitchFamily="34" charset="0"/>
              </a:rPr>
              <a:t>Hectáreas recuperadas </a:t>
            </a: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386C09-9AB0-4AA9-B75C-82D5199D2881}"/>
              </a:ext>
            </a:extLst>
          </p:cNvPr>
          <p:cNvSpPr/>
          <p:nvPr/>
        </p:nvSpPr>
        <p:spPr>
          <a:xfrm>
            <a:off x="1533894" y="3315986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latin typeface="Arial Rounded MT Bold" panose="020F0704030504030204" pitchFamily="34" charset="0"/>
              </a:rPr>
              <a:t>visitantes</a:t>
            </a:r>
            <a:endParaRPr lang="es-CO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BF0FBE3-19A7-402D-BB7D-28147B9B55FC}"/>
              </a:ext>
            </a:extLst>
          </p:cNvPr>
          <p:cNvSpPr/>
          <p:nvPr/>
        </p:nvSpPr>
        <p:spPr>
          <a:xfrm>
            <a:off x="923175" y="2523784"/>
            <a:ext cx="24609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40.532</a:t>
            </a:r>
            <a:endParaRPr lang="es-CO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07FB04-FCF9-413E-94F3-572A83B1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830" y="964532"/>
            <a:ext cx="4660854" cy="3099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1564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FCC690B-0E70-4838-A9D6-B89F8FC42637}"/>
              </a:ext>
            </a:extLst>
          </p:cNvPr>
          <p:cNvSpPr/>
          <p:nvPr/>
        </p:nvSpPr>
        <p:spPr>
          <a:xfrm>
            <a:off x="1165181" y="1026581"/>
            <a:ext cx="1594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6</a:t>
            </a:r>
            <a:endParaRPr lang="es-CO" sz="1600" dirty="0">
              <a:latin typeface="Arial Rounded MT Bold" panose="020F07040305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B9458E9-37DC-49F7-97E9-C617A325BA99}"/>
              </a:ext>
            </a:extLst>
          </p:cNvPr>
          <p:cNvSpPr/>
          <p:nvPr/>
        </p:nvSpPr>
        <p:spPr>
          <a:xfrm>
            <a:off x="1133518" y="1744088"/>
            <a:ext cx="1657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Arial Rounded MT Bold" panose="020F0704030504030204" pitchFamily="34" charset="0"/>
              </a:rPr>
              <a:t>Hectáreas recuperadas </a:t>
            </a: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386C09-9AB0-4AA9-B75C-82D5199D2881}"/>
              </a:ext>
            </a:extLst>
          </p:cNvPr>
          <p:cNvSpPr/>
          <p:nvPr/>
        </p:nvSpPr>
        <p:spPr>
          <a:xfrm>
            <a:off x="1330512" y="3166892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latin typeface="Arial Rounded MT Bold" panose="020F0704030504030204" pitchFamily="34" charset="0"/>
              </a:rPr>
              <a:t>visitantes</a:t>
            </a:r>
            <a:endParaRPr lang="es-CO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BF0FBE3-19A7-402D-BB7D-28147B9B55FC}"/>
              </a:ext>
            </a:extLst>
          </p:cNvPr>
          <p:cNvSpPr/>
          <p:nvPr/>
        </p:nvSpPr>
        <p:spPr>
          <a:xfrm>
            <a:off x="731791" y="2397962"/>
            <a:ext cx="24609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21.147</a:t>
            </a:r>
            <a:endParaRPr lang="es-CO" sz="3600" dirty="0">
              <a:latin typeface="Arial Rounded MT Bold" panose="020F07040305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E2C8EC8-A2D8-42B7-A379-849CD8298A44}"/>
              </a:ext>
            </a:extLst>
          </p:cNvPr>
          <p:cNvSpPr/>
          <p:nvPr/>
        </p:nvSpPr>
        <p:spPr>
          <a:xfrm>
            <a:off x="182296" y="353317"/>
            <a:ext cx="8814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B3251"/>
                </a:solidFill>
                <a:latin typeface="Arial Rounded MT Bold"/>
              </a:rPr>
              <a:t>Parque Mirador de los Nevados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EB3E51-E73D-42F2-8445-C7453264E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531" y="994474"/>
            <a:ext cx="5299636" cy="2981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271DDC1-CE70-4460-87D8-E8F6878E06AC}"/>
              </a:ext>
            </a:extLst>
          </p:cNvPr>
          <p:cNvSpPr/>
          <p:nvPr/>
        </p:nvSpPr>
        <p:spPr>
          <a:xfrm>
            <a:off x="-1" y="327038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138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FCC690B-0E70-4838-A9D6-B89F8FC42637}"/>
              </a:ext>
            </a:extLst>
          </p:cNvPr>
          <p:cNvSpPr/>
          <p:nvPr/>
        </p:nvSpPr>
        <p:spPr>
          <a:xfrm>
            <a:off x="1247981" y="1114484"/>
            <a:ext cx="1594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6</a:t>
            </a:r>
            <a:endParaRPr lang="es-CO" sz="1600" dirty="0">
              <a:latin typeface="Arial Rounded MT Bold" panose="020F07040305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B9458E9-37DC-49F7-97E9-C617A325BA99}"/>
              </a:ext>
            </a:extLst>
          </p:cNvPr>
          <p:cNvSpPr/>
          <p:nvPr/>
        </p:nvSpPr>
        <p:spPr>
          <a:xfrm>
            <a:off x="1216318" y="1831991"/>
            <a:ext cx="1657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>
                <a:latin typeface="Arial Rounded MT Bold" panose="020F0704030504030204" pitchFamily="34" charset="0"/>
              </a:rPr>
              <a:t>Hectáreas recuperadas </a:t>
            </a: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5386C09-9AB0-4AA9-B75C-82D5199D2881}"/>
              </a:ext>
            </a:extLst>
          </p:cNvPr>
          <p:cNvSpPr/>
          <p:nvPr/>
        </p:nvSpPr>
        <p:spPr>
          <a:xfrm>
            <a:off x="1419598" y="3276528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>
                <a:latin typeface="Arial Rounded MT Bold" panose="020F0704030504030204" pitchFamily="34" charset="0"/>
              </a:rPr>
              <a:t>visitantes</a:t>
            </a:r>
            <a:endParaRPr lang="es-CO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BF0FBE3-19A7-402D-BB7D-28147B9B55FC}"/>
              </a:ext>
            </a:extLst>
          </p:cNvPr>
          <p:cNvSpPr/>
          <p:nvPr/>
        </p:nvSpPr>
        <p:spPr>
          <a:xfrm>
            <a:off x="814592" y="2467300"/>
            <a:ext cx="24609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54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23.421</a:t>
            </a:r>
            <a:endParaRPr lang="es-CO" sz="3600" dirty="0">
              <a:latin typeface="Arial Rounded MT Bold" panose="020F07040305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E2C8EC8-A2D8-42B7-A379-849CD8298A44}"/>
              </a:ext>
            </a:extLst>
          </p:cNvPr>
          <p:cNvSpPr/>
          <p:nvPr/>
        </p:nvSpPr>
        <p:spPr>
          <a:xfrm>
            <a:off x="3742932" y="378777"/>
            <a:ext cx="1658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 err="1">
                <a:solidFill>
                  <a:srgbClr val="0B3251"/>
                </a:solidFill>
                <a:latin typeface="Arial Rounded MT Bold"/>
              </a:rPr>
              <a:t>Soratama</a:t>
            </a:r>
            <a:endParaRPr lang="es-CO" dirty="0">
              <a:solidFill>
                <a:srgbClr val="0B3251"/>
              </a:solidFill>
              <a:latin typeface="Arial Rounded MT Bold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7617AB7-60E7-4C05-A4B1-1906FCB34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48" y="983827"/>
            <a:ext cx="5150664" cy="3035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55EB80C-CC8D-4759-B6A6-5F3746EAA863}"/>
              </a:ext>
            </a:extLst>
          </p:cNvPr>
          <p:cNvSpPr/>
          <p:nvPr/>
        </p:nvSpPr>
        <p:spPr>
          <a:xfrm>
            <a:off x="-1" y="327038"/>
            <a:ext cx="9144000" cy="472811"/>
          </a:xfrm>
          <a:prstGeom prst="rect">
            <a:avLst/>
          </a:prstGeom>
          <a:solidFill>
            <a:srgbClr val="0B3251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16214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</TotalTime>
  <Words>429</Words>
  <Application>Microsoft Office PowerPoint</Application>
  <PresentationFormat>Presentación en pantalla (16:9)</PresentationFormat>
  <Paragraphs>115</Paragraphs>
  <Slides>33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Arial Rounded MT Bold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Apple User</dc:creator>
  <cp:lastModifiedBy>MARCELA.REYES</cp:lastModifiedBy>
  <cp:revision>317</cp:revision>
  <cp:lastPrinted>2018-03-15T19:39:56Z</cp:lastPrinted>
  <dcterms:created xsi:type="dcterms:W3CDTF">2018-02-15T15:49:38Z</dcterms:created>
  <dcterms:modified xsi:type="dcterms:W3CDTF">2021-04-20T03:44:17Z</dcterms:modified>
</cp:coreProperties>
</file>