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comments/comment21.xml" ContentType="application/vnd.openxmlformats-officedocument.presentationml.comments+xml"/>
  <Override PartName="/ppt/comments/comment22.xml" ContentType="application/vnd.openxmlformats-officedocument.presentationml.comments+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8" r:id="rId2"/>
    <p:sldId id="298" r:id="rId3"/>
    <p:sldId id="300" r:id="rId4"/>
    <p:sldId id="301" r:id="rId5"/>
    <p:sldId id="299" r:id="rId6"/>
    <p:sldId id="396" r:id="rId7"/>
    <p:sldId id="395" r:id="rId8"/>
    <p:sldId id="397" r:id="rId9"/>
    <p:sldId id="302" r:id="rId10"/>
    <p:sldId id="306" r:id="rId11"/>
    <p:sldId id="410" r:id="rId12"/>
    <p:sldId id="411" r:id="rId13"/>
    <p:sldId id="404" r:id="rId14"/>
    <p:sldId id="308" r:id="rId15"/>
    <p:sldId id="307" r:id="rId16"/>
    <p:sldId id="345"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03" r:id="rId53"/>
    <p:sldId id="414" r:id="rId54"/>
    <p:sldId id="415" r:id="rId55"/>
    <p:sldId id="416" r:id="rId56"/>
    <p:sldId id="417" r:id="rId57"/>
    <p:sldId id="418" r:id="rId58"/>
    <p:sldId id="419" r:id="rId59"/>
    <p:sldId id="420" r:id="rId60"/>
    <p:sldId id="421" r:id="rId61"/>
    <p:sldId id="422" r:id="rId62"/>
    <p:sldId id="423" r:id="rId63"/>
    <p:sldId id="424" r:id="rId64"/>
    <p:sldId id="425" r:id="rId65"/>
    <p:sldId id="426" r:id="rId66"/>
    <p:sldId id="427"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 id="364" r:id="rId86"/>
    <p:sldId id="365" r:id="rId87"/>
    <p:sldId id="366" r:id="rId88"/>
    <p:sldId id="367" r:id="rId89"/>
    <p:sldId id="368" r:id="rId90"/>
    <p:sldId id="369" r:id="rId91"/>
    <p:sldId id="378" r:id="rId92"/>
    <p:sldId id="401" r:id="rId93"/>
    <p:sldId id="412" r:id="rId94"/>
    <p:sldId id="413" r:id="rId95"/>
    <p:sldId id="407" r:id="rId96"/>
    <p:sldId id="408" r:id="rId97"/>
    <p:sldId id="409" r:id="rId98"/>
    <p:sldId id="393" r:id="rId99"/>
    <p:sldId id="377" r:id="rId100"/>
    <p:sldId id="371" r:id="rId101"/>
    <p:sldId id="372" r:id="rId102"/>
    <p:sldId id="373" r:id="rId103"/>
    <p:sldId id="374" r:id="rId104"/>
    <p:sldId id="375" r:id="rId105"/>
    <p:sldId id="376" r:id="rId106"/>
    <p:sldId id="304" r:id="rId107"/>
    <p:sldId id="400" r:id="rId108"/>
    <p:sldId id="394" r:id="rId109"/>
    <p:sldId id="305" r:id="rId110"/>
    <p:sldId id="297" r:id="rId11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293">
          <p15:clr>
            <a:srgbClr val="A4A3A4"/>
          </p15:clr>
        </p15:guide>
        <p15:guide id="4" pos="767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YA.MORENO"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C"/>
    <a:srgbClr val="004080"/>
    <a:srgbClr val="003399"/>
    <a:srgbClr val="00CCCC"/>
    <a:srgbClr val="1C7ABF"/>
    <a:srgbClr val="196DAA"/>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0" autoAdjust="0"/>
    <p:restoredTop sz="95332" autoAdjust="0"/>
  </p:normalViewPr>
  <p:slideViewPr>
    <p:cSldViewPr snapToGrid="0">
      <p:cViewPr varScale="1">
        <p:scale>
          <a:sx n="114" d="100"/>
          <a:sy n="114" d="100"/>
        </p:scale>
        <p:origin x="210" y="84"/>
      </p:cViewPr>
      <p:guideLst>
        <p:guide orient="horz" pos="2160"/>
        <p:guide pos="3840"/>
        <p:guide orient="horz" pos="1293"/>
        <p:guide pos="76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Hoja1!$C$1:$E$1</c:f>
              <c:strCache>
                <c:ptCount val="3"/>
                <c:pt idx="0">
                  <c:v>PROGRAMADO CUATRENIO</c:v>
                </c:pt>
                <c:pt idx="1">
                  <c:v>EJECUTADO</c:v>
                </c:pt>
                <c:pt idx="2">
                  <c:v>PROGRAMADO 2019</c:v>
                </c:pt>
              </c:strCache>
            </c:strRef>
          </c:cat>
          <c:val>
            <c:numRef>
              <c:f>Hoja1!$C$2:$E$2</c:f>
              <c:numCache>
                <c:formatCode>General</c:formatCode>
                <c:ptCount val="3"/>
                <c:pt idx="0">
                  <c:v>286</c:v>
                </c:pt>
                <c:pt idx="1">
                  <c:v>187</c:v>
                </c:pt>
                <c:pt idx="2">
                  <c:v>47</c:v>
                </c:pt>
              </c:numCache>
            </c:numRef>
          </c:val>
          <c:extLst>
            <c:ext xmlns:c16="http://schemas.microsoft.com/office/drawing/2014/chart" uri="{C3380CC4-5D6E-409C-BE32-E72D297353CC}">
              <c16:uniqueId val="{00000000-31C0-44AC-8D66-FD7487CA8CA0}"/>
            </c:ext>
          </c:extLst>
        </c:ser>
        <c:dLbls>
          <c:showLegendKey val="0"/>
          <c:showVal val="1"/>
          <c:showCatName val="0"/>
          <c:showSerName val="0"/>
          <c:showPercent val="0"/>
          <c:showBubbleSize val="0"/>
        </c:dLbls>
        <c:gapWidth val="150"/>
        <c:shape val="box"/>
        <c:axId val="196427568"/>
        <c:axId val="195947880"/>
        <c:axId val="0"/>
      </c:bar3DChart>
      <c:catAx>
        <c:axId val="196427568"/>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5947880"/>
        <c:crosses val="autoZero"/>
        <c:auto val="1"/>
        <c:lblAlgn val="ctr"/>
        <c:lblOffset val="100"/>
        <c:noMultiLvlLbl val="0"/>
      </c:catAx>
      <c:valAx>
        <c:axId val="195947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6427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Hoja1!$C$1:$E$1</c:f>
              <c:strCache>
                <c:ptCount val="3"/>
                <c:pt idx="0">
                  <c:v>PROGRAMADO CUATRENIO</c:v>
                </c:pt>
                <c:pt idx="1">
                  <c:v>EJECUTADO</c:v>
                </c:pt>
                <c:pt idx="2">
                  <c:v>PROGRAMADO 2019</c:v>
                </c:pt>
              </c:strCache>
            </c:strRef>
          </c:cat>
          <c:val>
            <c:numRef>
              <c:f>Hoja1!$C$3:$E$3</c:f>
              <c:numCache>
                <c:formatCode>General</c:formatCode>
                <c:ptCount val="3"/>
                <c:pt idx="0">
                  <c:v>1</c:v>
                </c:pt>
                <c:pt idx="1">
                  <c:v>0</c:v>
                </c:pt>
                <c:pt idx="2">
                  <c:v>0</c:v>
                </c:pt>
              </c:numCache>
            </c:numRef>
          </c:val>
          <c:extLst>
            <c:ext xmlns:c16="http://schemas.microsoft.com/office/drawing/2014/chart" uri="{C3380CC4-5D6E-409C-BE32-E72D297353CC}">
              <c16:uniqueId val="{00000000-C36E-41A5-8903-DE690F0C170D}"/>
            </c:ext>
          </c:extLst>
        </c:ser>
        <c:dLbls>
          <c:showLegendKey val="0"/>
          <c:showVal val="1"/>
          <c:showCatName val="0"/>
          <c:showSerName val="0"/>
          <c:showPercent val="0"/>
          <c:showBubbleSize val="0"/>
        </c:dLbls>
        <c:gapWidth val="150"/>
        <c:shape val="box"/>
        <c:axId val="196040336"/>
        <c:axId val="196044816"/>
        <c:axId val="0"/>
      </c:bar3DChart>
      <c:catAx>
        <c:axId val="19604033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6044816"/>
        <c:crosses val="autoZero"/>
        <c:auto val="1"/>
        <c:lblAlgn val="ctr"/>
        <c:lblOffset val="100"/>
        <c:noMultiLvlLbl val="0"/>
      </c:catAx>
      <c:valAx>
        <c:axId val="196044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604033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Hoja1!$C$1:$E$1</c:f>
              <c:strCache>
                <c:ptCount val="3"/>
                <c:pt idx="0">
                  <c:v>PROGRAMADO CUATRENIO</c:v>
                </c:pt>
                <c:pt idx="1">
                  <c:v>EJECUTADO</c:v>
                </c:pt>
                <c:pt idx="2">
                  <c:v>PROGRAMADO 2019</c:v>
                </c:pt>
              </c:strCache>
            </c:strRef>
          </c:cat>
          <c:val>
            <c:numRef>
              <c:f>Hoja1!$C$4:$E$4</c:f>
              <c:numCache>
                <c:formatCode>General</c:formatCode>
                <c:ptCount val="3"/>
                <c:pt idx="0">
                  <c:v>16</c:v>
                </c:pt>
                <c:pt idx="1">
                  <c:v>7</c:v>
                </c:pt>
                <c:pt idx="2">
                  <c:v>4</c:v>
                </c:pt>
              </c:numCache>
            </c:numRef>
          </c:val>
          <c:extLst>
            <c:ext xmlns:c16="http://schemas.microsoft.com/office/drawing/2014/chart" uri="{C3380CC4-5D6E-409C-BE32-E72D297353CC}">
              <c16:uniqueId val="{00000000-08B2-4A5D-A332-8B35B2DA25FB}"/>
            </c:ext>
          </c:extLst>
        </c:ser>
        <c:dLbls>
          <c:showLegendKey val="0"/>
          <c:showVal val="1"/>
          <c:showCatName val="0"/>
          <c:showSerName val="0"/>
          <c:showPercent val="0"/>
          <c:showBubbleSize val="0"/>
        </c:dLbls>
        <c:gapWidth val="150"/>
        <c:shape val="box"/>
        <c:axId val="196131216"/>
        <c:axId val="196135696"/>
        <c:axId val="0"/>
      </c:bar3DChart>
      <c:catAx>
        <c:axId val="19613121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6135696"/>
        <c:crosses val="autoZero"/>
        <c:auto val="1"/>
        <c:lblAlgn val="ctr"/>
        <c:lblOffset val="100"/>
        <c:noMultiLvlLbl val="0"/>
      </c:catAx>
      <c:valAx>
        <c:axId val="1961356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6131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5.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6.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7.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8.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19.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20.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21.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22.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7-11-16T12:29:51.659" idx="2">
    <p:pos x="7680" y="7"/>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17-11-16T12:29:51.659" idx="3">
    <p:pos x="7680" y="7"/>
    <p:text/>
  </p:cm>
</p:cmLst>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62948E-35AB-4BAA-98AB-54BD73881DC3}" type="doc">
      <dgm:prSet loTypeId="urn:microsoft.com/office/officeart/2005/8/layout/equation2" loCatId="process" qsTypeId="urn:microsoft.com/office/officeart/2005/8/quickstyle/simple1" qsCatId="simple" csTypeId="urn:microsoft.com/office/officeart/2005/8/colors/accent1_4" csCatId="accent1" phldr="1"/>
      <dgm:spPr/>
    </dgm:pt>
    <dgm:pt modelId="{4E5CE86D-E076-4B7C-AD0F-6D3E18D3F976}">
      <dgm:prSet phldrT="[Texto]"/>
      <dgm:spPr/>
      <dgm:t>
        <a:bodyPr/>
        <a:lstStyle/>
        <a:p>
          <a:r>
            <a:rPr lang="es-CO" dirty="0"/>
            <a:t>SDA</a:t>
          </a:r>
        </a:p>
      </dgm:t>
    </dgm:pt>
    <dgm:pt modelId="{2C52BCA7-855C-4B43-8BC5-A7989FD7CE96}" type="parTrans" cxnId="{1A005809-6164-4AE6-833A-7A416694F631}">
      <dgm:prSet/>
      <dgm:spPr/>
      <dgm:t>
        <a:bodyPr/>
        <a:lstStyle/>
        <a:p>
          <a:endParaRPr lang="es-CO"/>
        </a:p>
      </dgm:t>
    </dgm:pt>
    <dgm:pt modelId="{9659D7CD-3349-41AF-93A3-AC784B7C7E52}" type="sibTrans" cxnId="{1A005809-6164-4AE6-833A-7A416694F631}">
      <dgm:prSet/>
      <dgm:spPr/>
      <dgm:t>
        <a:bodyPr/>
        <a:lstStyle/>
        <a:p>
          <a:endParaRPr lang="es-CO"/>
        </a:p>
      </dgm:t>
    </dgm:pt>
    <dgm:pt modelId="{67F804EC-668A-46C3-AE90-D4572848D742}">
      <dgm:prSet phldrT="[Texto]"/>
      <dgm:spPr/>
      <dgm:t>
        <a:bodyPr/>
        <a:lstStyle/>
        <a:p>
          <a:r>
            <a:rPr lang="es-CO" dirty="0"/>
            <a:t>JBB</a:t>
          </a:r>
        </a:p>
      </dgm:t>
    </dgm:pt>
    <dgm:pt modelId="{7AE02CA3-CB79-4E0A-B875-82E2D39020FB}" type="parTrans" cxnId="{07C820A4-0126-4486-8DB6-7BBA3CDF0CF6}">
      <dgm:prSet/>
      <dgm:spPr/>
      <dgm:t>
        <a:bodyPr/>
        <a:lstStyle/>
        <a:p>
          <a:endParaRPr lang="es-CO"/>
        </a:p>
      </dgm:t>
    </dgm:pt>
    <dgm:pt modelId="{878CECCE-9B22-42AD-9132-AC9ED5839B98}" type="sibTrans" cxnId="{07C820A4-0126-4486-8DB6-7BBA3CDF0CF6}">
      <dgm:prSet/>
      <dgm:spPr/>
      <dgm:t>
        <a:bodyPr/>
        <a:lstStyle/>
        <a:p>
          <a:endParaRPr lang="es-CO"/>
        </a:p>
      </dgm:t>
    </dgm:pt>
    <dgm:pt modelId="{DF3E5F86-ADC9-41A6-8995-6E7BEEEBA39F}">
      <dgm:prSet phldrT="[Texto]"/>
      <dgm:spPr/>
      <dgm:t>
        <a:bodyPr/>
        <a:lstStyle/>
        <a:p>
          <a:r>
            <a:rPr lang="es-CO" dirty="0"/>
            <a:t>SECTOR AMBIENTE</a:t>
          </a:r>
        </a:p>
      </dgm:t>
    </dgm:pt>
    <dgm:pt modelId="{6547F6C7-FCCC-4C02-A265-7B25AFA7987D}" type="parTrans" cxnId="{2B8BB314-394F-47E2-9EBF-6F5DEFC6E316}">
      <dgm:prSet/>
      <dgm:spPr/>
      <dgm:t>
        <a:bodyPr/>
        <a:lstStyle/>
        <a:p>
          <a:endParaRPr lang="es-CO"/>
        </a:p>
      </dgm:t>
    </dgm:pt>
    <dgm:pt modelId="{F44C8AED-9C0E-41F4-A0FF-2A4833EDE176}" type="sibTrans" cxnId="{2B8BB314-394F-47E2-9EBF-6F5DEFC6E316}">
      <dgm:prSet/>
      <dgm:spPr/>
      <dgm:t>
        <a:bodyPr/>
        <a:lstStyle/>
        <a:p>
          <a:endParaRPr lang="es-CO"/>
        </a:p>
      </dgm:t>
    </dgm:pt>
    <dgm:pt modelId="{C7B1E1E8-FFFB-4DE9-A639-8C3A70BCCC43}">
      <dgm:prSet phldrT="[Texto]"/>
      <dgm:spPr/>
      <dgm:t>
        <a:bodyPr/>
        <a:lstStyle/>
        <a:p>
          <a:r>
            <a:rPr lang="es-CO" dirty="0"/>
            <a:t>IDIGER</a:t>
          </a:r>
        </a:p>
      </dgm:t>
    </dgm:pt>
    <dgm:pt modelId="{D98135FC-9147-4D87-8B2B-AA21920A224C}" type="parTrans" cxnId="{A7C95601-2859-4198-B131-B906992BDC64}">
      <dgm:prSet/>
      <dgm:spPr/>
      <dgm:t>
        <a:bodyPr/>
        <a:lstStyle/>
        <a:p>
          <a:endParaRPr lang="es-CO"/>
        </a:p>
      </dgm:t>
    </dgm:pt>
    <dgm:pt modelId="{FC413367-89C0-4DF8-B5C2-A4719BE4BA80}" type="sibTrans" cxnId="{A7C95601-2859-4198-B131-B906992BDC64}">
      <dgm:prSet/>
      <dgm:spPr/>
      <dgm:t>
        <a:bodyPr/>
        <a:lstStyle/>
        <a:p>
          <a:endParaRPr lang="es-CO"/>
        </a:p>
      </dgm:t>
    </dgm:pt>
    <dgm:pt modelId="{B1CE4CC3-8EE0-4BD5-8865-306E681D7F6E}">
      <dgm:prSet phldrT="[Texto]"/>
      <dgm:spPr/>
      <dgm:t>
        <a:bodyPr/>
        <a:lstStyle/>
        <a:p>
          <a:r>
            <a:rPr lang="es-CO" dirty="0"/>
            <a:t>IDPYBA</a:t>
          </a:r>
        </a:p>
      </dgm:t>
    </dgm:pt>
    <dgm:pt modelId="{64BF9805-7F53-44A4-AA9C-925CF74779DC}" type="parTrans" cxnId="{F2B050A8-1DF6-44B6-8F75-51DC1A2E7808}">
      <dgm:prSet/>
      <dgm:spPr/>
      <dgm:t>
        <a:bodyPr/>
        <a:lstStyle/>
        <a:p>
          <a:endParaRPr lang="es-CO"/>
        </a:p>
      </dgm:t>
    </dgm:pt>
    <dgm:pt modelId="{AEA5FBFA-2403-48D5-ACF1-A2C9E254A0C2}" type="sibTrans" cxnId="{F2B050A8-1DF6-44B6-8F75-51DC1A2E7808}">
      <dgm:prSet/>
      <dgm:spPr/>
      <dgm:t>
        <a:bodyPr/>
        <a:lstStyle/>
        <a:p>
          <a:endParaRPr lang="es-CO"/>
        </a:p>
      </dgm:t>
    </dgm:pt>
    <dgm:pt modelId="{317FDE3E-DE6E-4D45-8D89-8813EB7A516F}" type="pres">
      <dgm:prSet presAssocID="{7162948E-35AB-4BAA-98AB-54BD73881DC3}" presName="Name0" presStyleCnt="0">
        <dgm:presLayoutVars>
          <dgm:dir/>
          <dgm:resizeHandles val="exact"/>
        </dgm:presLayoutVars>
      </dgm:prSet>
      <dgm:spPr/>
    </dgm:pt>
    <dgm:pt modelId="{DB3683B0-B0C1-4AD8-8E6A-D9DBC47D675F}" type="pres">
      <dgm:prSet presAssocID="{7162948E-35AB-4BAA-98AB-54BD73881DC3}" presName="vNodes" presStyleCnt="0"/>
      <dgm:spPr/>
    </dgm:pt>
    <dgm:pt modelId="{1A375860-39CA-4953-9155-02D04D9BFF6B}" type="pres">
      <dgm:prSet presAssocID="{4E5CE86D-E076-4B7C-AD0F-6D3E18D3F976}" presName="node" presStyleLbl="node1" presStyleIdx="0" presStyleCnt="5">
        <dgm:presLayoutVars>
          <dgm:bulletEnabled val="1"/>
        </dgm:presLayoutVars>
      </dgm:prSet>
      <dgm:spPr/>
    </dgm:pt>
    <dgm:pt modelId="{041917AD-06D7-4FD3-81AB-D94AB6545439}" type="pres">
      <dgm:prSet presAssocID="{9659D7CD-3349-41AF-93A3-AC784B7C7E52}" presName="spacerT" presStyleCnt="0"/>
      <dgm:spPr/>
    </dgm:pt>
    <dgm:pt modelId="{C701E7C1-4F01-4DF1-A5B6-2DC6B387D3C7}" type="pres">
      <dgm:prSet presAssocID="{9659D7CD-3349-41AF-93A3-AC784B7C7E52}" presName="sibTrans" presStyleLbl="sibTrans2D1" presStyleIdx="0" presStyleCnt="4"/>
      <dgm:spPr/>
    </dgm:pt>
    <dgm:pt modelId="{01CF3FE2-6794-4285-852F-1730876DDF6F}" type="pres">
      <dgm:prSet presAssocID="{9659D7CD-3349-41AF-93A3-AC784B7C7E52}" presName="spacerB" presStyleCnt="0"/>
      <dgm:spPr/>
    </dgm:pt>
    <dgm:pt modelId="{DBE182BF-4291-408A-915E-6836CA02C145}" type="pres">
      <dgm:prSet presAssocID="{67F804EC-668A-46C3-AE90-D4572848D742}" presName="node" presStyleLbl="node1" presStyleIdx="1" presStyleCnt="5">
        <dgm:presLayoutVars>
          <dgm:bulletEnabled val="1"/>
        </dgm:presLayoutVars>
      </dgm:prSet>
      <dgm:spPr/>
    </dgm:pt>
    <dgm:pt modelId="{40371FEE-EFA3-4EE2-BE8C-794B63C94131}" type="pres">
      <dgm:prSet presAssocID="{878CECCE-9B22-42AD-9132-AC9ED5839B98}" presName="spacerT" presStyleCnt="0"/>
      <dgm:spPr/>
    </dgm:pt>
    <dgm:pt modelId="{F9EA195B-D094-4305-8D75-D2EA7B762DA5}" type="pres">
      <dgm:prSet presAssocID="{878CECCE-9B22-42AD-9132-AC9ED5839B98}" presName="sibTrans" presStyleLbl="sibTrans2D1" presStyleIdx="1" presStyleCnt="4"/>
      <dgm:spPr/>
    </dgm:pt>
    <dgm:pt modelId="{C4F7E2B0-6D89-4291-9098-DA072B6AF3A0}" type="pres">
      <dgm:prSet presAssocID="{878CECCE-9B22-42AD-9132-AC9ED5839B98}" presName="spacerB" presStyleCnt="0"/>
      <dgm:spPr/>
    </dgm:pt>
    <dgm:pt modelId="{EF9786EF-CE23-4112-AEAD-74A5D0E3890F}" type="pres">
      <dgm:prSet presAssocID="{C7B1E1E8-FFFB-4DE9-A639-8C3A70BCCC43}" presName="node" presStyleLbl="node1" presStyleIdx="2" presStyleCnt="5">
        <dgm:presLayoutVars>
          <dgm:bulletEnabled val="1"/>
        </dgm:presLayoutVars>
      </dgm:prSet>
      <dgm:spPr/>
    </dgm:pt>
    <dgm:pt modelId="{D40C6FBA-38C7-4FC5-A687-F22F63C4E8BD}" type="pres">
      <dgm:prSet presAssocID="{FC413367-89C0-4DF8-B5C2-A4719BE4BA80}" presName="spacerT" presStyleCnt="0"/>
      <dgm:spPr/>
    </dgm:pt>
    <dgm:pt modelId="{9FB4E2E5-EBEA-4C4C-B625-4CE54674A1BF}" type="pres">
      <dgm:prSet presAssocID="{FC413367-89C0-4DF8-B5C2-A4719BE4BA80}" presName="sibTrans" presStyleLbl="sibTrans2D1" presStyleIdx="2" presStyleCnt="4"/>
      <dgm:spPr/>
    </dgm:pt>
    <dgm:pt modelId="{23E23148-1E33-4575-A0C5-D4A00BD8FD6F}" type="pres">
      <dgm:prSet presAssocID="{FC413367-89C0-4DF8-B5C2-A4719BE4BA80}" presName="spacerB" presStyleCnt="0"/>
      <dgm:spPr/>
    </dgm:pt>
    <dgm:pt modelId="{6562DB38-F855-4C03-9233-FF52CF2EA82A}" type="pres">
      <dgm:prSet presAssocID="{B1CE4CC3-8EE0-4BD5-8865-306E681D7F6E}" presName="node" presStyleLbl="node1" presStyleIdx="3" presStyleCnt="5">
        <dgm:presLayoutVars>
          <dgm:bulletEnabled val="1"/>
        </dgm:presLayoutVars>
      </dgm:prSet>
      <dgm:spPr/>
    </dgm:pt>
    <dgm:pt modelId="{3B075D16-9783-4208-B5F3-AAAEFE7C0E79}" type="pres">
      <dgm:prSet presAssocID="{7162948E-35AB-4BAA-98AB-54BD73881DC3}" presName="sibTransLast" presStyleLbl="sibTrans2D1" presStyleIdx="3" presStyleCnt="4"/>
      <dgm:spPr/>
    </dgm:pt>
    <dgm:pt modelId="{09C014E0-467E-42E2-8666-05B66279C5C5}" type="pres">
      <dgm:prSet presAssocID="{7162948E-35AB-4BAA-98AB-54BD73881DC3}" presName="connectorText" presStyleLbl="sibTrans2D1" presStyleIdx="3" presStyleCnt="4"/>
      <dgm:spPr/>
    </dgm:pt>
    <dgm:pt modelId="{894D32C5-9540-42F9-B8C3-D490772D711F}" type="pres">
      <dgm:prSet presAssocID="{7162948E-35AB-4BAA-98AB-54BD73881DC3}" presName="lastNode" presStyleLbl="node1" presStyleIdx="4" presStyleCnt="5">
        <dgm:presLayoutVars>
          <dgm:bulletEnabled val="1"/>
        </dgm:presLayoutVars>
      </dgm:prSet>
      <dgm:spPr/>
    </dgm:pt>
  </dgm:ptLst>
  <dgm:cxnLst>
    <dgm:cxn modelId="{A7C95601-2859-4198-B131-B906992BDC64}" srcId="{7162948E-35AB-4BAA-98AB-54BD73881DC3}" destId="{C7B1E1E8-FFFB-4DE9-A639-8C3A70BCCC43}" srcOrd="2" destOrd="0" parTransId="{D98135FC-9147-4D87-8B2B-AA21920A224C}" sibTransId="{FC413367-89C0-4DF8-B5C2-A4719BE4BA80}"/>
    <dgm:cxn modelId="{1A005809-6164-4AE6-833A-7A416694F631}" srcId="{7162948E-35AB-4BAA-98AB-54BD73881DC3}" destId="{4E5CE86D-E076-4B7C-AD0F-6D3E18D3F976}" srcOrd="0" destOrd="0" parTransId="{2C52BCA7-855C-4B43-8BC5-A7989FD7CE96}" sibTransId="{9659D7CD-3349-41AF-93A3-AC784B7C7E52}"/>
    <dgm:cxn modelId="{9D4A6D0E-18AF-4527-9BD7-251F8879D60F}" type="presOf" srcId="{878CECCE-9B22-42AD-9132-AC9ED5839B98}" destId="{F9EA195B-D094-4305-8D75-D2EA7B762DA5}" srcOrd="0" destOrd="0" presId="urn:microsoft.com/office/officeart/2005/8/layout/equation2"/>
    <dgm:cxn modelId="{2B8BB314-394F-47E2-9EBF-6F5DEFC6E316}" srcId="{7162948E-35AB-4BAA-98AB-54BD73881DC3}" destId="{DF3E5F86-ADC9-41A6-8995-6E7BEEEBA39F}" srcOrd="4" destOrd="0" parTransId="{6547F6C7-FCCC-4C02-A265-7B25AFA7987D}" sibTransId="{F44C8AED-9C0E-41F4-A0FF-2A4833EDE176}"/>
    <dgm:cxn modelId="{1820E217-8EEF-4F06-900B-FB71F2E4ABA1}" type="presOf" srcId="{4E5CE86D-E076-4B7C-AD0F-6D3E18D3F976}" destId="{1A375860-39CA-4953-9155-02D04D9BFF6B}" srcOrd="0" destOrd="0" presId="urn:microsoft.com/office/officeart/2005/8/layout/equation2"/>
    <dgm:cxn modelId="{58081B3F-0D01-418E-895E-9B5D8576AD15}" type="presOf" srcId="{B1CE4CC3-8EE0-4BD5-8865-306E681D7F6E}" destId="{6562DB38-F855-4C03-9233-FF52CF2EA82A}" srcOrd="0" destOrd="0" presId="urn:microsoft.com/office/officeart/2005/8/layout/equation2"/>
    <dgm:cxn modelId="{5DC2195D-0AC3-4977-8752-A5FA804582EC}" type="presOf" srcId="{67F804EC-668A-46C3-AE90-D4572848D742}" destId="{DBE182BF-4291-408A-915E-6836CA02C145}" srcOrd="0" destOrd="0" presId="urn:microsoft.com/office/officeart/2005/8/layout/equation2"/>
    <dgm:cxn modelId="{8E28BC45-5A0B-4A2C-BBD2-6A66BBCDD754}" type="presOf" srcId="{7162948E-35AB-4BAA-98AB-54BD73881DC3}" destId="{317FDE3E-DE6E-4D45-8D89-8813EB7A516F}" srcOrd="0" destOrd="0" presId="urn:microsoft.com/office/officeart/2005/8/layout/equation2"/>
    <dgm:cxn modelId="{E22D2974-A970-45AF-8C3F-641314E9AF34}" type="presOf" srcId="{C7B1E1E8-FFFB-4DE9-A639-8C3A70BCCC43}" destId="{EF9786EF-CE23-4112-AEAD-74A5D0E3890F}" srcOrd="0" destOrd="0" presId="urn:microsoft.com/office/officeart/2005/8/layout/equation2"/>
    <dgm:cxn modelId="{841BA278-B16C-4079-BE4B-2CCCEC8314BC}" type="presOf" srcId="{FC413367-89C0-4DF8-B5C2-A4719BE4BA80}" destId="{9FB4E2E5-EBEA-4C4C-B625-4CE54674A1BF}" srcOrd="0" destOrd="0" presId="urn:microsoft.com/office/officeart/2005/8/layout/equation2"/>
    <dgm:cxn modelId="{07C820A4-0126-4486-8DB6-7BBA3CDF0CF6}" srcId="{7162948E-35AB-4BAA-98AB-54BD73881DC3}" destId="{67F804EC-668A-46C3-AE90-D4572848D742}" srcOrd="1" destOrd="0" parTransId="{7AE02CA3-CB79-4E0A-B875-82E2D39020FB}" sibTransId="{878CECCE-9B22-42AD-9132-AC9ED5839B98}"/>
    <dgm:cxn modelId="{F2B050A8-1DF6-44B6-8F75-51DC1A2E7808}" srcId="{7162948E-35AB-4BAA-98AB-54BD73881DC3}" destId="{B1CE4CC3-8EE0-4BD5-8865-306E681D7F6E}" srcOrd="3" destOrd="0" parTransId="{64BF9805-7F53-44A4-AA9C-925CF74779DC}" sibTransId="{AEA5FBFA-2403-48D5-ACF1-A2C9E254A0C2}"/>
    <dgm:cxn modelId="{49BCD3AC-2325-4426-B51A-FCBC1CB55030}" type="presOf" srcId="{DF3E5F86-ADC9-41A6-8995-6E7BEEEBA39F}" destId="{894D32C5-9540-42F9-B8C3-D490772D711F}" srcOrd="0" destOrd="0" presId="urn:microsoft.com/office/officeart/2005/8/layout/equation2"/>
    <dgm:cxn modelId="{75BD35E4-4B29-4586-96DB-59A208F3A60C}" type="presOf" srcId="{AEA5FBFA-2403-48D5-ACF1-A2C9E254A0C2}" destId="{09C014E0-467E-42E2-8666-05B66279C5C5}" srcOrd="1" destOrd="0" presId="urn:microsoft.com/office/officeart/2005/8/layout/equation2"/>
    <dgm:cxn modelId="{6146A7F0-BE36-4F0B-B9D8-85D9CBAC0970}" type="presOf" srcId="{9659D7CD-3349-41AF-93A3-AC784B7C7E52}" destId="{C701E7C1-4F01-4DF1-A5B6-2DC6B387D3C7}" srcOrd="0" destOrd="0" presId="urn:microsoft.com/office/officeart/2005/8/layout/equation2"/>
    <dgm:cxn modelId="{3DA46EFD-F7C8-422A-841C-A5F6D4953DD6}" type="presOf" srcId="{AEA5FBFA-2403-48D5-ACF1-A2C9E254A0C2}" destId="{3B075D16-9783-4208-B5F3-AAAEFE7C0E79}" srcOrd="0" destOrd="0" presId="urn:microsoft.com/office/officeart/2005/8/layout/equation2"/>
    <dgm:cxn modelId="{00F67DF0-BF7C-4C63-A312-700CD41CF10E}" type="presParOf" srcId="{317FDE3E-DE6E-4D45-8D89-8813EB7A516F}" destId="{DB3683B0-B0C1-4AD8-8E6A-D9DBC47D675F}" srcOrd="0" destOrd="0" presId="urn:microsoft.com/office/officeart/2005/8/layout/equation2"/>
    <dgm:cxn modelId="{2DDA1DAF-776F-4FDA-86E5-091037287858}" type="presParOf" srcId="{DB3683B0-B0C1-4AD8-8E6A-D9DBC47D675F}" destId="{1A375860-39CA-4953-9155-02D04D9BFF6B}" srcOrd="0" destOrd="0" presId="urn:microsoft.com/office/officeart/2005/8/layout/equation2"/>
    <dgm:cxn modelId="{E622B74D-B5DE-49BB-B194-FC7B0605FB80}" type="presParOf" srcId="{DB3683B0-B0C1-4AD8-8E6A-D9DBC47D675F}" destId="{041917AD-06D7-4FD3-81AB-D94AB6545439}" srcOrd="1" destOrd="0" presId="urn:microsoft.com/office/officeart/2005/8/layout/equation2"/>
    <dgm:cxn modelId="{D2F06C09-6303-439B-BCA7-E21C05C5694B}" type="presParOf" srcId="{DB3683B0-B0C1-4AD8-8E6A-D9DBC47D675F}" destId="{C701E7C1-4F01-4DF1-A5B6-2DC6B387D3C7}" srcOrd="2" destOrd="0" presId="urn:microsoft.com/office/officeart/2005/8/layout/equation2"/>
    <dgm:cxn modelId="{29ADB14A-C59D-4CBE-936A-4BDBF4B7252F}" type="presParOf" srcId="{DB3683B0-B0C1-4AD8-8E6A-D9DBC47D675F}" destId="{01CF3FE2-6794-4285-852F-1730876DDF6F}" srcOrd="3" destOrd="0" presId="urn:microsoft.com/office/officeart/2005/8/layout/equation2"/>
    <dgm:cxn modelId="{11A648C5-74F2-4E2C-B6E1-A55FE0B5E9EC}" type="presParOf" srcId="{DB3683B0-B0C1-4AD8-8E6A-D9DBC47D675F}" destId="{DBE182BF-4291-408A-915E-6836CA02C145}" srcOrd="4" destOrd="0" presId="urn:microsoft.com/office/officeart/2005/8/layout/equation2"/>
    <dgm:cxn modelId="{BCC7828F-C3CA-456B-B9A2-B95790B84429}" type="presParOf" srcId="{DB3683B0-B0C1-4AD8-8E6A-D9DBC47D675F}" destId="{40371FEE-EFA3-4EE2-BE8C-794B63C94131}" srcOrd="5" destOrd="0" presId="urn:microsoft.com/office/officeart/2005/8/layout/equation2"/>
    <dgm:cxn modelId="{554750A2-A71D-4BB0-93D5-6F35F27CD44A}" type="presParOf" srcId="{DB3683B0-B0C1-4AD8-8E6A-D9DBC47D675F}" destId="{F9EA195B-D094-4305-8D75-D2EA7B762DA5}" srcOrd="6" destOrd="0" presId="urn:microsoft.com/office/officeart/2005/8/layout/equation2"/>
    <dgm:cxn modelId="{E809340D-9A38-42F6-BFE6-53A4CE9B3809}" type="presParOf" srcId="{DB3683B0-B0C1-4AD8-8E6A-D9DBC47D675F}" destId="{C4F7E2B0-6D89-4291-9098-DA072B6AF3A0}" srcOrd="7" destOrd="0" presId="urn:microsoft.com/office/officeart/2005/8/layout/equation2"/>
    <dgm:cxn modelId="{83368534-D656-4C14-8B66-51626346699E}" type="presParOf" srcId="{DB3683B0-B0C1-4AD8-8E6A-D9DBC47D675F}" destId="{EF9786EF-CE23-4112-AEAD-74A5D0E3890F}" srcOrd="8" destOrd="0" presId="urn:microsoft.com/office/officeart/2005/8/layout/equation2"/>
    <dgm:cxn modelId="{BDC44BD4-B3C6-4CE1-BB64-5465430E555D}" type="presParOf" srcId="{DB3683B0-B0C1-4AD8-8E6A-D9DBC47D675F}" destId="{D40C6FBA-38C7-4FC5-A687-F22F63C4E8BD}" srcOrd="9" destOrd="0" presId="urn:microsoft.com/office/officeart/2005/8/layout/equation2"/>
    <dgm:cxn modelId="{52AC2D5D-ECED-4B0C-B600-97D4B552D4C8}" type="presParOf" srcId="{DB3683B0-B0C1-4AD8-8E6A-D9DBC47D675F}" destId="{9FB4E2E5-EBEA-4C4C-B625-4CE54674A1BF}" srcOrd="10" destOrd="0" presId="urn:microsoft.com/office/officeart/2005/8/layout/equation2"/>
    <dgm:cxn modelId="{EAB90DF9-18A1-494E-BDD3-89082A19F4BE}" type="presParOf" srcId="{DB3683B0-B0C1-4AD8-8E6A-D9DBC47D675F}" destId="{23E23148-1E33-4575-A0C5-D4A00BD8FD6F}" srcOrd="11" destOrd="0" presId="urn:microsoft.com/office/officeart/2005/8/layout/equation2"/>
    <dgm:cxn modelId="{6452B78B-F922-456C-8E8A-3051C904B45B}" type="presParOf" srcId="{DB3683B0-B0C1-4AD8-8E6A-D9DBC47D675F}" destId="{6562DB38-F855-4C03-9233-FF52CF2EA82A}" srcOrd="12" destOrd="0" presId="urn:microsoft.com/office/officeart/2005/8/layout/equation2"/>
    <dgm:cxn modelId="{ED3CE586-1652-400E-9ECF-80AF9CA2F314}" type="presParOf" srcId="{317FDE3E-DE6E-4D45-8D89-8813EB7A516F}" destId="{3B075D16-9783-4208-B5F3-AAAEFE7C0E79}" srcOrd="1" destOrd="0" presId="urn:microsoft.com/office/officeart/2005/8/layout/equation2"/>
    <dgm:cxn modelId="{756141A9-D9E3-4D23-AD6C-E84ECDBCF1A8}" type="presParOf" srcId="{3B075D16-9783-4208-B5F3-AAAEFE7C0E79}" destId="{09C014E0-467E-42E2-8666-05B66279C5C5}" srcOrd="0" destOrd="0" presId="urn:microsoft.com/office/officeart/2005/8/layout/equation2"/>
    <dgm:cxn modelId="{100F5797-5309-4295-AE4E-4C90C3CCDFB8}" type="presParOf" srcId="{317FDE3E-DE6E-4D45-8D89-8813EB7A516F}" destId="{894D32C5-9540-42F9-B8C3-D490772D711F}"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48B1C2-673D-4E20-91F6-F2C9A0CC8E57}" type="doc">
      <dgm:prSet loTypeId="urn:microsoft.com/office/officeart/2009/3/layout/HorizontalOrganizationChart" loCatId="hierarchy" qsTypeId="urn:microsoft.com/office/officeart/2005/8/quickstyle/simple5" qsCatId="simple" csTypeId="urn:microsoft.com/office/officeart/2005/8/colors/accent1_1" csCatId="accent1" phldr="1"/>
      <dgm:spPr/>
      <dgm:t>
        <a:bodyPr/>
        <a:lstStyle/>
        <a:p>
          <a:endParaRPr lang="es-ES"/>
        </a:p>
      </dgm:t>
    </dgm:pt>
    <dgm:pt modelId="{6EB1BC6E-93C9-4856-B798-A22193BF2CC4}">
      <dgm:prSet phldrT="[Texto]"/>
      <dgm:spPr/>
      <dgm:t>
        <a:bodyPr/>
        <a:lstStyle/>
        <a:p>
          <a:r>
            <a:rPr lang="es-ES" dirty="0">
              <a:latin typeface="Arial" panose="020B0604020202020204" pitchFamily="34" charset="0"/>
              <a:cs typeface="Arial" panose="020B0604020202020204" pitchFamily="34" charset="0"/>
            </a:rPr>
            <a:t>PDGRCC</a:t>
          </a:r>
        </a:p>
      </dgm:t>
    </dgm:pt>
    <dgm:pt modelId="{EBC74E65-8ABE-4771-8035-2A3E67DFFE11}" type="parTrans" cxnId="{30EABE0B-93D8-4575-903B-59EAEF76473C}">
      <dgm:prSet/>
      <dgm:spPr/>
      <dgm:t>
        <a:bodyPr/>
        <a:lstStyle/>
        <a:p>
          <a:endParaRPr lang="es-ES">
            <a:latin typeface="Arial" panose="020B0604020202020204" pitchFamily="34" charset="0"/>
            <a:cs typeface="Arial" panose="020B0604020202020204" pitchFamily="34" charset="0"/>
          </a:endParaRPr>
        </a:p>
      </dgm:t>
    </dgm:pt>
    <dgm:pt modelId="{41D403FF-F93F-46A3-8211-39DD9191C48B}" type="sibTrans" cxnId="{30EABE0B-93D8-4575-903B-59EAEF76473C}">
      <dgm:prSet/>
      <dgm:spPr/>
      <dgm:t>
        <a:bodyPr/>
        <a:lstStyle/>
        <a:p>
          <a:endParaRPr lang="es-ES">
            <a:latin typeface="Arial" panose="020B0604020202020204" pitchFamily="34" charset="0"/>
            <a:cs typeface="Arial" panose="020B0604020202020204" pitchFamily="34" charset="0"/>
          </a:endParaRPr>
        </a:p>
      </dgm:t>
    </dgm:pt>
    <dgm:pt modelId="{3B89678F-DE10-4A74-86F9-A70042E54390}">
      <dgm:prSet/>
      <dgm:spPr/>
      <dgm:t>
        <a:bodyPr/>
        <a:lstStyle/>
        <a:p>
          <a:r>
            <a:rPr lang="es-ES" dirty="0">
              <a:latin typeface="Arial" panose="020B0604020202020204" pitchFamily="34" charset="0"/>
              <a:cs typeface="Arial" panose="020B0604020202020204" pitchFamily="34" charset="0"/>
            </a:rPr>
            <a:t>1.1.	Objetivo 1. Fortalecer el conocimiento del riesgo de desastres y del cambio climático y sus efectos</a:t>
          </a:r>
        </a:p>
      </dgm:t>
    </dgm:pt>
    <dgm:pt modelId="{8F34D0AA-65E4-46D5-AB83-8C85BB9F667D}" type="parTrans" cxnId="{DD3606C4-1471-4680-8CD3-1496A3B6CD3E}">
      <dgm:prSet/>
      <dgm:spPr/>
      <dgm:t>
        <a:bodyPr/>
        <a:lstStyle/>
        <a:p>
          <a:endParaRPr lang="es-ES">
            <a:latin typeface="Arial" panose="020B0604020202020204" pitchFamily="34" charset="0"/>
            <a:cs typeface="Arial" panose="020B0604020202020204" pitchFamily="34" charset="0"/>
          </a:endParaRPr>
        </a:p>
      </dgm:t>
    </dgm:pt>
    <dgm:pt modelId="{0B4EAD09-76D0-4DC0-AD0A-7AEBF4E0D946}" type="sibTrans" cxnId="{DD3606C4-1471-4680-8CD3-1496A3B6CD3E}">
      <dgm:prSet/>
      <dgm:spPr/>
      <dgm:t>
        <a:bodyPr/>
        <a:lstStyle/>
        <a:p>
          <a:endParaRPr lang="es-ES">
            <a:latin typeface="Arial" panose="020B0604020202020204" pitchFamily="34" charset="0"/>
            <a:cs typeface="Arial" panose="020B0604020202020204" pitchFamily="34" charset="0"/>
          </a:endParaRPr>
        </a:p>
      </dgm:t>
    </dgm:pt>
    <dgm:pt modelId="{45E081FA-0280-4B8B-B7CA-3A7221CD66DC}">
      <dgm:prSet/>
      <dgm:spPr>
        <a:solidFill>
          <a:srgbClr val="00B0F0"/>
        </a:solidFill>
      </dgm:spPr>
      <dgm:t>
        <a:bodyPr/>
        <a:lstStyle/>
        <a:p>
          <a:r>
            <a:rPr lang="es-ES" dirty="0">
              <a:latin typeface="Arial" panose="020B0604020202020204" pitchFamily="34" charset="0"/>
              <a:cs typeface="Arial" panose="020B0604020202020204" pitchFamily="34" charset="0"/>
            </a:rPr>
            <a:t>4 PROGRAMAS </a:t>
          </a:r>
        </a:p>
      </dgm:t>
    </dgm:pt>
    <dgm:pt modelId="{388CDCD0-E340-46B1-BB78-4A00DE1918A7}" type="parTrans" cxnId="{82F328F2-7277-4968-AD37-7A2016A83038}">
      <dgm:prSet/>
      <dgm:spPr/>
      <dgm:t>
        <a:bodyPr/>
        <a:lstStyle/>
        <a:p>
          <a:endParaRPr lang="es-ES">
            <a:latin typeface="Arial" panose="020B0604020202020204" pitchFamily="34" charset="0"/>
            <a:cs typeface="Arial" panose="020B0604020202020204" pitchFamily="34" charset="0"/>
          </a:endParaRPr>
        </a:p>
      </dgm:t>
    </dgm:pt>
    <dgm:pt modelId="{40D5C087-5319-4314-9AB8-08A48AB5C5F8}" type="sibTrans" cxnId="{82F328F2-7277-4968-AD37-7A2016A83038}">
      <dgm:prSet/>
      <dgm:spPr/>
      <dgm:t>
        <a:bodyPr/>
        <a:lstStyle/>
        <a:p>
          <a:endParaRPr lang="es-ES">
            <a:latin typeface="Arial" panose="020B0604020202020204" pitchFamily="34" charset="0"/>
            <a:cs typeface="Arial" panose="020B0604020202020204" pitchFamily="34" charset="0"/>
          </a:endParaRPr>
        </a:p>
      </dgm:t>
    </dgm:pt>
    <dgm:pt modelId="{C60C5CA5-5A34-438B-B02E-440FD8AAE1D3}">
      <dgm:prSet/>
      <dgm:spPr/>
      <dgm:t>
        <a:bodyPr/>
        <a:lstStyle/>
        <a:p>
          <a:r>
            <a:rPr lang="es-ES" dirty="0">
              <a:latin typeface="Arial" panose="020B0604020202020204" pitchFamily="34" charset="0"/>
              <a:cs typeface="Arial" panose="020B0604020202020204" pitchFamily="34" charset="0"/>
            </a:rPr>
            <a:t>2.	COMPONENTE 2. MITIGACIÓN DEL CAMBIO CLIMÁTICO</a:t>
          </a:r>
        </a:p>
      </dgm:t>
    </dgm:pt>
    <dgm:pt modelId="{D02B5F39-2D20-445F-BD37-0F0B2C12333D}" type="parTrans" cxnId="{1FE9568F-E411-41D6-8327-C0AB9DD9AA87}">
      <dgm:prSet/>
      <dgm:spPr/>
      <dgm:t>
        <a:bodyPr/>
        <a:lstStyle/>
        <a:p>
          <a:endParaRPr lang="es-ES">
            <a:latin typeface="Arial" panose="020B0604020202020204" pitchFamily="34" charset="0"/>
            <a:cs typeface="Arial" panose="020B0604020202020204" pitchFamily="34" charset="0"/>
          </a:endParaRPr>
        </a:p>
      </dgm:t>
    </dgm:pt>
    <dgm:pt modelId="{46FA7D36-1FCA-4096-B41B-3004348DFD84}" type="sibTrans" cxnId="{1FE9568F-E411-41D6-8327-C0AB9DD9AA87}">
      <dgm:prSet/>
      <dgm:spPr/>
      <dgm:t>
        <a:bodyPr/>
        <a:lstStyle/>
        <a:p>
          <a:endParaRPr lang="es-ES">
            <a:latin typeface="Arial" panose="020B0604020202020204" pitchFamily="34" charset="0"/>
            <a:cs typeface="Arial" panose="020B0604020202020204" pitchFamily="34" charset="0"/>
          </a:endParaRPr>
        </a:p>
      </dgm:t>
    </dgm:pt>
    <dgm:pt modelId="{2154D910-8B1D-4584-837F-4C83783C7EB7}">
      <dgm:prSet/>
      <dgm:spPr/>
      <dgm:t>
        <a:bodyPr/>
        <a:lstStyle/>
        <a:p>
          <a:r>
            <a:rPr lang="es-ES" dirty="0">
              <a:latin typeface="Arial" panose="020B0604020202020204" pitchFamily="34" charset="0"/>
              <a:cs typeface="Arial" panose="020B0604020202020204" pitchFamily="34" charset="0"/>
            </a:rPr>
            <a:t>2.1.	Objetivo 2. Impulsar a Bogotá como ciudad sostenible y eficiente, baja en carbono</a:t>
          </a:r>
        </a:p>
      </dgm:t>
    </dgm:pt>
    <dgm:pt modelId="{DB3562F5-8CE7-4B8B-90B1-15A23FC3B58A}" type="parTrans" cxnId="{1455A342-5966-4E80-95E1-F0F5DB9EFCFB}">
      <dgm:prSet/>
      <dgm:spPr/>
      <dgm:t>
        <a:bodyPr/>
        <a:lstStyle/>
        <a:p>
          <a:endParaRPr lang="es-ES">
            <a:latin typeface="Arial" panose="020B0604020202020204" pitchFamily="34" charset="0"/>
            <a:cs typeface="Arial" panose="020B0604020202020204" pitchFamily="34" charset="0"/>
          </a:endParaRPr>
        </a:p>
      </dgm:t>
    </dgm:pt>
    <dgm:pt modelId="{0125EC90-AE2C-40C9-BAEE-D0D82605EC89}" type="sibTrans" cxnId="{1455A342-5966-4E80-95E1-F0F5DB9EFCFB}">
      <dgm:prSet/>
      <dgm:spPr/>
      <dgm:t>
        <a:bodyPr/>
        <a:lstStyle/>
        <a:p>
          <a:endParaRPr lang="es-ES">
            <a:latin typeface="Arial" panose="020B0604020202020204" pitchFamily="34" charset="0"/>
            <a:cs typeface="Arial" panose="020B0604020202020204" pitchFamily="34" charset="0"/>
          </a:endParaRPr>
        </a:p>
      </dgm:t>
    </dgm:pt>
    <dgm:pt modelId="{1233DB86-352B-43A4-8A26-F351A71ECB9F}">
      <dgm:prSet/>
      <dgm:spPr/>
      <dgm:t>
        <a:bodyPr/>
        <a:lstStyle/>
        <a:p>
          <a:r>
            <a:rPr lang="es-ES" dirty="0">
              <a:latin typeface="Arial" panose="020B0604020202020204" pitchFamily="34" charset="0"/>
              <a:cs typeface="Arial" panose="020B0604020202020204" pitchFamily="34" charset="0"/>
            </a:rPr>
            <a:t>4 PROGRAMAS</a:t>
          </a:r>
        </a:p>
      </dgm:t>
    </dgm:pt>
    <dgm:pt modelId="{FC93140E-DFB9-4D37-9C58-11A1CB43EA57}" type="parTrans" cxnId="{20EA47CF-64E5-4693-A37D-9163ADE16921}">
      <dgm:prSet/>
      <dgm:spPr/>
      <dgm:t>
        <a:bodyPr/>
        <a:lstStyle/>
        <a:p>
          <a:endParaRPr lang="es-ES">
            <a:latin typeface="Arial" panose="020B0604020202020204" pitchFamily="34" charset="0"/>
            <a:cs typeface="Arial" panose="020B0604020202020204" pitchFamily="34" charset="0"/>
          </a:endParaRPr>
        </a:p>
      </dgm:t>
    </dgm:pt>
    <dgm:pt modelId="{D8D2FE3C-3358-4747-A61E-75B0D41F6450}" type="sibTrans" cxnId="{20EA47CF-64E5-4693-A37D-9163ADE16921}">
      <dgm:prSet/>
      <dgm:spPr/>
      <dgm:t>
        <a:bodyPr/>
        <a:lstStyle/>
        <a:p>
          <a:endParaRPr lang="es-ES">
            <a:latin typeface="Arial" panose="020B0604020202020204" pitchFamily="34" charset="0"/>
            <a:cs typeface="Arial" panose="020B0604020202020204" pitchFamily="34" charset="0"/>
          </a:endParaRPr>
        </a:p>
      </dgm:t>
    </dgm:pt>
    <dgm:pt modelId="{8E9A2FB8-087A-4C79-BF84-73CC4B09FCCA}">
      <dgm:prSet/>
      <dgm:spPr/>
      <dgm:t>
        <a:bodyPr/>
        <a:lstStyle/>
        <a:p>
          <a:r>
            <a:rPr lang="es-ES" dirty="0">
              <a:latin typeface="Arial" panose="020B0604020202020204" pitchFamily="34" charset="0"/>
              <a:cs typeface="Arial" panose="020B0604020202020204" pitchFamily="34" charset="0"/>
            </a:rPr>
            <a:t>3.	COMPONENTE 3. REDUCCIÓN DEL RIESGO Y ADAPTACIÓN AL CAMBIO CLIMÁTICO	9</a:t>
          </a:r>
        </a:p>
      </dgm:t>
    </dgm:pt>
    <dgm:pt modelId="{AB05572F-A42E-4311-BBC9-038C64221674}" type="parTrans" cxnId="{1C1C18A5-9786-4D00-B913-3E2556E1B4A4}">
      <dgm:prSet/>
      <dgm:spPr/>
      <dgm:t>
        <a:bodyPr/>
        <a:lstStyle/>
        <a:p>
          <a:endParaRPr lang="es-ES">
            <a:latin typeface="Arial" panose="020B0604020202020204" pitchFamily="34" charset="0"/>
            <a:cs typeface="Arial" panose="020B0604020202020204" pitchFamily="34" charset="0"/>
          </a:endParaRPr>
        </a:p>
      </dgm:t>
    </dgm:pt>
    <dgm:pt modelId="{1582F20C-BC56-4C96-9E45-2D7150166A7F}" type="sibTrans" cxnId="{1C1C18A5-9786-4D00-B913-3E2556E1B4A4}">
      <dgm:prSet/>
      <dgm:spPr/>
      <dgm:t>
        <a:bodyPr/>
        <a:lstStyle/>
        <a:p>
          <a:endParaRPr lang="es-ES">
            <a:latin typeface="Arial" panose="020B0604020202020204" pitchFamily="34" charset="0"/>
            <a:cs typeface="Arial" panose="020B0604020202020204" pitchFamily="34" charset="0"/>
          </a:endParaRPr>
        </a:p>
      </dgm:t>
    </dgm:pt>
    <dgm:pt modelId="{B7B01E95-C2DB-43A8-9F79-4F6EFA67569A}">
      <dgm:prSet/>
      <dgm:spPr/>
      <dgm:t>
        <a:bodyPr/>
        <a:lstStyle/>
        <a:p>
          <a:r>
            <a:rPr lang="es-ES" dirty="0">
              <a:latin typeface="Arial" panose="020B0604020202020204" pitchFamily="34" charset="0"/>
              <a:cs typeface="Arial" panose="020B0604020202020204" pitchFamily="34" charset="0"/>
            </a:rPr>
            <a:t>3.1.	Objetivo 3: Reducir la vulnerabilidad territorial frente al cambio climático.	</a:t>
          </a:r>
        </a:p>
      </dgm:t>
    </dgm:pt>
    <dgm:pt modelId="{08C127C3-EDCF-48BF-8B64-1FF5EA134B9B}" type="parTrans" cxnId="{ADF8DDA5-45C2-4259-A746-DBE5DAC0891C}">
      <dgm:prSet/>
      <dgm:spPr/>
      <dgm:t>
        <a:bodyPr/>
        <a:lstStyle/>
        <a:p>
          <a:endParaRPr lang="es-ES">
            <a:latin typeface="Arial" panose="020B0604020202020204" pitchFamily="34" charset="0"/>
            <a:cs typeface="Arial" panose="020B0604020202020204" pitchFamily="34" charset="0"/>
          </a:endParaRPr>
        </a:p>
      </dgm:t>
    </dgm:pt>
    <dgm:pt modelId="{3FE4F3B0-B629-4374-863E-C0D8BE602455}" type="sibTrans" cxnId="{ADF8DDA5-45C2-4259-A746-DBE5DAC0891C}">
      <dgm:prSet/>
      <dgm:spPr/>
      <dgm:t>
        <a:bodyPr/>
        <a:lstStyle/>
        <a:p>
          <a:endParaRPr lang="es-ES">
            <a:latin typeface="Arial" panose="020B0604020202020204" pitchFamily="34" charset="0"/>
            <a:cs typeface="Arial" panose="020B0604020202020204" pitchFamily="34" charset="0"/>
          </a:endParaRPr>
        </a:p>
      </dgm:t>
    </dgm:pt>
    <dgm:pt modelId="{CFA3191A-4D74-4A42-9A17-9AEEE1EA23DE}">
      <dgm:prSet/>
      <dgm:spPr/>
      <dgm:t>
        <a:bodyPr/>
        <a:lstStyle/>
        <a:p>
          <a:r>
            <a:rPr lang="es-ES" dirty="0">
              <a:latin typeface="Arial" panose="020B0604020202020204" pitchFamily="34" charset="0"/>
              <a:cs typeface="Arial" panose="020B0604020202020204" pitchFamily="34" charset="0"/>
            </a:rPr>
            <a:t>7 PROGRAMAS	</a:t>
          </a:r>
        </a:p>
      </dgm:t>
    </dgm:pt>
    <dgm:pt modelId="{891182CB-7CB3-4524-A481-ABF8827C10BE}" type="parTrans" cxnId="{64EB81F9-5658-4A52-88B6-4B6520F5C7B2}">
      <dgm:prSet/>
      <dgm:spPr/>
      <dgm:t>
        <a:bodyPr/>
        <a:lstStyle/>
        <a:p>
          <a:endParaRPr lang="es-ES">
            <a:latin typeface="Arial" panose="020B0604020202020204" pitchFamily="34" charset="0"/>
            <a:cs typeface="Arial" panose="020B0604020202020204" pitchFamily="34" charset="0"/>
          </a:endParaRPr>
        </a:p>
      </dgm:t>
    </dgm:pt>
    <dgm:pt modelId="{D0D6BC91-13B2-4C7A-B2DC-F7035100406A}" type="sibTrans" cxnId="{64EB81F9-5658-4A52-88B6-4B6520F5C7B2}">
      <dgm:prSet/>
      <dgm:spPr/>
      <dgm:t>
        <a:bodyPr/>
        <a:lstStyle/>
        <a:p>
          <a:endParaRPr lang="es-ES">
            <a:latin typeface="Arial" panose="020B0604020202020204" pitchFamily="34" charset="0"/>
            <a:cs typeface="Arial" panose="020B0604020202020204" pitchFamily="34" charset="0"/>
          </a:endParaRPr>
        </a:p>
      </dgm:t>
    </dgm:pt>
    <dgm:pt modelId="{AEAFEAC2-E547-4262-BEDB-5468C051622A}">
      <dgm:prSet/>
      <dgm:spPr/>
      <dgm:t>
        <a:bodyPr/>
        <a:lstStyle/>
        <a:p>
          <a:r>
            <a:rPr lang="es-ES" dirty="0">
              <a:latin typeface="Arial" panose="020B0604020202020204" pitchFamily="34" charset="0"/>
              <a:cs typeface="Arial" panose="020B0604020202020204" pitchFamily="34" charset="0"/>
            </a:rPr>
            <a:t>4 PROGRAMAS	</a:t>
          </a:r>
        </a:p>
      </dgm:t>
    </dgm:pt>
    <dgm:pt modelId="{DC6A3B14-0C98-410E-9D00-D2EB0A7782BF}" type="parTrans" cxnId="{67320C83-02C8-4E88-8529-4261145B6F9B}">
      <dgm:prSet/>
      <dgm:spPr/>
      <dgm:t>
        <a:bodyPr/>
        <a:lstStyle/>
        <a:p>
          <a:endParaRPr lang="es-ES">
            <a:latin typeface="Arial" panose="020B0604020202020204" pitchFamily="34" charset="0"/>
            <a:cs typeface="Arial" panose="020B0604020202020204" pitchFamily="34" charset="0"/>
          </a:endParaRPr>
        </a:p>
      </dgm:t>
    </dgm:pt>
    <dgm:pt modelId="{B0356088-7B5C-4E15-96DE-A0C78DC968BA}" type="sibTrans" cxnId="{67320C83-02C8-4E88-8529-4261145B6F9B}">
      <dgm:prSet/>
      <dgm:spPr/>
      <dgm:t>
        <a:bodyPr/>
        <a:lstStyle/>
        <a:p>
          <a:endParaRPr lang="es-ES">
            <a:latin typeface="Arial" panose="020B0604020202020204" pitchFamily="34" charset="0"/>
            <a:cs typeface="Arial" panose="020B0604020202020204" pitchFamily="34" charset="0"/>
          </a:endParaRPr>
        </a:p>
      </dgm:t>
    </dgm:pt>
    <dgm:pt modelId="{A97BC9B0-D59D-4C67-9961-3E60766C3911}">
      <dgm:prSet/>
      <dgm:spPr/>
      <dgm:t>
        <a:bodyPr/>
        <a:lstStyle/>
        <a:p>
          <a:r>
            <a:rPr lang="es-ES" dirty="0">
              <a:latin typeface="Arial" panose="020B0604020202020204" pitchFamily="34" charset="0"/>
              <a:cs typeface="Arial" panose="020B0604020202020204" pitchFamily="34" charset="0"/>
            </a:rPr>
            <a:t>3.3.	Objetivo 5. Reducir el riesgo sectorial y de gran impacto.</a:t>
          </a:r>
        </a:p>
      </dgm:t>
    </dgm:pt>
    <dgm:pt modelId="{19973961-F75D-4898-90FF-C46F00A27F36}" type="parTrans" cxnId="{C3F82AB8-17FF-4624-B357-886F02BFE64E}">
      <dgm:prSet/>
      <dgm:spPr/>
      <dgm:t>
        <a:bodyPr/>
        <a:lstStyle/>
        <a:p>
          <a:endParaRPr lang="es-ES">
            <a:latin typeface="Arial" panose="020B0604020202020204" pitchFamily="34" charset="0"/>
            <a:cs typeface="Arial" panose="020B0604020202020204" pitchFamily="34" charset="0"/>
          </a:endParaRPr>
        </a:p>
      </dgm:t>
    </dgm:pt>
    <dgm:pt modelId="{488B14A6-F868-47B3-B4F9-9054FECC1586}" type="sibTrans" cxnId="{C3F82AB8-17FF-4624-B357-886F02BFE64E}">
      <dgm:prSet/>
      <dgm:spPr/>
      <dgm:t>
        <a:bodyPr/>
        <a:lstStyle/>
        <a:p>
          <a:endParaRPr lang="es-ES">
            <a:latin typeface="Arial" panose="020B0604020202020204" pitchFamily="34" charset="0"/>
            <a:cs typeface="Arial" panose="020B0604020202020204" pitchFamily="34" charset="0"/>
          </a:endParaRPr>
        </a:p>
      </dgm:t>
    </dgm:pt>
    <dgm:pt modelId="{0B659F57-6FB4-4EA0-8747-26EB0D32A428}">
      <dgm:prSet/>
      <dgm:spPr/>
      <dgm:t>
        <a:bodyPr/>
        <a:lstStyle/>
        <a:p>
          <a:r>
            <a:rPr lang="es-ES" dirty="0">
              <a:latin typeface="Arial" panose="020B0604020202020204" pitchFamily="34" charset="0"/>
              <a:cs typeface="Arial" panose="020B0604020202020204" pitchFamily="34" charset="0"/>
            </a:rPr>
            <a:t>5 PROGRAMAS</a:t>
          </a:r>
        </a:p>
      </dgm:t>
    </dgm:pt>
    <dgm:pt modelId="{F00E0E75-FBD6-4016-8A64-64FB8F95CC1F}" type="parTrans" cxnId="{B4EA0454-8A07-47DA-ACA1-5403EB36370F}">
      <dgm:prSet/>
      <dgm:spPr/>
      <dgm:t>
        <a:bodyPr/>
        <a:lstStyle/>
        <a:p>
          <a:endParaRPr lang="es-ES">
            <a:latin typeface="Arial" panose="020B0604020202020204" pitchFamily="34" charset="0"/>
            <a:cs typeface="Arial" panose="020B0604020202020204" pitchFamily="34" charset="0"/>
          </a:endParaRPr>
        </a:p>
      </dgm:t>
    </dgm:pt>
    <dgm:pt modelId="{4F736F90-F945-4671-A23A-1CC1FB727DA5}" type="sibTrans" cxnId="{B4EA0454-8A07-47DA-ACA1-5403EB36370F}">
      <dgm:prSet/>
      <dgm:spPr/>
      <dgm:t>
        <a:bodyPr/>
        <a:lstStyle/>
        <a:p>
          <a:endParaRPr lang="es-ES">
            <a:latin typeface="Arial" panose="020B0604020202020204" pitchFamily="34" charset="0"/>
            <a:cs typeface="Arial" panose="020B0604020202020204" pitchFamily="34" charset="0"/>
          </a:endParaRPr>
        </a:p>
      </dgm:t>
    </dgm:pt>
    <dgm:pt modelId="{F478C7B4-5B65-49AA-BAEE-D233B37404E8}">
      <dgm:prSet/>
      <dgm:spPr/>
      <dgm:t>
        <a:bodyPr/>
        <a:lstStyle/>
        <a:p>
          <a:r>
            <a:rPr lang="es-ES" dirty="0">
              <a:latin typeface="Arial" panose="020B0604020202020204" pitchFamily="34" charset="0"/>
              <a:cs typeface="Arial" panose="020B0604020202020204" pitchFamily="34" charset="0"/>
            </a:rPr>
            <a:t>4.	COMPONENTE 4. MANEJO DE EMERGENCIAS Y DESASTRES</a:t>
          </a:r>
        </a:p>
      </dgm:t>
    </dgm:pt>
    <dgm:pt modelId="{91B24C31-DD18-4904-91C5-7FC7A9B6E70A}" type="parTrans" cxnId="{B9785429-46C6-4E26-9BC4-F92502833C52}">
      <dgm:prSet/>
      <dgm:spPr/>
      <dgm:t>
        <a:bodyPr/>
        <a:lstStyle/>
        <a:p>
          <a:endParaRPr lang="es-ES">
            <a:latin typeface="Arial" panose="020B0604020202020204" pitchFamily="34" charset="0"/>
            <a:cs typeface="Arial" panose="020B0604020202020204" pitchFamily="34" charset="0"/>
          </a:endParaRPr>
        </a:p>
      </dgm:t>
    </dgm:pt>
    <dgm:pt modelId="{E4D58159-E88A-486F-AF0A-2AB76DB97272}" type="sibTrans" cxnId="{B9785429-46C6-4E26-9BC4-F92502833C52}">
      <dgm:prSet/>
      <dgm:spPr/>
      <dgm:t>
        <a:bodyPr/>
        <a:lstStyle/>
        <a:p>
          <a:endParaRPr lang="es-ES">
            <a:latin typeface="Arial" panose="020B0604020202020204" pitchFamily="34" charset="0"/>
            <a:cs typeface="Arial" panose="020B0604020202020204" pitchFamily="34" charset="0"/>
          </a:endParaRPr>
        </a:p>
      </dgm:t>
    </dgm:pt>
    <dgm:pt modelId="{33180C62-81DE-47B4-92FD-CE9E7E33104C}">
      <dgm:prSet/>
      <dgm:spPr/>
      <dgm:t>
        <a:bodyPr/>
        <a:lstStyle/>
        <a:p>
          <a:r>
            <a:rPr lang="es-ES" dirty="0">
              <a:latin typeface="Arial" panose="020B0604020202020204" pitchFamily="34" charset="0"/>
              <a:cs typeface="Arial" panose="020B0604020202020204" pitchFamily="34" charset="0"/>
            </a:rPr>
            <a:t>4.1.	Objetivo 6. Estar preparados para la respuesta a emergencias y desastres.</a:t>
          </a:r>
        </a:p>
      </dgm:t>
    </dgm:pt>
    <dgm:pt modelId="{D5E2A8C0-AC88-4205-BC07-93EE7C87722A}" type="parTrans" cxnId="{80B7C07E-3C66-4061-A4F9-71A23D4E60B2}">
      <dgm:prSet/>
      <dgm:spPr/>
      <dgm:t>
        <a:bodyPr/>
        <a:lstStyle/>
        <a:p>
          <a:endParaRPr lang="es-ES">
            <a:latin typeface="Arial" panose="020B0604020202020204" pitchFamily="34" charset="0"/>
            <a:cs typeface="Arial" panose="020B0604020202020204" pitchFamily="34" charset="0"/>
          </a:endParaRPr>
        </a:p>
      </dgm:t>
    </dgm:pt>
    <dgm:pt modelId="{07F10479-8D90-450A-AFD4-7F844B40315F}" type="sibTrans" cxnId="{80B7C07E-3C66-4061-A4F9-71A23D4E60B2}">
      <dgm:prSet/>
      <dgm:spPr/>
      <dgm:t>
        <a:bodyPr/>
        <a:lstStyle/>
        <a:p>
          <a:endParaRPr lang="es-ES">
            <a:latin typeface="Arial" panose="020B0604020202020204" pitchFamily="34" charset="0"/>
            <a:cs typeface="Arial" panose="020B0604020202020204" pitchFamily="34" charset="0"/>
          </a:endParaRPr>
        </a:p>
      </dgm:t>
    </dgm:pt>
    <dgm:pt modelId="{78091633-F471-4586-B08D-CCDF235F3BCE}">
      <dgm:prSet/>
      <dgm:spPr>
        <a:solidFill>
          <a:srgbClr val="00B0F0"/>
        </a:solidFill>
      </dgm:spPr>
      <dgm:t>
        <a:bodyPr/>
        <a:lstStyle/>
        <a:p>
          <a:r>
            <a:rPr lang="es-ES" dirty="0">
              <a:latin typeface="Arial" panose="020B0604020202020204" pitchFamily="34" charset="0"/>
              <a:cs typeface="Arial" panose="020B0604020202020204" pitchFamily="34" charset="0"/>
            </a:rPr>
            <a:t>3 PROGRAMAS </a:t>
          </a:r>
        </a:p>
      </dgm:t>
    </dgm:pt>
    <dgm:pt modelId="{6FC8AFCA-CEE7-4236-B74E-0D67CC78CBA8}" type="parTrans" cxnId="{F5300D92-7AC8-40F6-AD3F-109CAE9D1AC5}">
      <dgm:prSet/>
      <dgm:spPr/>
      <dgm:t>
        <a:bodyPr/>
        <a:lstStyle/>
        <a:p>
          <a:endParaRPr lang="es-ES">
            <a:latin typeface="Arial" panose="020B0604020202020204" pitchFamily="34" charset="0"/>
            <a:cs typeface="Arial" panose="020B0604020202020204" pitchFamily="34" charset="0"/>
          </a:endParaRPr>
        </a:p>
      </dgm:t>
    </dgm:pt>
    <dgm:pt modelId="{E0843630-ED23-44BC-977E-6A7D0600C614}" type="sibTrans" cxnId="{F5300D92-7AC8-40F6-AD3F-109CAE9D1AC5}">
      <dgm:prSet/>
      <dgm:spPr/>
      <dgm:t>
        <a:bodyPr/>
        <a:lstStyle/>
        <a:p>
          <a:endParaRPr lang="es-ES">
            <a:latin typeface="Arial" panose="020B0604020202020204" pitchFamily="34" charset="0"/>
            <a:cs typeface="Arial" panose="020B0604020202020204" pitchFamily="34" charset="0"/>
          </a:endParaRPr>
        </a:p>
      </dgm:t>
    </dgm:pt>
    <dgm:pt modelId="{978AC003-5C75-4207-AD58-CD16550FD46A}">
      <dgm:prSet/>
      <dgm:spPr/>
      <dgm:t>
        <a:bodyPr/>
        <a:lstStyle/>
        <a:p>
          <a:r>
            <a:rPr lang="es-ES" dirty="0">
              <a:latin typeface="Arial" panose="020B0604020202020204" pitchFamily="34" charset="0"/>
              <a:cs typeface="Arial" panose="020B0604020202020204" pitchFamily="34" charset="0"/>
            </a:rPr>
            <a:t>5.	COMPONENTE 5. GOBERNANZA PARA LA GESTIÓN DEL RIESGO DE DESASTRES Y DEL CAMBIO CLIMÁTICO</a:t>
          </a:r>
        </a:p>
      </dgm:t>
    </dgm:pt>
    <dgm:pt modelId="{C5C7FD9B-3B4C-4698-9A92-D48014CD67EB}" type="parTrans" cxnId="{79F13AC6-0E48-4526-B5CF-DBC75F3BC81F}">
      <dgm:prSet/>
      <dgm:spPr/>
      <dgm:t>
        <a:bodyPr/>
        <a:lstStyle/>
        <a:p>
          <a:endParaRPr lang="es-ES">
            <a:latin typeface="Arial" panose="020B0604020202020204" pitchFamily="34" charset="0"/>
            <a:cs typeface="Arial" panose="020B0604020202020204" pitchFamily="34" charset="0"/>
          </a:endParaRPr>
        </a:p>
      </dgm:t>
    </dgm:pt>
    <dgm:pt modelId="{2E7B8929-70DD-428A-9182-B85178B2D092}" type="sibTrans" cxnId="{79F13AC6-0E48-4526-B5CF-DBC75F3BC81F}">
      <dgm:prSet/>
      <dgm:spPr/>
      <dgm:t>
        <a:bodyPr/>
        <a:lstStyle/>
        <a:p>
          <a:endParaRPr lang="es-ES">
            <a:latin typeface="Arial" panose="020B0604020202020204" pitchFamily="34" charset="0"/>
            <a:cs typeface="Arial" panose="020B0604020202020204" pitchFamily="34" charset="0"/>
          </a:endParaRPr>
        </a:p>
      </dgm:t>
    </dgm:pt>
    <dgm:pt modelId="{616EB9DD-2D67-4EB7-A340-8F73E723E431}">
      <dgm:prSet/>
      <dgm:spPr/>
      <dgm:t>
        <a:bodyPr/>
        <a:lstStyle/>
        <a:p>
          <a:r>
            <a:rPr lang="es-ES" dirty="0">
              <a:latin typeface="Arial" panose="020B0604020202020204" pitchFamily="34" charset="0"/>
              <a:cs typeface="Arial" panose="020B0604020202020204" pitchFamily="34" charset="0"/>
            </a:rPr>
            <a:t>5.1.	Objetivo 7. Fortalecer la participación, la educación y la comunicación en el ámbito comunitario y empresarial.	</a:t>
          </a:r>
        </a:p>
      </dgm:t>
    </dgm:pt>
    <dgm:pt modelId="{F3F1EB96-1422-4AA5-A376-7E9C01B08D96}" type="parTrans" cxnId="{8D7AFF5F-83FE-42E3-BA73-CDA54C8BCE6F}">
      <dgm:prSet/>
      <dgm:spPr/>
      <dgm:t>
        <a:bodyPr/>
        <a:lstStyle/>
        <a:p>
          <a:endParaRPr lang="es-ES">
            <a:latin typeface="Arial" panose="020B0604020202020204" pitchFamily="34" charset="0"/>
            <a:cs typeface="Arial" panose="020B0604020202020204" pitchFamily="34" charset="0"/>
          </a:endParaRPr>
        </a:p>
      </dgm:t>
    </dgm:pt>
    <dgm:pt modelId="{E2DA009A-7902-4F49-9B54-F0152CE7D39D}" type="sibTrans" cxnId="{8D7AFF5F-83FE-42E3-BA73-CDA54C8BCE6F}">
      <dgm:prSet/>
      <dgm:spPr/>
      <dgm:t>
        <a:bodyPr/>
        <a:lstStyle/>
        <a:p>
          <a:endParaRPr lang="es-ES">
            <a:latin typeface="Arial" panose="020B0604020202020204" pitchFamily="34" charset="0"/>
            <a:cs typeface="Arial" panose="020B0604020202020204" pitchFamily="34" charset="0"/>
          </a:endParaRPr>
        </a:p>
      </dgm:t>
    </dgm:pt>
    <dgm:pt modelId="{7ABFDCB2-3252-425C-A854-4D140E5D8002}">
      <dgm:prSet/>
      <dgm:spPr/>
      <dgm:t>
        <a:bodyPr/>
        <a:lstStyle/>
        <a:p>
          <a:r>
            <a:rPr lang="es-ES">
              <a:latin typeface="Arial" panose="020B0604020202020204" pitchFamily="34" charset="0"/>
              <a:cs typeface="Arial" panose="020B0604020202020204" pitchFamily="34" charset="0"/>
            </a:rPr>
            <a:t>3 PROGRAMAS</a:t>
          </a:r>
          <a:endParaRPr lang="es-ES" dirty="0">
            <a:latin typeface="Arial" panose="020B0604020202020204" pitchFamily="34" charset="0"/>
            <a:cs typeface="Arial" panose="020B0604020202020204" pitchFamily="34" charset="0"/>
          </a:endParaRPr>
        </a:p>
      </dgm:t>
    </dgm:pt>
    <dgm:pt modelId="{D70863E3-FA87-4910-8304-6799C04BB811}" type="parTrans" cxnId="{3B1B5B38-1570-441B-88E4-A38A18158902}">
      <dgm:prSet/>
      <dgm:spPr/>
      <dgm:t>
        <a:bodyPr/>
        <a:lstStyle/>
        <a:p>
          <a:endParaRPr lang="es-ES">
            <a:latin typeface="Arial" panose="020B0604020202020204" pitchFamily="34" charset="0"/>
            <a:cs typeface="Arial" panose="020B0604020202020204" pitchFamily="34" charset="0"/>
          </a:endParaRPr>
        </a:p>
      </dgm:t>
    </dgm:pt>
    <dgm:pt modelId="{E666BC9B-6E9C-4A19-89AC-BA6490C74F81}" type="sibTrans" cxnId="{3B1B5B38-1570-441B-88E4-A38A18158902}">
      <dgm:prSet/>
      <dgm:spPr/>
      <dgm:t>
        <a:bodyPr/>
        <a:lstStyle/>
        <a:p>
          <a:endParaRPr lang="es-ES">
            <a:latin typeface="Arial" panose="020B0604020202020204" pitchFamily="34" charset="0"/>
            <a:cs typeface="Arial" panose="020B0604020202020204" pitchFamily="34" charset="0"/>
          </a:endParaRPr>
        </a:p>
      </dgm:t>
    </dgm:pt>
    <dgm:pt modelId="{5E355F40-1B5D-47E2-8877-AD1D544D5C7C}">
      <dgm:prSet/>
      <dgm:spPr/>
      <dgm:t>
        <a:bodyPr/>
        <a:lstStyle/>
        <a:p>
          <a:r>
            <a:rPr lang="es-ES" dirty="0">
              <a:latin typeface="Arial" panose="020B0604020202020204" pitchFamily="34" charset="0"/>
              <a:cs typeface="Arial" panose="020B0604020202020204" pitchFamily="34" charset="0"/>
            </a:rPr>
            <a:t>5.2.	Objetivo 8: Consolidar el Sistema Distrital de Gestión de Riesgos y Cambio Climático.	</a:t>
          </a:r>
        </a:p>
      </dgm:t>
    </dgm:pt>
    <dgm:pt modelId="{BC32FD03-E0F7-4BA4-A3E5-D3FB55F656BD}" type="parTrans" cxnId="{8B3E1029-FBB1-4EC2-BB7F-055CAAC55B88}">
      <dgm:prSet/>
      <dgm:spPr/>
      <dgm:t>
        <a:bodyPr/>
        <a:lstStyle/>
        <a:p>
          <a:endParaRPr lang="es-ES">
            <a:latin typeface="Arial" panose="020B0604020202020204" pitchFamily="34" charset="0"/>
            <a:cs typeface="Arial" panose="020B0604020202020204" pitchFamily="34" charset="0"/>
          </a:endParaRPr>
        </a:p>
      </dgm:t>
    </dgm:pt>
    <dgm:pt modelId="{404F6589-5E6B-4180-A440-E3DF2839F0FD}" type="sibTrans" cxnId="{8B3E1029-FBB1-4EC2-BB7F-055CAAC55B88}">
      <dgm:prSet/>
      <dgm:spPr/>
      <dgm:t>
        <a:bodyPr/>
        <a:lstStyle/>
        <a:p>
          <a:endParaRPr lang="es-ES">
            <a:latin typeface="Arial" panose="020B0604020202020204" pitchFamily="34" charset="0"/>
            <a:cs typeface="Arial" panose="020B0604020202020204" pitchFamily="34" charset="0"/>
          </a:endParaRPr>
        </a:p>
      </dgm:t>
    </dgm:pt>
    <dgm:pt modelId="{63047EB5-6269-4195-9F81-71B8E12A8D59}">
      <dgm:prSet/>
      <dgm:spPr>
        <a:solidFill>
          <a:srgbClr val="00B0F0"/>
        </a:solidFill>
      </dgm:spPr>
      <dgm:t>
        <a:bodyPr/>
        <a:lstStyle/>
        <a:p>
          <a:r>
            <a:rPr lang="es-ES" dirty="0">
              <a:latin typeface="Arial" panose="020B0604020202020204" pitchFamily="34" charset="0"/>
              <a:cs typeface="Arial" panose="020B0604020202020204" pitchFamily="34" charset="0"/>
            </a:rPr>
            <a:t>2 PROGRAMAS</a:t>
          </a:r>
        </a:p>
      </dgm:t>
    </dgm:pt>
    <dgm:pt modelId="{131399D6-01D3-45E4-AB47-19D993162A39}" type="parTrans" cxnId="{CEBA84D5-D54E-4A60-9D59-BB521E2F2D70}">
      <dgm:prSet/>
      <dgm:spPr/>
      <dgm:t>
        <a:bodyPr/>
        <a:lstStyle/>
        <a:p>
          <a:endParaRPr lang="es-ES">
            <a:latin typeface="Arial" panose="020B0604020202020204" pitchFamily="34" charset="0"/>
            <a:cs typeface="Arial" panose="020B0604020202020204" pitchFamily="34" charset="0"/>
          </a:endParaRPr>
        </a:p>
      </dgm:t>
    </dgm:pt>
    <dgm:pt modelId="{A9EB5618-9382-4EE4-9B09-983AAA186B94}" type="sibTrans" cxnId="{CEBA84D5-D54E-4A60-9D59-BB521E2F2D70}">
      <dgm:prSet/>
      <dgm:spPr/>
      <dgm:t>
        <a:bodyPr/>
        <a:lstStyle/>
        <a:p>
          <a:endParaRPr lang="es-ES">
            <a:latin typeface="Arial" panose="020B0604020202020204" pitchFamily="34" charset="0"/>
            <a:cs typeface="Arial" panose="020B0604020202020204" pitchFamily="34" charset="0"/>
          </a:endParaRPr>
        </a:p>
      </dgm:t>
    </dgm:pt>
    <dgm:pt modelId="{99D8D5AC-1785-40B4-8A81-12276A2C1CE6}">
      <dgm:prSet phldrT="[Texto]"/>
      <dgm:spPr/>
      <dgm:t>
        <a:bodyPr/>
        <a:lstStyle/>
        <a:p>
          <a:r>
            <a:rPr lang="es-ES" dirty="0">
              <a:latin typeface="Arial" panose="020B0604020202020204" pitchFamily="34" charset="0"/>
              <a:cs typeface="Arial" panose="020B0604020202020204" pitchFamily="34" charset="0"/>
            </a:rPr>
            <a:t>1.	COMPONENTE 1. CONOCIMIENTO DEL RIESGO Y EFECTOS DEL CAMBIO CLIMÁTICO</a:t>
          </a:r>
        </a:p>
      </dgm:t>
    </dgm:pt>
    <dgm:pt modelId="{4E5DCDC6-6730-4EB6-AE4C-9F9D36D3925E}" type="parTrans" cxnId="{98494604-4B66-44AD-A167-9B0B247EF831}">
      <dgm:prSet/>
      <dgm:spPr/>
      <dgm:t>
        <a:bodyPr/>
        <a:lstStyle/>
        <a:p>
          <a:endParaRPr lang="es-ES">
            <a:latin typeface="Arial" panose="020B0604020202020204" pitchFamily="34" charset="0"/>
            <a:cs typeface="Arial" panose="020B0604020202020204" pitchFamily="34" charset="0"/>
          </a:endParaRPr>
        </a:p>
      </dgm:t>
    </dgm:pt>
    <dgm:pt modelId="{057246A1-7D7C-4E9E-9E89-5C84F749B356}" type="sibTrans" cxnId="{98494604-4B66-44AD-A167-9B0B247EF831}">
      <dgm:prSet/>
      <dgm:spPr/>
      <dgm:t>
        <a:bodyPr/>
        <a:lstStyle/>
        <a:p>
          <a:endParaRPr lang="es-ES">
            <a:latin typeface="Arial" panose="020B0604020202020204" pitchFamily="34" charset="0"/>
            <a:cs typeface="Arial" panose="020B0604020202020204" pitchFamily="34" charset="0"/>
          </a:endParaRPr>
        </a:p>
      </dgm:t>
    </dgm:pt>
    <dgm:pt modelId="{39C48C3E-702C-4EF4-A0C0-C681E27DACDB}">
      <dgm:prSet/>
      <dgm:spPr/>
      <dgm:t>
        <a:bodyPr/>
        <a:lstStyle/>
        <a:p>
          <a:r>
            <a:rPr lang="es-ES" dirty="0">
              <a:latin typeface="Arial" panose="020B0604020202020204" pitchFamily="34" charset="0"/>
              <a:cs typeface="Arial" panose="020B0604020202020204" pitchFamily="34" charset="0"/>
            </a:rPr>
            <a:t>3.2.	Objetivo 4. Evitar nuevos escenarios de riesgo de desastres y mitigar los existentes.</a:t>
          </a:r>
        </a:p>
      </dgm:t>
    </dgm:pt>
    <dgm:pt modelId="{AD84658C-A9C0-4474-A660-042B704ADB38}" type="sibTrans" cxnId="{D40D13FC-B7C6-4E77-BF8F-A106062A5861}">
      <dgm:prSet/>
      <dgm:spPr/>
      <dgm:t>
        <a:bodyPr/>
        <a:lstStyle/>
        <a:p>
          <a:endParaRPr lang="es-ES">
            <a:latin typeface="Arial" panose="020B0604020202020204" pitchFamily="34" charset="0"/>
            <a:cs typeface="Arial" panose="020B0604020202020204" pitchFamily="34" charset="0"/>
          </a:endParaRPr>
        </a:p>
      </dgm:t>
    </dgm:pt>
    <dgm:pt modelId="{E56881A7-D028-4175-A02E-6AC9A0D849CE}" type="parTrans" cxnId="{D40D13FC-B7C6-4E77-BF8F-A106062A5861}">
      <dgm:prSet/>
      <dgm:spPr/>
      <dgm:t>
        <a:bodyPr/>
        <a:lstStyle/>
        <a:p>
          <a:endParaRPr lang="es-ES">
            <a:latin typeface="Arial" panose="020B0604020202020204" pitchFamily="34" charset="0"/>
            <a:cs typeface="Arial" panose="020B0604020202020204" pitchFamily="34" charset="0"/>
          </a:endParaRPr>
        </a:p>
      </dgm:t>
    </dgm:pt>
    <dgm:pt modelId="{A61C2361-BF9F-40A9-948B-AF1AB983FC77}" type="pres">
      <dgm:prSet presAssocID="{0048B1C2-673D-4E20-91F6-F2C9A0CC8E57}" presName="hierChild1" presStyleCnt="0">
        <dgm:presLayoutVars>
          <dgm:orgChart val="1"/>
          <dgm:chPref val="1"/>
          <dgm:dir/>
          <dgm:animOne val="branch"/>
          <dgm:animLvl val="lvl"/>
          <dgm:resizeHandles/>
        </dgm:presLayoutVars>
      </dgm:prSet>
      <dgm:spPr/>
    </dgm:pt>
    <dgm:pt modelId="{47622A31-581C-4E8C-A505-7E95D5AB354B}" type="pres">
      <dgm:prSet presAssocID="{6EB1BC6E-93C9-4856-B798-A22193BF2CC4}" presName="hierRoot1" presStyleCnt="0">
        <dgm:presLayoutVars>
          <dgm:hierBranch val="init"/>
        </dgm:presLayoutVars>
      </dgm:prSet>
      <dgm:spPr/>
    </dgm:pt>
    <dgm:pt modelId="{50C7B194-AB49-44CA-9ACA-F84754F43BD9}" type="pres">
      <dgm:prSet presAssocID="{6EB1BC6E-93C9-4856-B798-A22193BF2CC4}" presName="rootComposite1" presStyleCnt="0"/>
      <dgm:spPr/>
    </dgm:pt>
    <dgm:pt modelId="{4197CF3E-F81C-4DBE-8E54-03AD559FA4C0}" type="pres">
      <dgm:prSet presAssocID="{6EB1BC6E-93C9-4856-B798-A22193BF2CC4}" presName="rootText1" presStyleLbl="node0" presStyleIdx="0" presStyleCnt="1">
        <dgm:presLayoutVars>
          <dgm:chPref val="3"/>
        </dgm:presLayoutVars>
      </dgm:prSet>
      <dgm:spPr/>
    </dgm:pt>
    <dgm:pt modelId="{FB28E80E-4243-4A4C-AB7D-397D96B89AEE}" type="pres">
      <dgm:prSet presAssocID="{6EB1BC6E-93C9-4856-B798-A22193BF2CC4}" presName="rootConnector1" presStyleLbl="node1" presStyleIdx="0" presStyleCnt="0"/>
      <dgm:spPr/>
    </dgm:pt>
    <dgm:pt modelId="{D5FF1715-F917-428A-BA2B-B168CD3AA6AF}" type="pres">
      <dgm:prSet presAssocID="{6EB1BC6E-93C9-4856-B798-A22193BF2CC4}" presName="hierChild2" presStyleCnt="0"/>
      <dgm:spPr/>
    </dgm:pt>
    <dgm:pt modelId="{67825651-0E54-4852-A3B7-D3F574A1A61D}" type="pres">
      <dgm:prSet presAssocID="{4E5DCDC6-6730-4EB6-AE4C-9F9D36D3925E}" presName="Name64" presStyleLbl="parChTrans1D2" presStyleIdx="0" presStyleCnt="5"/>
      <dgm:spPr/>
    </dgm:pt>
    <dgm:pt modelId="{E7446005-7264-4723-B100-25D4392E1C12}" type="pres">
      <dgm:prSet presAssocID="{99D8D5AC-1785-40B4-8A81-12276A2C1CE6}" presName="hierRoot2" presStyleCnt="0">
        <dgm:presLayoutVars>
          <dgm:hierBranch val="init"/>
        </dgm:presLayoutVars>
      </dgm:prSet>
      <dgm:spPr/>
    </dgm:pt>
    <dgm:pt modelId="{40E9D10B-0FB7-4E7A-9878-49C563B2CB3B}" type="pres">
      <dgm:prSet presAssocID="{99D8D5AC-1785-40B4-8A81-12276A2C1CE6}" presName="rootComposite" presStyleCnt="0"/>
      <dgm:spPr/>
    </dgm:pt>
    <dgm:pt modelId="{936507B2-2FFE-4538-81A9-91EFB1813CD6}" type="pres">
      <dgm:prSet presAssocID="{99D8D5AC-1785-40B4-8A81-12276A2C1CE6}" presName="rootText" presStyleLbl="node2" presStyleIdx="0" presStyleCnt="5">
        <dgm:presLayoutVars>
          <dgm:chPref val="3"/>
        </dgm:presLayoutVars>
      </dgm:prSet>
      <dgm:spPr/>
    </dgm:pt>
    <dgm:pt modelId="{42AF7D7B-D852-463B-BE6F-C80ABCEC3E8C}" type="pres">
      <dgm:prSet presAssocID="{99D8D5AC-1785-40B4-8A81-12276A2C1CE6}" presName="rootConnector" presStyleLbl="node2" presStyleIdx="0" presStyleCnt="5"/>
      <dgm:spPr/>
    </dgm:pt>
    <dgm:pt modelId="{5152DB1E-58BA-4421-9207-0150C75020C0}" type="pres">
      <dgm:prSet presAssocID="{99D8D5AC-1785-40B4-8A81-12276A2C1CE6}" presName="hierChild4" presStyleCnt="0"/>
      <dgm:spPr/>
    </dgm:pt>
    <dgm:pt modelId="{E53BA424-06E4-497B-93A0-C23A15AE26DA}" type="pres">
      <dgm:prSet presAssocID="{8F34D0AA-65E4-46D5-AB83-8C85BB9F667D}" presName="Name64" presStyleLbl="parChTrans1D3" presStyleIdx="0" presStyleCnt="8"/>
      <dgm:spPr/>
    </dgm:pt>
    <dgm:pt modelId="{E63B2FD9-2326-4599-B47B-AEC27190EA6E}" type="pres">
      <dgm:prSet presAssocID="{3B89678F-DE10-4A74-86F9-A70042E54390}" presName="hierRoot2" presStyleCnt="0">
        <dgm:presLayoutVars>
          <dgm:hierBranch val="init"/>
        </dgm:presLayoutVars>
      </dgm:prSet>
      <dgm:spPr/>
    </dgm:pt>
    <dgm:pt modelId="{8E2CF78D-ED65-4621-B9C3-417402F61F78}" type="pres">
      <dgm:prSet presAssocID="{3B89678F-DE10-4A74-86F9-A70042E54390}" presName="rootComposite" presStyleCnt="0"/>
      <dgm:spPr/>
    </dgm:pt>
    <dgm:pt modelId="{35582E22-B5F3-4937-A552-452BF83A7514}" type="pres">
      <dgm:prSet presAssocID="{3B89678F-DE10-4A74-86F9-A70042E54390}" presName="rootText" presStyleLbl="node3" presStyleIdx="0" presStyleCnt="8">
        <dgm:presLayoutVars>
          <dgm:chPref val="3"/>
        </dgm:presLayoutVars>
      </dgm:prSet>
      <dgm:spPr/>
    </dgm:pt>
    <dgm:pt modelId="{3A88E254-6CBF-4679-BA69-BC5F303D3EB2}" type="pres">
      <dgm:prSet presAssocID="{3B89678F-DE10-4A74-86F9-A70042E54390}" presName="rootConnector" presStyleLbl="node3" presStyleIdx="0" presStyleCnt="8"/>
      <dgm:spPr/>
    </dgm:pt>
    <dgm:pt modelId="{318B2E06-6870-4785-BD03-C5C00DFB091D}" type="pres">
      <dgm:prSet presAssocID="{3B89678F-DE10-4A74-86F9-A70042E54390}" presName="hierChild4" presStyleCnt="0"/>
      <dgm:spPr/>
    </dgm:pt>
    <dgm:pt modelId="{2DD6A82B-154C-4CC3-A72F-4C1AD1461788}" type="pres">
      <dgm:prSet presAssocID="{388CDCD0-E340-46B1-BB78-4A00DE1918A7}" presName="Name64" presStyleLbl="parChTrans1D4" presStyleIdx="0" presStyleCnt="8"/>
      <dgm:spPr/>
    </dgm:pt>
    <dgm:pt modelId="{FF2BC960-C813-4C5C-87BB-CB2C600ECEE3}" type="pres">
      <dgm:prSet presAssocID="{45E081FA-0280-4B8B-B7CA-3A7221CD66DC}" presName="hierRoot2" presStyleCnt="0">
        <dgm:presLayoutVars>
          <dgm:hierBranch val="init"/>
        </dgm:presLayoutVars>
      </dgm:prSet>
      <dgm:spPr/>
    </dgm:pt>
    <dgm:pt modelId="{6D1232D4-5086-41E2-B03C-BB9A0F2ADB62}" type="pres">
      <dgm:prSet presAssocID="{45E081FA-0280-4B8B-B7CA-3A7221CD66DC}" presName="rootComposite" presStyleCnt="0"/>
      <dgm:spPr/>
    </dgm:pt>
    <dgm:pt modelId="{E6D7FA47-0289-4DB1-8A7D-94F4D2FE24E3}" type="pres">
      <dgm:prSet presAssocID="{45E081FA-0280-4B8B-B7CA-3A7221CD66DC}" presName="rootText" presStyleLbl="node4" presStyleIdx="0" presStyleCnt="8">
        <dgm:presLayoutVars>
          <dgm:chPref val="3"/>
        </dgm:presLayoutVars>
      </dgm:prSet>
      <dgm:spPr/>
    </dgm:pt>
    <dgm:pt modelId="{72F8EE6D-355F-46B0-816B-863011F083A0}" type="pres">
      <dgm:prSet presAssocID="{45E081FA-0280-4B8B-B7CA-3A7221CD66DC}" presName="rootConnector" presStyleLbl="node4" presStyleIdx="0" presStyleCnt="8"/>
      <dgm:spPr/>
    </dgm:pt>
    <dgm:pt modelId="{6C09DBF3-FD39-4F28-BB2D-C7D7618A9D02}" type="pres">
      <dgm:prSet presAssocID="{45E081FA-0280-4B8B-B7CA-3A7221CD66DC}" presName="hierChild4" presStyleCnt="0"/>
      <dgm:spPr/>
    </dgm:pt>
    <dgm:pt modelId="{AB9499E7-8E1C-4F2A-8EAF-72F561EA26DE}" type="pres">
      <dgm:prSet presAssocID="{45E081FA-0280-4B8B-B7CA-3A7221CD66DC}" presName="hierChild5" presStyleCnt="0"/>
      <dgm:spPr/>
    </dgm:pt>
    <dgm:pt modelId="{962EBCE2-DA64-40BE-9A20-917005912CE4}" type="pres">
      <dgm:prSet presAssocID="{3B89678F-DE10-4A74-86F9-A70042E54390}" presName="hierChild5" presStyleCnt="0"/>
      <dgm:spPr/>
    </dgm:pt>
    <dgm:pt modelId="{88B7AE41-10B2-412A-907B-2B98A827A092}" type="pres">
      <dgm:prSet presAssocID="{99D8D5AC-1785-40B4-8A81-12276A2C1CE6}" presName="hierChild5" presStyleCnt="0"/>
      <dgm:spPr/>
    </dgm:pt>
    <dgm:pt modelId="{F294FB9B-A93A-4652-8059-A3C46A36E64B}" type="pres">
      <dgm:prSet presAssocID="{D02B5F39-2D20-445F-BD37-0F0B2C12333D}" presName="Name64" presStyleLbl="parChTrans1D2" presStyleIdx="1" presStyleCnt="5"/>
      <dgm:spPr/>
    </dgm:pt>
    <dgm:pt modelId="{42085D28-AE44-4AFE-A474-5D68F5FBB6F0}" type="pres">
      <dgm:prSet presAssocID="{C60C5CA5-5A34-438B-B02E-440FD8AAE1D3}" presName="hierRoot2" presStyleCnt="0">
        <dgm:presLayoutVars>
          <dgm:hierBranch val="init"/>
        </dgm:presLayoutVars>
      </dgm:prSet>
      <dgm:spPr/>
    </dgm:pt>
    <dgm:pt modelId="{4F318BC0-895E-467D-9433-F1F6E80BEB7C}" type="pres">
      <dgm:prSet presAssocID="{C60C5CA5-5A34-438B-B02E-440FD8AAE1D3}" presName="rootComposite" presStyleCnt="0"/>
      <dgm:spPr/>
    </dgm:pt>
    <dgm:pt modelId="{9ECC2CCD-5B1D-445E-8D1F-F811ECE438E2}" type="pres">
      <dgm:prSet presAssocID="{C60C5CA5-5A34-438B-B02E-440FD8AAE1D3}" presName="rootText" presStyleLbl="node2" presStyleIdx="1" presStyleCnt="5">
        <dgm:presLayoutVars>
          <dgm:chPref val="3"/>
        </dgm:presLayoutVars>
      </dgm:prSet>
      <dgm:spPr/>
    </dgm:pt>
    <dgm:pt modelId="{BC405946-FE10-4D2E-B239-B4826ADA57DE}" type="pres">
      <dgm:prSet presAssocID="{C60C5CA5-5A34-438B-B02E-440FD8AAE1D3}" presName="rootConnector" presStyleLbl="node2" presStyleIdx="1" presStyleCnt="5"/>
      <dgm:spPr/>
    </dgm:pt>
    <dgm:pt modelId="{46272DD9-AB1C-4ACE-A626-3F6EC1F51B0A}" type="pres">
      <dgm:prSet presAssocID="{C60C5CA5-5A34-438B-B02E-440FD8AAE1D3}" presName="hierChild4" presStyleCnt="0"/>
      <dgm:spPr/>
    </dgm:pt>
    <dgm:pt modelId="{EE17E301-64C6-4F60-A751-300608FBEB43}" type="pres">
      <dgm:prSet presAssocID="{DB3562F5-8CE7-4B8B-90B1-15A23FC3B58A}" presName="Name64" presStyleLbl="parChTrans1D3" presStyleIdx="1" presStyleCnt="8"/>
      <dgm:spPr/>
    </dgm:pt>
    <dgm:pt modelId="{364CCF66-8CC0-4F6E-B3E5-51F1481DA04D}" type="pres">
      <dgm:prSet presAssocID="{2154D910-8B1D-4584-837F-4C83783C7EB7}" presName="hierRoot2" presStyleCnt="0">
        <dgm:presLayoutVars>
          <dgm:hierBranch val="init"/>
        </dgm:presLayoutVars>
      </dgm:prSet>
      <dgm:spPr/>
    </dgm:pt>
    <dgm:pt modelId="{5056778F-3576-47A5-A626-A3CF56403F5E}" type="pres">
      <dgm:prSet presAssocID="{2154D910-8B1D-4584-837F-4C83783C7EB7}" presName="rootComposite" presStyleCnt="0"/>
      <dgm:spPr/>
    </dgm:pt>
    <dgm:pt modelId="{5EB16BF8-B80A-44B7-9526-B269CA707775}" type="pres">
      <dgm:prSet presAssocID="{2154D910-8B1D-4584-837F-4C83783C7EB7}" presName="rootText" presStyleLbl="node3" presStyleIdx="1" presStyleCnt="8">
        <dgm:presLayoutVars>
          <dgm:chPref val="3"/>
        </dgm:presLayoutVars>
      </dgm:prSet>
      <dgm:spPr/>
    </dgm:pt>
    <dgm:pt modelId="{925D0659-4256-4EAA-A6F4-87467B97648D}" type="pres">
      <dgm:prSet presAssocID="{2154D910-8B1D-4584-837F-4C83783C7EB7}" presName="rootConnector" presStyleLbl="node3" presStyleIdx="1" presStyleCnt="8"/>
      <dgm:spPr/>
    </dgm:pt>
    <dgm:pt modelId="{22C55E9A-40E7-4319-BD93-66FB1C18DB6D}" type="pres">
      <dgm:prSet presAssocID="{2154D910-8B1D-4584-837F-4C83783C7EB7}" presName="hierChild4" presStyleCnt="0"/>
      <dgm:spPr/>
    </dgm:pt>
    <dgm:pt modelId="{C42640F4-C0AF-407D-BA8B-A43A0D176110}" type="pres">
      <dgm:prSet presAssocID="{FC93140E-DFB9-4D37-9C58-11A1CB43EA57}" presName="Name64" presStyleLbl="parChTrans1D4" presStyleIdx="1" presStyleCnt="8"/>
      <dgm:spPr/>
    </dgm:pt>
    <dgm:pt modelId="{F8F9CE0D-0917-4B1A-91DE-5B6FF05B62C5}" type="pres">
      <dgm:prSet presAssocID="{1233DB86-352B-43A4-8A26-F351A71ECB9F}" presName="hierRoot2" presStyleCnt="0">
        <dgm:presLayoutVars>
          <dgm:hierBranch val="init"/>
        </dgm:presLayoutVars>
      </dgm:prSet>
      <dgm:spPr/>
    </dgm:pt>
    <dgm:pt modelId="{B903BA15-4A60-4774-90EC-D81C1CBAF457}" type="pres">
      <dgm:prSet presAssocID="{1233DB86-352B-43A4-8A26-F351A71ECB9F}" presName="rootComposite" presStyleCnt="0"/>
      <dgm:spPr/>
    </dgm:pt>
    <dgm:pt modelId="{3396C717-0CEB-4487-9C2D-5C6D006E31F8}" type="pres">
      <dgm:prSet presAssocID="{1233DB86-352B-43A4-8A26-F351A71ECB9F}" presName="rootText" presStyleLbl="node4" presStyleIdx="1" presStyleCnt="8">
        <dgm:presLayoutVars>
          <dgm:chPref val="3"/>
        </dgm:presLayoutVars>
      </dgm:prSet>
      <dgm:spPr/>
    </dgm:pt>
    <dgm:pt modelId="{ED123795-6022-4C73-9CCF-5C7E85040744}" type="pres">
      <dgm:prSet presAssocID="{1233DB86-352B-43A4-8A26-F351A71ECB9F}" presName="rootConnector" presStyleLbl="node4" presStyleIdx="1" presStyleCnt="8"/>
      <dgm:spPr/>
    </dgm:pt>
    <dgm:pt modelId="{9B7AC8E2-9652-461A-BD9D-47DB25AF4C12}" type="pres">
      <dgm:prSet presAssocID="{1233DB86-352B-43A4-8A26-F351A71ECB9F}" presName="hierChild4" presStyleCnt="0"/>
      <dgm:spPr/>
    </dgm:pt>
    <dgm:pt modelId="{E10B4D7C-E79C-4511-ABDD-D9C9A7690B2F}" type="pres">
      <dgm:prSet presAssocID="{1233DB86-352B-43A4-8A26-F351A71ECB9F}" presName="hierChild5" presStyleCnt="0"/>
      <dgm:spPr/>
    </dgm:pt>
    <dgm:pt modelId="{6ADCA350-E784-42AD-84A2-C1D33BB98A39}" type="pres">
      <dgm:prSet presAssocID="{2154D910-8B1D-4584-837F-4C83783C7EB7}" presName="hierChild5" presStyleCnt="0"/>
      <dgm:spPr/>
    </dgm:pt>
    <dgm:pt modelId="{69267533-96F2-47CA-A04B-5DACFF96ED47}" type="pres">
      <dgm:prSet presAssocID="{C60C5CA5-5A34-438B-B02E-440FD8AAE1D3}" presName="hierChild5" presStyleCnt="0"/>
      <dgm:spPr/>
    </dgm:pt>
    <dgm:pt modelId="{A5E992C9-F4E8-495B-9B66-D54F63EEB77F}" type="pres">
      <dgm:prSet presAssocID="{AB05572F-A42E-4311-BBC9-038C64221674}" presName="Name64" presStyleLbl="parChTrans1D2" presStyleIdx="2" presStyleCnt="5"/>
      <dgm:spPr/>
    </dgm:pt>
    <dgm:pt modelId="{032F3C2E-76AE-454B-A38B-904F58DE3246}" type="pres">
      <dgm:prSet presAssocID="{8E9A2FB8-087A-4C79-BF84-73CC4B09FCCA}" presName="hierRoot2" presStyleCnt="0">
        <dgm:presLayoutVars>
          <dgm:hierBranch val="init"/>
        </dgm:presLayoutVars>
      </dgm:prSet>
      <dgm:spPr/>
    </dgm:pt>
    <dgm:pt modelId="{1BDB9AC0-B18A-4FCA-A7E1-37AD734033C7}" type="pres">
      <dgm:prSet presAssocID="{8E9A2FB8-087A-4C79-BF84-73CC4B09FCCA}" presName="rootComposite" presStyleCnt="0"/>
      <dgm:spPr/>
    </dgm:pt>
    <dgm:pt modelId="{54141845-CAB5-4B65-B0C4-C60491F3046D}" type="pres">
      <dgm:prSet presAssocID="{8E9A2FB8-087A-4C79-BF84-73CC4B09FCCA}" presName="rootText" presStyleLbl="node2" presStyleIdx="2" presStyleCnt="5">
        <dgm:presLayoutVars>
          <dgm:chPref val="3"/>
        </dgm:presLayoutVars>
      </dgm:prSet>
      <dgm:spPr/>
    </dgm:pt>
    <dgm:pt modelId="{B769D6C1-86BA-4AE9-A2AB-385B30DF0B6F}" type="pres">
      <dgm:prSet presAssocID="{8E9A2FB8-087A-4C79-BF84-73CC4B09FCCA}" presName="rootConnector" presStyleLbl="node2" presStyleIdx="2" presStyleCnt="5"/>
      <dgm:spPr/>
    </dgm:pt>
    <dgm:pt modelId="{1B618A8B-870F-4C91-9E2B-F3B47C0A951C}" type="pres">
      <dgm:prSet presAssocID="{8E9A2FB8-087A-4C79-BF84-73CC4B09FCCA}" presName="hierChild4" presStyleCnt="0"/>
      <dgm:spPr/>
    </dgm:pt>
    <dgm:pt modelId="{E82B4207-DF27-4313-BFA9-A39FED515722}" type="pres">
      <dgm:prSet presAssocID="{08C127C3-EDCF-48BF-8B64-1FF5EA134B9B}" presName="Name64" presStyleLbl="parChTrans1D3" presStyleIdx="2" presStyleCnt="8"/>
      <dgm:spPr/>
    </dgm:pt>
    <dgm:pt modelId="{BFEE850B-0C44-43BE-902E-4C7FE27B3A34}" type="pres">
      <dgm:prSet presAssocID="{B7B01E95-C2DB-43A8-9F79-4F6EFA67569A}" presName="hierRoot2" presStyleCnt="0">
        <dgm:presLayoutVars>
          <dgm:hierBranch val="init"/>
        </dgm:presLayoutVars>
      </dgm:prSet>
      <dgm:spPr/>
    </dgm:pt>
    <dgm:pt modelId="{60D5B6EF-8FDF-432B-BBB3-6C5187DD4BE2}" type="pres">
      <dgm:prSet presAssocID="{B7B01E95-C2DB-43A8-9F79-4F6EFA67569A}" presName="rootComposite" presStyleCnt="0"/>
      <dgm:spPr/>
    </dgm:pt>
    <dgm:pt modelId="{2134E3AA-DA5C-41AB-A843-F388CA7EC70D}" type="pres">
      <dgm:prSet presAssocID="{B7B01E95-C2DB-43A8-9F79-4F6EFA67569A}" presName="rootText" presStyleLbl="node3" presStyleIdx="2" presStyleCnt="8">
        <dgm:presLayoutVars>
          <dgm:chPref val="3"/>
        </dgm:presLayoutVars>
      </dgm:prSet>
      <dgm:spPr/>
    </dgm:pt>
    <dgm:pt modelId="{65B862C4-94FC-471E-95CA-8F99E36AED70}" type="pres">
      <dgm:prSet presAssocID="{B7B01E95-C2DB-43A8-9F79-4F6EFA67569A}" presName="rootConnector" presStyleLbl="node3" presStyleIdx="2" presStyleCnt="8"/>
      <dgm:spPr/>
    </dgm:pt>
    <dgm:pt modelId="{3EC61A5B-AA2D-4423-86F2-D609D8334477}" type="pres">
      <dgm:prSet presAssocID="{B7B01E95-C2DB-43A8-9F79-4F6EFA67569A}" presName="hierChild4" presStyleCnt="0"/>
      <dgm:spPr/>
    </dgm:pt>
    <dgm:pt modelId="{80E50108-C617-4FFA-A4BA-6B19DFB7783B}" type="pres">
      <dgm:prSet presAssocID="{891182CB-7CB3-4524-A481-ABF8827C10BE}" presName="Name64" presStyleLbl="parChTrans1D4" presStyleIdx="2" presStyleCnt="8"/>
      <dgm:spPr/>
    </dgm:pt>
    <dgm:pt modelId="{102707D8-79A6-4CDF-8D2F-C575843AAC8B}" type="pres">
      <dgm:prSet presAssocID="{CFA3191A-4D74-4A42-9A17-9AEEE1EA23DE}" presName="hierRoot2" presStyleCnt="0">
        <dgm:presLayoutVars>
          <dgm:hierBranch val="init"/>
        </dgm:presLayoutVars>
      </dgm:prSet>
      <dgm:spPr/>
    </dgm:pt>
    <dgm:pt modelId="{BD7E2590-FD7A-49C0-AA92-14DD3B7CEC10}" type="pres">
      <dgm:prSet presAssocID="{CFA3191A-4D74-4A42-9A17-9AEEE1EA23DE}" presName="rootComposite" presStyleCnt="0"/>
      <dgm:spPr/>
    </dgm:pt>
    <dgm:pt modelId="{D86401A3-5ECA-4D79-9B74-D7D0275CD9AF}" type="pres">
      <dgm:prSet presAssocID="{CFA3191A-4D74-4A42-9A17-9AEEE1EA23DE}" presName="rootText" presStyleLbl="node4" presStyleIdx="2" presStyleCnt="8">
        <dgm:presLayoutVars>
          <dgm:chPref val="3"/>
        </dgm:presLayoutVars>
      </dgm:prSet>
      <dgm:spPr/>
    </dgm:pt>
    <dgm:pt modelId="{C1D5B730-5A58-49A2-B67D-50039AEF16B9}" type="pres">
      <dgm:prSet presAssocID="{CFA3191A-4D74-4A42-9A17-9AEEE1EA23DE}" presName="rootConnector" presStyleLbl="node4" presStyleIdx="2" presStyleCnt="8"/>
      <dgm:spPr/>
    </dgm:pt>
    <dgm:pt modelId="{92D8AF59-BF02-4D0B-BD80-DDD72C9946D1}" type="pres">
      <dgm:prSet presAssocID="{CFA3191A-4D74-4A42-9A17-9AEEE1EA23DE}" presName="hierChild4" presStyleCnt="0"/>
      <dgm:spPr/>
    </dgm:pt>
    <dgm:pt modelId="{A36A5F6E-637D-4B42-9F0B-735EE8945417}" type="pres">
      <dgm:prSet presAssocID="{CFA3191A-4D74-4A42-9A17-9AEEE1EA23DE}" presName="hierChild5" presStyleCnt="0"/>
      <dgm:spPr/>
    </dgm:pt>
    <dgm:pt modelId="{EAE7B778-084C-4347-8B48-2D8C5F06E72A}" type="pres">
      <dgm:prSet presAssocID="{B7B01E95-C2DB-43A8-9F79-4F6EFA67569A}" presName="hierChild5" presStyleCnt="0"/>
      <dgm:spPr/>
    </dgm:pt>
    <dgm:pt modelId="{07D00A7A-19DD-42AA-88D3-D34F9C7EE9E7}" type="pres">
      <dgm:prSet presAssocID="{E56881A7-D028-4175-A02E-6AC9A0D849CE}" presName="Name64" presStyleLbl="parChTrans1D3" presStyleIdx="3" presStyleCnt="8"/>
      <dgm:spPr/>
    </dgm:pt>
    <dgm:pt modelId="{E05E209F-AD80-447C-94A2-8498884F9B31}" type="pres">
      <dgm:prSet presAssocID="{39C48C3E-702C-4EF4-A0C0-C681E27DACDB}" presName="hierRoot2" presStyleCnt="0">
        <dgm:presLayoutVars>
          <dgm:hierBranch val="init"/>
        </dgm:presLayoutVars>
      </dgm:prSet>
      <dgm:spPr/>
    </dgm:pt>
    <dgm:pt modelId="{F05A0449-2F08-4C21-850B-D49C88CAC447}" type="pres">
      <dgm:prSet presAssocID="{39C48C3E-702C-4EF4-A0C0-C681E27DACDB}" presName="rootComposite" presStyleCnt="0"/>
      <dgm:spPr/>
    </dgm:pt>
    <dgm:pt modelId="{EA776C87-BB3C-44EE-B0CE-0907CADFA99C}" type="pres">
      <dgm:prSet presAssocID="{39C48C3E-702C-4EF4-A0C0-C681E27DACDB}" presName="rootText" presStyleLbl="node3" presStyleIdx="3" presStyleCnt="8">
        <dgm:presLayoutVars>
          <dgm:chPref val="3"/>
        </dgm:presLayoutVars>
      </dgm:prSet>
      <dgm:spPr/>
    </dgm:pt>
    <dgm:pt modelId="{210880C8-B8E9-47C5-92DB-5A6660A7F814}" type="pres">
      <dgm:prSet presAssocID="{39C48C3E-702C-4EF4-A0C0-C681E27DACDB}" presName="rootConnector" presStyleLbl="node3" presStyleIdx="3" presStyleCnt="8"/>
      <dgm:spPr/>
    </dgm:pt>
    <dgm:pt modelId="{E5936E18-B7B0-4109-9DA8-DB3A0ED3578D}" type="pres">
      <dgm:prSet presAssocID="{39C48C3E-702C-4EF4-A0C0-C681E27DACDB}" presName="hierChild4" presStyleCnt="0"/>
      <dgm:spPr/>
    </dgm:pt>
    <dgm:pt modelId="{3ABABFEF-E313-4CBA-BE3A-80BADAD416A1}" type="pres">
      <dgm:prSet presAssocID="{DC6A3B14-0C98-410E-9D00-D2EB0A7782BF}" presName="Name64" presStyleLbl="parChTrans1D4" presStyleIdx="3" presStyleCnt="8"/>
      <dgm:spPr/>
    </dgm:pt>
    <dgm:pt modelId="{6C049ACF-B408-44C0-972E-4A52BFB10D08}" type="pres">
      <dgm:prSet presAssocID="{AEAFEAC2-E547-4262-BEDB-5468C051622A}" presName="hierRoot2" presStyleCnt="0">
        <dgm:presLayoutVars>
          <dgm:hierBranch val="init"/>
        </dgm:presLayoutVars>
      </dgm:prSet>
      <dgm:spPr/>
    </dgm:pt>
    <dgm:pt modelId="{799B461D-D6B3-4300-83BE-DDA221EB6686}" type="pres">
      <dgm:prSet presAssocID="{AEAFEAC2-E547-4262-BEDB-5468C051622A}" presName="rootComposite" presStyleCnt="0"/>
      <dgm:spPr/>
    </dgm:pt>
    <dgm:pt modelId="{447EA1A3-223E-43FF-93AE-545676517AB8}" type="pres">
      <dgm:prSet presAssocID="{AEAFEAC2-E547-4262-BEDB-5468C051622A}" presName="rootText" presStyleLbl="node4" presStyleIdx="3" presStyleCnt="8">
        <dgm:presLayoutVars>
          <dgm:chPref val="3"/>
        </dgm:presLayoutVars>
      </dgm:prSet>
      <dgm:spPr/>
    </dgm:pt>
    <dgm:pt modelId="{BE6DC129-E63B-4E24-A645-8116C2CE440A}" type="pres">
      <dgm:prSet presAssocID="{AEAFEAC2-E547-4262-BEDB-5468C051622A}" presName="rootConnector" presStyleLbl="node4" presStyleIdx="3" presStyleCnt="8"/>
      <dgm:spPr/>
    </dgm:pt>
    <dgm:pt modelId="{6E6C7335-6BC7-4A59-8C05-094F230F1A84}" type="pres">
      <dgm:prSet presAssocID="{AEAFEAC2-E547-4262-BEDB-5468C051622A}" presName="hierChild4" presStyleCnt="0"/>
      <dgm:spPr/>
    </dgm:pt>
    <dgm:pt modelId="{6C3C33D2-205B-4D6F-81DB-8E5CC4D9705E}" type="pres">
      <dgm:prSet presAssocID="{AEAFEAC2-E547-4262-BEDB-5468C051622A}" presName="hierChild5" presStyleCnt="0"/>
      <dgm:spPr/>
    </dgm:pt>
    <dgm:pt modelId="{C711630D-CB04-45EE-8E96-8DB516CD4526}" type="pres">
      <dgm:prSet presAssocID="{39C48C3E-702C-4EF4-A0C0-C681E27DACDB}" presName="hierChild5" presStyleCnt="0"/>
      <dgm:spPr/>
    </dgm:pt>
    <dgm:pt modelId="{91DB9590-5694-4F0C-A437-D1745526254D}" type="pres">
      <dgm:prSet presAssocID="{19973961-F75D-4898-90FF-C46F00A27F36}" presName="Name64" presStyleLbl="parChTrans1D3" presStyleIdx="4" presStyleCnt="8"/>
      <dgm:spPr/>
    </dgm:pt>
    <dgm:pt modelId="{886167B1-CA44-492F-9420-BB7950E3657E}" type="pres">
      <dgm:prSet presAssocID="{A97BC9B0-D59D-4C67-9961-3E60766C3911}" presName="hierRoot2" presStyleCnt="0">
        <dgm:presLayoutVars>
          <dgm:hierBranch val="init"/>
        </dgm:presLayoutVars>
      </dgm:prSet>
      <dgm:spPr/>
    </dgm:pt>
    <dgm:pt modelId="{4AA5AF9F-EF48-4BC8-93FE-D245AF5B4E3B}" type="pres">
      <dgm:prSet presAssocID="{A97BC9B0-D59D-4C67-9961-3E60766C3911}" presName="rootComposite" presStyleCnt="0"/>
      <dgm:spPr/>
    </dgm:pt>
    <dgm:pt modelId="{B464FB38-F8CC-4304-9DA7-345E6DE28702}" type="pres">
      <dgm:prSet presAssocID="{A97BC9B0-D59D-4C67-9961-3E60766C3911}" presName="rootText" presStyleLbl="node3" presStyleIdx="4" presStyleCnt="8">
        <dgm:presLayoutVars>
          <dgm:chPref val="3"/>
        </dgm:presLayoutVars>
      </dgm:prSet>
      <dgm:spPr/>
    </dgm:pt>
    <dgm:pt modelId="{9BEDA9C7-12B0-4960-9C99-043F0291AFF9}" type="pres">
      <dgm:prSet presAssocID="{A97BC9B0-D59D-4C67-9961-3E60766C3911}" presName="rootConnector" presStyleLbl="node3" presStyleIdx="4" presStyleCnt="8"/>
      <dgm:spPr/>
    </dgm:pt>
    <dgm:pt modelId="{65B78C4D-425A-4FDB-9320-92AD9DF87A7E}" type="pres">
      <dgm:prSet presAssocID="{A97BC9B0-D59D-4C67-9961-3E60766C3911}" presName="hierChild4" presStyleCnt="0"/>
      <dgm:spPr/>
    </dgm:pt>
    <dgm:pt modelId="{88289AB2-8D69-4839-851E-F519EC8509D1}" type="pres">
      <dgm:prSet presAssocID="{F00E0E75-FBD6-4016-8A64-64FB8F95CC1F}" presName="Name64" presStyleLbl="parChTrans1D4" presStyleIdx="4" presStyleCnt="8"/>
      <dgm:spPr/>
    </dgm:pt>
    <dgm:pt modelId="{6F922B0B-8AB5-4C14-8855-641FE1D1C7DF}" type="pres">
      <dgm:prSet presAssocID="{0B659F57-6FB4-4EA0-8747-26EB0D32A428}" presName="hierRoot2" presStyleCnt="0">
        <dgm:presLayoutVars>
          <dgm:hierBranch val="init"/>
        </dgm:presLayoutVars>
      </dgm:prSet>
      <dgm:spPr/>
    </dgm:pt>
    <dgm:pt modelId="{198880C3-42B2-4B23-814E-F22634FBCC5C}" type="pres">
      <dgm:prSet presAssocID="{0B659F57-6FB4-4EA0-8747-26EB0D32A428}" presName="rootComposite" presStyleCnt="0"/>
      <dgm:spPr/>
    </dgm:pt>
    <dgm:pt modelId="{03581644-173C-4CAF-87C7-299821C375AD}" type="pres">
      <dgm:prSet presAssocID="{0B659F57-6FB4-4EA0-8747-26EB0D32A428}" presName="rootText" presStyleLbl="node4" presStyleIdx="4" presStyleCnt="8">
        <dgm:presLayoutVars>
          <dgm:chPref val="3"/>
        </dgm:presLayoutVars>
      </dgm:prSet>
      <dgm:spPr/>
    </dgm:pt>
    <dgm:pt modelId="{8E80E2A6-B7B7-4433-857C-DF663C9ECC02}" type="pres">
      <dgm:prSet presAssocID="{0B659F57-6FB4-4EA0-8747-26EB0D32A428}" presName="rootConnector" presStyleLbl="node4" presStyleIdx="4" presStyleCnt="8"/>
      <dgm:spPr/>
    </dgm:pt>
    <dgm:pt modelId="{DBF2F31C-9F42-408C-A897-8337EC827BFE}" type="pres">
      <dgm:prSet presAssocID="{0B659F57-6FB4-4EA0-8747-26EB0D32A428}" presName="hierChild4" presStyleCnt="0"/>
      <dgm:spPr/>
    </dgm:pt>
    <dgm:pt modelId="{4922DCA1-EF04-490C-BF7D-AC53C2B357EF}" type="pres">
      <dgm:prSet presAssocID="{0B659F57-6FB4-4EA0-8747-26EB0D32A428}" presName="hierChild5" presStyleCnt="0"/>
      <dgm:spPr/>
    </dgm:pt>
    <dgm:pt modelId="{BD6D1BA0-7AF1-43AE-B26B-D1A0C7686EA9}" type="pres">
      <dgm:prSet presAssocID="{A97BC9B0-D59D-4C67-9961-3E60766C3911}" presName="hierChild5" presStyleCnt="0"/>
      <dgm:spPr/>
    </dgm:pt>
    <dgm:pt modelId="{CB2B70BC-B650-4617-B5A6-B26E5C4890F3}" type="pres">
      <dgm:prSet presAssocID="{8E9A2FB8-087A-4C79-BF84-73CC4B09FCCA}" presName="hierChild5" presStyleCnt="0"/>
      <dgm:spPr/>
    </dgm:pt>
    <dgm:pt modelId="{F5E5BDF5-C05D-49A9-BD94-84F9DB21EBB8}" type="pres">
      <dgm:prSet presAssocID="{91B24C31-DD18-4904-91C5-7FC7A9B6E70A}" presName="Name64" presStyleLbl="parChTrans1D2" presStyleIdx="3" presStyleCnt="5"/>
      <dgm:spPr/>
    </dgm:pt>
    <dgm:pt modelId="{F88956AA-A6E2-4A5C-BFD8-43E6BE68ACF8}" type="pres">
      <dgm:prSet presAssocID="{F478C7B4-5B65-49AA-BAEE-D233B37404E8}" presName="hierRoot2" presStyleCnt="0">
        <dgm:presLayoutVars>
          <dgm:hierBranch val="init"/>
        </dgm:presLayoutVars>
      </dgm:prSet>
      <dgm:spPr/>
    </dgm:pt>
    <dgm:pt modelId="{E57448E0-4DAF-4545-A6B1-B69E523A797E}" type="pres">
      <dgm:prSet presAssocID="{F478C7B4-5B65-49AA-BAEE-D233B37404E8}" presName="rootComposite" presStyleCnt="0"/>
      <dgm:spPr/>
    </dgm:pt>
    <dgm:pt modelId="{B796793E-F771-4E12-8BA4-AC6D30190BFC}" type="pres">
      <dgm:prSet presAssocID="{F478C7B4-5B65-49AA-BAEE-D233B37404E8}" presName="rootText" presStyleLbl="node2" presStyleIdx="3" presStyleCnt="5">
        <dgm:presLayoutVars>
          <dgm:chPref val="3"/>
        </dgm:presLayoutVars>
      </dgm:prSet>
      <dgm:spPr/>
    </dgm:pt>
    <dgm:pt modelId="{C8602682-5C30-4CD6-BAC7-90F74D27870A}" type="pres">
      <dgm:prSet presAssocID="{F478C7B4-5B65-49AA-BAEE-D233B37404E8}" presName="rootConnector" presStyleLbl="node2" presStyleIdx="3" presStyleCnt="5"/>
      <dgm:spPr/>
    </dgm:pt>
    <dgm:pt modelId="{24022A93-6191-4496-A8BA-915E74BAC904}" type="pres">
      <dgm:prSet presAssocID="{F478C7B4-5B65-49AA-BAEE-D233B37404E8}" presName="hierChild4" presStyleCnt="0"/>
      <dgm:spPr/>
    </dgm:pt>
    <dgm:pt modelId="{325F274E-8B96-4C4B-A100-E60FBE79AC53}" type="pres">
      <dgm:prSet presAssocID="{D5E2A8C0-AC88-4205-BC07-93EE7C87722A}" presName="Name64" presStyleLbl="parChTrans1D3" presStyleIdx="5" presStyleCnt="8"/>
      <dgm:spPr/>
    </dgm:pt>
    <dgm:pt modelId="{3B5A320E-8E51-4900-A78E-BA73F7EC02E1}" type="pres">
      <dgm:prSet presAssocID="{33180C62-81DE-47B4-92FD-CE9E7E33104C}" presName="hierRoot2" presStyleCnt="0">
        <dgm:presLayoutVars>
          <dgm:hierBranch val="init"/>
        </dgm:presLayoutVars>
      </dgm:prSet>
      <dgm:spPr/>
    </dgm:pt>
    <dgm:pt modelId="{174E4680-1632-4388-B675-8A2B1C394777}" type="pres">
      <dgm:prSet presAssocID="{33180C62-81DE-47B4-92FD-CE9E7E33104C}" presName="rootComposite" presStyleCnt="0"/>
      <dgm:spPr/>
    </dgm:pt>
    <dgm:pt modelId="{E5DF89D2-EB89-4FD9-B6F9-3A91465550A4}" type="pres">
      <dgm:prSet presAssocID="{33180C62-81DE-47B4-92FD-CE9E7E33104C}" presName="rootText" presStyleLbl="node3" presStyleIdx="5" presStyleCnt="8">
        <dgm:presLayoutVars>
          <dgm:chPref val="3"/>
        </dgm:presLayoutVars>
      </dgm:prSet>
      <dgm:spPr/>
    </dgm:pt>
    <dgm:pt modelId="{528F7709-ECE5-4CF9-83C5-619CF9BDAA65}" type="pres">
      <dgm:prSet presAssocID="{33180C62-81DE-47B4-92FD-CE9E7E33104C}" presName="rootConnector" presStyleLbl="node3" presStyleIdx="5" presStyleCnt="8"/>
      <dgm:spPr/>
    </dgm:pt>
    <dgm:pt modelId="{327F9D8F-4D00-4683-8748-01EA5612298B}" type="pres">
      <dgm:prSet presAssocID="{33180C62-81DE-47B4-92FD-CE9E7E33104C}" presName="hierChild4" presStyleCnt="0"/>
      <dgm:spPr/>
    </dgm:pt>
    <dgm:pt modelId="{DBE640D5-DF1E-4555-95C9-BCC430A25FCF}" type="pres">
      <dgm:prSet presAssocID="{6FC8AFCA-CEE7-4236-B74E-0D67CC78CBA8}" presName="Name64" presStyleLbl="parChTrans1D4" presStyleIdx="5" presStyleCnt="8"/>
      <dgm:spPr/>
    </dgm:pt>
    <dgm:pt modelId="{DDAF7E73-65CF-438F-BDA9-1FADE95F390B}" type="pres">
      <dgm:prSet presAssocID="{78091633-F471-4586-B08D-CCDF235F3BCE}" presName="hierRoot2" presStyleCnt="0">
        <dgm:presLayoutVars>
          <dgm:hierBranch val="init"/>
        </dgm:presLayoutVars>
      </dgm:prSet>
      <dgm:spPr/>
    </dgm:pt>
    <dgm:pt modelId="{9203B8EF-02D9-448A-9A95-A6598A24C0C2}" type="pres">
      <dgm:prSet presAssocID="{78091633-F471-4586-B08D-CCDF235F3BCE}" presName="rootComposite" presStyleCnt="0"/>
      <dgm:spPr/>
    </dgm:pt>
    <dgm:pt modelId="{796D9A1A-033E-4C05-9CC2-E8A1C145CAFE}" type="pres">
      <dgm:prSet presAssocID="{78091633-F471-4586-B08D-CCDF235F3BCE}" presName="rootText" presStyleLbl="node4" presStyleIdx="5" presStyleCnt="8">
        <dgm:presLayoutVars>
          <dgm:chPref val="3"/>
        </dgm:presLayoutVars>
      </dgm:prSet>
      <dgm:spPr/>
    </dgm:pt>
    <dgm:pt modelId="{B5E2513C-A29B-4E2B-9CBA-22FFC595F965}" type="pres">
      <dgm:prSet presAssocID="{78091633-F471-4586-B08D-CCDF235F3BCE}" presName="rootConnector" presStyleLbl="node4" presStyleIdx="5" presStyleCnt="8"/>
      <dgm:spPr/>
    </dgm:pt>
    <dgm:pt modelId="{D0AC2B89-09A1-4B94-B6E7-06596B1B9CDA}" type="pres">
      <dgm:prSet presAssocID="{78091633-F471-4586-B08D-CCDF235F3BCE}" presName="hierChild4" presStyleCnt="0"/>
      <dgm:spPr/>
    </dgm:pt>
    <dgm:pt modelId="{E5228B78-B9AB-435B-B215-1FA6E8816028}" type="pres">
      <dgm:prSet presAssocID="{78091633-F471-4586-B08D-CCDF235F3BCE}" presName="hierChild5" presStyleCnt="0"/>
      <dgm:spPr/>
    </dgm:pt>
    <dgm:pt modelId="{8E2D658D-969F-4A02-9425-4B516A1FF140}" type="pres">
      <dgm:prSet presAssocID="{33180C62-81DE-47B4-92FD-CE9E7E33104C}" presName="hierChild5" presStyleCnt="0"/>
      <dgm:spPr/>
    </dgm:pt>
    <dgm:pt modelId="{52D712E7-8987-49AF-A8EE-9BF7954A1A4A}" type="pres">
      <dgm:prSet presAssocID="{F478C7B4-5B65-49AA-BAEE-D233B37404E8}" presName="hierChild5" presStyleCnt="0"/>
      <dgm:spPr/>
    </dgm:pt>
    <dgm:pt modelId="{5B6B16D6-8DAD-4102-8368-0C75CDA6889A}" type="pres">
      <dgm:prSet presAssocID="{C5C7FD9B-3B4C-4698-9A92-D48014CD67EB}" presName="Name64" presStyleLbl="parChTrans1D2" presStyleIdx="4" presStyleCnt="5"/>
      <dgm:spPr/>
    </dgm:pt>
    <dgm:pt modelId="{38DAA2D1-790F-43BD-A046-D86ED465514C}" type="pres">
      <dgm:prSet presAssocID="{978AC003-5C75-4207-AD58-CD16550FD46A}" presName="hierRoot2" presStyleCnt="0">
        <dgm:presLayoutVars>
          <dgm:hierBranch val="init"/>
        </dgm:presLayoutVars>
      </dgm:prSet>
      <dgm:spPr/>
    </dgm:pt>
    <dgm:pt modelId="{2A6BB96C-4269-468A-8695-206A142C299B}" type="pres">
      <dgm:prSet presAssocID="{978AC003-5C75-4207-AD58-CD16550FD46A}" presName="rootComposite" presStyleCnt="0"/>
      <dgm:spPr/>
    </dgm:pt>
    <dgm:pt modelId="{CCBCCCB5-EF9F-462B-99EF-31856A720F17}" type="pres">
      <dgm:prSet presAssocID="{978AC003-5C75-4207-AD58-CD16550FD46A}" presName="rootText" presStyleLbl="node2" presStyleIdx="4" presStyleCnt="5">
        <dgm:presLayoutVars>
          <dgm:chPref val="3"/>
        </dgm:presLayoutVars>
      </dgm:prSet>
      <dgm:spPr/>
    </dgm:pt>
    <dgm:pt modelId="{98BA3CA9-3553-48B9-8FA0-D7BD6BAAC280}" type="pres">
      <dgm:prSet presAssocID="{978AC003-5C75-4207-AD58-CD16550FD46A}" presName="rootConnector" presStyleLbl="node2" presStyleIdx="4" presStyleCnt="5"/>
      <dgm:spPr/>
    </dgm:pt>
    <dgm:pt modelId="{158013F2-9018-4782-9E1B-1FE94E94179E}" type="pres">
      <dgm:prSet presAssocID="{978AC003-5C75-4207-AD58-CD16550FD46A}" presName="hierChild4" presStyleCnt="0"/>
      <dgm:spPr/>
    </dgm:pt>
    <dgm:pt modelId="{A1440418-45A3-4DE5-87AB-D867939FE389}" type="pres">
      <dgm:prSet presAssocID="{F3F1EB96-1422-4AA5-A376-7E9C01B08D96}" presName="Name64" presStyleLbl="parChTrans1D3" presStyleIdx="6" presStyleCnt="8"/>
      <dgm:spPr/>
    </dgm:pt>
    <dgm:pt modelId="{5EFE1ECD-FB1A-4B85-979D-45E71F0EBC6D}" type="pres">
      <dgm:prSet presAssocID="{616EB9DD-2D67-4EB7-A340-8F73E723E431}" presName="hierRoot2" presStyleCnt="0">
        <dgm:presLayoutVars>
          <dgm:hierBranch val="init"/>
        </dgm:presLayoutVars>
      </dgm:prSet>
      <dgm:spPr/>
    </dgm:pt>
    <dgm:pt modelId="{AE3C9950-2563-44C9-B827-368821AECC6E}" type="pres">
      <dgm:prSet presAssocID="{616EB9DD-2D67-4EB7-A340-8F73E723E431}" presName="rootComposite" presStyleCnt="0"/>
      <dgm:spPr/>
    </dgm:pt>
    <dgm:pt modelId="{376F7943-0421-401C-AABC-CE299A1B19D4}" type="pres">
      <dgm:prSet presAssocID="{616EB9DD-2D67-4EB7-A340-8F73E723E431}" presName="rootText" presStyleLbl="node3" presStyleIdx="6" presStyleCnt="8">
        <dgm:presLayoutVars>
          <dgm:chPref val="3"/>
        </dgm:presLayoutVars>
      </dgm:prSet>
      <dgm:spPr/>
    </dgm:pt>
    <dgm:pt modelId="{049CFF0A-2AE8-4DBA-A0DE-B36BF904402A}" type="pres">
      <dgm:prSet presAssocID="{616EB9DD-2D67-4EB7-A340-8F73E723E431}" presName="rootConnector" presStyleLbl="node3" presStyleIdx="6" presStyleCnt="8"/>
      <dgm:spPr/>
    </dgm:pt>
    <dgm:pt modelId="{2CD5D813-4EFE-423E-A4B1-B2D3999912B1}" type="pres">
      <dgm:prSet presAssocID="{616EB9DD-2D67-4EB7-A340-8F73E723E431}" presName="hierChild4" presStyleCnt="0"/>
      <dgm:spPr/>
    </dgm:pt>
    <dgm:pt modelId="{D3BE5F62-780A-4843-AD9D-0B77F995E123}" type="pres">
      <dgm:prSet presAssocID="{D70863E3-FA87-4910-8304-6799C04BB811}" presName="Name64" presStyleLbl="parChTrans1D4" presStyleIdx="6" presStyleCnt="8"/>
      <dgm:spPr/>
    </dgm:pt>
    <dgm:pt modelId="{B80C9CF3-E755-45EE-BCAF-F761A937FF32}" type="pres">
      <dgm:prSet presAssocID="{7ABFDCB2-3252-425C-A854-4D140E5D8002}" presName="hierRoot2" presStyleCnt="0">
        <dgm:presLayoutVars>
          <dgm:hierBranch val="init"/>
        </dgm:presLayoutVars>
      </dgm:prSet>
      <dgm:spPr/>
    </dgm:pt>
    <dgm:pt modelId="{2EC4B81F-5409-4966-846D-EB62AA3D58BB}" type="pres">
      <dgm:prSet presAssocID="{7ABFDCB2-3252-425C-A854-4D140E5D8002}" presName="rootComposite" presStyleCnt="0"/>
      <dgm:spPr/>
    </dgm:pt>
    <dgm:pt modelId="{2DC552B4-7A8F-452F-A016-59EDDF8B802A}" type="pres">
      <dgm:prSet presAssocID="{7ABFDCB2-3252-425C-A854-4D140E5D8002}" presName="rootText" presStyleLbl="node4" presStyleIdx="6" presStyleCnt="8">
        <dgm:presLayoutVars>
          <dgm:chPref val="3"/>
        </dgm:presLayoutVars>
      </dgm:prSet>
      <dgm:spPr/>
    </dgm:pt>
    <dgm:pt modelId="{F49ED7AD-CB26-4D3D-BD10-C07BDE623238}" type="pres">
      <dgm:prSet presAssocID="{7ABFDCB2-3252-425C-A854-4D140E5D8002}" presName="rootConnector" presStyleLbl="node4" presStyleIdx="6" presStyleCnt="8"/>
      <dgm:spPr/>
    </dgm:pt>
    <dgm:pt modelId="{CE81C1FC-D982-4698-A77F-A392FA4851D0}" type="pres">
      <dgm:prSet presAssocID="{7ABFDCB2-3252-425C-A854-4D140E5D8002}" presName="hierChild4" presStyleCnt="0"/>
      <dgm:spPr/>
    </dgm:pt>
    <dgm:pt modelId="{B3A2291E-BAF9-4C85-8F60-11C542AD5D27}" type="pres">
      <dgm:prSet presAssocID="{7ABFDCB2-3252-425C-A854-4D140E5D8002}" presName="hierChild5" presStyleCnt="0"/>
      <dgm:spPr/>
    </dgm:pt>
    <dgm:pt modelId="{E6718E21-4006-456E-91E9-21907401DC23}" type="pres">
      <dgm:prSet presAssocID="{616EB9DD-2D67-4EB7-A340-8F73E723E431}" presName="hierChild5" presStyleCnt="0"/>
      <dgm:spPr/>
    </dgm:pt>
    <dgm:pt modelId="{E09E2D79-EBB7-4029-856B-6664BF0E54E8}" type="pres">
      <dgm:prSet presAssocID="{BC32FD03-E0F7-4BA4-A3E5-D3FB55F656BD}" presName="Name64" presStyleLbl="parChTrans1D3" presStyleIdx="7" presStyleCnt="8"/>
      <dgm:spPr/>
    </dgm:pt>
    <dgm:pt modelId="{20D7E005-FD2C-4283-87AE-3FD329377778}" type="pres">
      <dgm:prSet presAssocID="{5E355F40-1B5D-47E2-8877-AD1D544D5C7C}" presName="hierRoot2" presStyleCnt="0">
        <dgm:presLayoutVars>
          <dgm:hierBranch val="init"/>
        </dgm:presLayoutVars>
      </dgm:prSet>
      <dgm:spPr/>
    </dgm:pt>
    <dgm:pt modelId="{9B2F10A2-315A-4ED8-B699-0168A954EDBA}" type="pres">
      <dgm:prSet presAssocID="{5E355F40-1B5D-47E2-8877-AD1D544D5C7C}" presName="rootComposite" presStyleCnt="0"/>
      <dgm:spPr/>
    </dgm:pt>
    <dgm:pt modelId="{9B8EFA8F-BFE5-470E-BA4D-7961F2285F13}" type="pres">
      <dgm:prSet presAssocID="{5E355F40-1B5D-47E2-8877-AD1D544D5C7C}" presName="rootText" presStyleLbl="node3" presStyleIdx="7" presStyleCnt="8">
        <dgm:presLayoutVars>
          <dgm:chPref val="3"/>
        </dgm:presLayoutVars>
      </dgm:prSet>
      <dgm:spPr/>
    </dgm:pt>
    <dgm:pt modelId="{65D7C241-1B7B-4253-9297-D5023D344176}" type="pres">
      <dgm:prSet presAssocID="{5E355F40-1B5D-47E2-8877-AD1D544D5C7C}" presName="rootConnector" presStyleLbl="node3" presStyleIdx="7" presStyleCnt="8"/>
      <dgm:spPr/>
    </dgm:pt>
    <dgm:pt modelId="{03452BCE-2111-4E16-AB18-7FA48F10DA65}" type="pres">
      <dgm:prSet presAssocID="{5E355F40-1B5D-47E2-8877-AD1D544D5C7C}" presName="hierChild4" presStyleCnt="0"/>
      <dgm:spPr/>
    </dgm:pt>
    <dgm:pt modelId="{C5A6435A-90F5-4A9D-AF91-B0FA0B36AEB1}" type="pres">
      <dgm:prSet presAssocID="{131399D6-01D3-45E4-AB47-19D993162A39}" presName="Name64" presStyleLbl="parChTrans1D4" presStyleIdx="7" presStyleCnt="8"/>
      <dgm:spPr/>
    </dgm:pt>
    <dgm:pt modelId="{58D698B1-8ED6-4104-8CCA-1C11469FE5A8}" type="pres">
      <dgm:prSet presAssocID="{63047EB5-6269-4195-9F81-71B8E12A8D59}" presName="hierRoot2" presStyleCnt="0">
        <dgm:presLayoutVars>
          <dgm:hierBranch val="init"/>
        </dgm:presLayoutVars>
      </dgm:prSet>
      <dgm:spPr/>
    </dgm:pt>
    <dgm:pt modelId="{FF2D51AC-08A4-4010-BD8D-11ABF39A4F43}" type="pres">
      <dgm:prSet presAssocID="{63047EB5-6269-4195-9F81-71B8E12A8D59}" presName="rootComposite" presStyleCnt="0"/>
      <dgm:spPr/>
    </dgm:pt>
    <dgm:pt modelId="{35341E4B-1F1E-4E0C-9F3A-68F3B7963770}" type="pres">
      <dgm:prSet presAssocID="{63047EB5-6269-4195-9F81-71B8E12A8D59}" presName="rootText" presStyleLbl="node4" presStyleIdx="7" presStyleCnt="8">
        <dgm:presLayoutVars>
          <dgm:chPref val="3"/>
        </dgm:presLayoutVars>
      </dgm:prSet>
      <dgm:spPr/>
    </dgm:pt>
    <dgm:pt modelId="{C0567F07-9F3D-4E41-BB15-78BB840531D7}" type="pres">
      <dgm:prSet presAssocID="{63047EB5-6269-4195-9F81-71B8E12A8D59}" presName="rootConnector" presStyleLbl="node4" presStyleIdx="7" presStyleCnt="8"/>
      <dgm:spPr/>
    </dgm:pt>
    <dgm:pt modelId="{77CF3EC1-3ABC-43F4-A83A-C3451D99A5BA}" type="pres">
      <dgm:prSet presAssocID="{63047EB5-6269-4195-9F81-71B8E12A8D59}" presName="hierChild4" presStyleCnt="0"/>
      <dgm:spPr/>
    </dgm:pt>
    <dgm:pt modelId="{7A42DCCF-5926-45A7-8A79-B6BB937CEF55}" type="pres">
      <dgm:prSet presAssocID="{63047EB5-6269-4195-9F81-71B8E12A8D59}" presName="hierChild5" presStyleCnt="0"/>
      <dgm:spPr/>
    </dgm:pt>
    <dgm:pt modelId="{05C9DECF-EAC1-449E-9BDD-4AA76C0B02B1}" type="pres">
      <dgm:prSet presAssocID="{5E355F40-1B5D-47E2-8877-AD1D544D5C7C}" presName="hierChild5" presStyleCnt="0"/>
      <dgm:spPr/>
    </dgm:pt>
    <dgm:pt modelId="{C2E0835F-4348-4CCF-BF71-D09FC7556B72}" type="pres">
      <dgm:prSet presAssocID="{978AC003-5C75-4207-AD58-CD16550FD46A}" presName="hierChild5" presStyleCnt="0"/>
      <dgm:spPr/>
    </dgm:pt>
    <dgm:pt modelId="{837E2F40-B7D0-4559-9F11-B99EB24E15D1}" type="pres">
      <dgm:prSet presAssocID="{6EB1BC6E-93C9-4856-B798-A22193BF2CC4}" presName="hierChild3" presStyleCnt="0"/>
      <dgm:spPr/>
    </dgm:pt>
  </dgm:ptLst>
  <dgm:cxnLst>
    <dgm:cxn modelId="{98494604-4B66-44AD-A167-9B0B247EF831}" srcId="{6EB1BC6E-93C9-4856-B798-A22193BF2CC4}" destId="{99D8D5AC-1785-40B4-8A81-12276A2C1CE6}" srcOrd="0" destOrd="0" parTransId="{4E5DCDC6-6730-4EB6-AE4C-9F9D36D3925E}" sibTransId="{057246A1-7D7C-4E9E-9E89-5C84F749B356}"/>
    <dgm:cxn modelId="{E305D504-187E-4677-95BA-72299C1F7E74}" type="presOf" srcId="{1233DB86-352B-43A4-8A26-F351A71ECB9F}" destId="{3396C717-0CEB-4487-9C2D-5C6D006E31F8}" srcOrd="0" destOrd="0" presId="urn:microsoft.com/office/officeart/2009/3/layout/HorizontalOrganizationChart"/>
    <dgm:cxn modelId="{44507005-3F60-43A3-93D8-83D793449C22}" type="presOf" srcId="{7ABFDCB2-3252-425C-A854-4D140E5D8002}" destId="{F49ED7AD-CB26-4D3D-BD10-C07BDE623238}" srcOrd="1" destOrd="0" presId="urn:microsoft.com/office/officeart/2009/3/layout/HorizontalOrganizationChart"/>
    <dgm:cxn modelId="{3CA69F07-C062-44E2-B6E9-3077689E6408}" type="presOf" srcId="{2154D910-8B1D-4584-837F-4C83783C7EB7}" destId="{925D0659-4256-4EAA-A6F4-87467B97648D}" srcOrd="1" destOrd="0" presId="urn:microsoft.com/office/officeart/2009/3/layout/HorizontalOrganizationChart"/>
    <dgm:cxn modelId="{30EABE0B-93D8-4575-903B-59EAEF76473C}" srcId="{0048B1C2-673D-4E20-91F6-F2C9A0CC8E57}" destId="{6EB1BC6E-93C9-4856-B798-A22193BF2CC4}" srcOrd="0" destOrd="0" parTransId="{EBC74E65-8ABE-4771-8035-2A3E67DFFE11}" sibTransId="{41D403FF-F93F-46A3-8211-39DD9191C48B}"/>
    <dgm:cxn modelId="{02D8420C-62A4-458C-94DD-0083A2B8CB2B}" type="presOf" srcId="{39C48C3E-702C-4EF4-A0C0-C681E27DACDB}" destId="{210880C8-B8E9-47C5-92DB-5A6660A7F814}" srcOrd="1" destOrd="0" presId="urn:microsoft.com/office/officeart/2009/3/layout/HorizontalOrganizationChart"/>
    <dgm:cxn modelId="{5837C414-23D0-44EF-97DC-2485E367C32A}" type="presOf" srcId="{6EB1BC6E-93C9-4856-B798-A22193BF2CC4}" destId="{FB28E80E-4243-4A4C-AB7D-397D96B89AEE}" srcOrd="1" destOrd="0" presId="urn:microsoft.com/office/officeart/2009/3/layout/HorizontalOrganizationChart"/>
    <dgm:cxn modelId="{D4A0FB16-AAE3-41F5-AF07-64862F59288C}" type="presOf" srcId="{978AC003-5C75-4207-AD58-CD16550FD46A}" destId="{98BA3CA9-3553-48B9-8FA0-D7BD6BAAC280}" srcOrd="1" destOrd="0" presId="urn:microsoft.com/office/officeart/2009/3/layout/HorizontalOrganizationChart"/>
    <dgm:cxn modelId="{CBD0991F-351E-40CF-A587-407029BACCA2}" type="presOf" srcId="{99D8D5AC-1785-40B4-8A81-12276A2C1CE6}" destId="{936507B2-2FFE-4538-81A9-91EFB1813CD6}" srcOrd="0" destOrd="0" presId="urn:microsoft.com/office/officeart/2009/3/layout/HorizontalOrganizationChart"/>
    <dgm:cxn modelId="{810B8A21-81FC-47A5-9818-39119D313FF4}" type="presOf" srcId="{616EB9DD-2D67-4EB7-A340-8F73E723E431}" destId="{049CFF0A-2AE8-4DBA-A0DE-B36BF904402A}" srcOrd="1" destOrd="0" presId="urn:microsoft.com/office/officeart/2009/3/layout/HorizontalOrganizationChart"/>
    <dgm:cxn modelId="{67FB5924-ECFB-4A97-8D22-1912106108AF}" type="presOf" srcId="{6EB1BC6E-93C9-4856-B798-A22193BF2CC4}" destId="{4197CF3E-F81C-4DBE-8E54-03AD559FA4C0}" srcOrd="0" destOrd="0" presId="urn:microsoft.com/office/officeart/2009/3/layout/HorizontalOrganizationChart"/>
    <dgm:cxn modelId="{8B3E1029-FBB1-4EC2-BB7F-055CAAC55B88}" srcId="{978AC003-5C75-4207-AD58-CD16550FD46A}" destId="{5E355F40-1B5D-47E2-8877-AD1D544D5C7C}" srcOrd="1" destOrd="0" parTransId="{BC32FD03-E0F7-4BA4-A3E5-D3FB55F656BD}" sibTransId="{404F6589-5E6B-4180-A440-E3DF2839F0FD}"/>
    <dgm:cxn modelId="{B9785429-46C6-4E26-9BC4-F92502833C52}" srcId="{6EB1BC6E-93C9-4856-B798-A22193BF2CC4}" destId="{F478C7B4-5B65-49AA-BAEE-D233B37404E8}" srcOrd="3" destOrd="0" parTransId="{91B24C31-DD18-4904-91C5-7FC7A9B6E70A}" sibTransId="{E4D58159-E88A-486F-AF0A-2AB76DB97272}"/>
    <dgm:cxn modelId="{AAF9CD2C-8A5D-43D3-AADC-EAC5FED5138D}" type="presOf" srcId="{D5E2A8C0-AC88-4205-BC07-93EE7C87722A}" destId="{325F274E-8B96-4C4B-A100-E60FBE79AC53}" srcOrd="0" destOrd="0" presId="urn:microsoft.com/office/officeart/2009/3/layout/HorizontalOrganizationChart"/>
    <dgm:cxn modelId="{E7675833-2375-4900-A48B-E070FA687008}" type="presOf" srcId="{AEAFEAC2-E547-4262-BEDB-5468C051622A}" destId="{447EA1A3-223E-43FF-93AE-545676517AB8}" srcOrd="0" destOrd="0" presId="urn:microsoft.com/office/officeart/2009/3/layout/HorizontalOrganizationChart"/>
    <dgm:cxn modelId="{B0811C34-FA52-4D28-B383-C95A71BEEF38}" type="presOf" srcId="{891182CB-7CB3-4524-A481-ABF8827C10BE}" destId="{80E50108-C617-4FFA-A4BA-6B19DFB7783B}" srcOrd="0" destOrd="0" presId="urn:microsoft.com/office/officeart/2009/3/layout/HorizontalOrganizationChart"/>
    <dgm:cxn modelId="{92EF5536-6093-41D1-9FC4-EF2502E6A63F}" type="presOf" srcId="{F3F1EB96-1422-4AA5-A376-7E9C01B08D96}" destId="{A1440418-45A3-4DE5-87AB-D867939FE389}" srcOrd="0" destOrd="0" presId="urn:microsoft.com/office/officeart/2009/3/layout/HorizontalOrganizationChart"/>
    <dgm:cxn modelId="{81EF2337-E668-4CDA-BE4C-4BCDC3BDA709}" type="presOf" srcId="{2154D910-8B1D-4584-837F-4C83783C7EB7}" destId="{5EB16BF8-B80A-44B7-9526-B269CA707775}" srcOrd="0" destOrd="0" presId="urn:microsoft.com/office/officeart/2009/3/layout/HorizontalOrganizationChart"/>
    <dgm:cxn modelId="{3B1E8137-01E4-4925-AC46-6926AE74A898}" type="presOf" srcId="{39C48C3E-702C-4EF4-A0C0-C681E27DACDB}" destId="{EA776C87-BB3C-44EE-B0CE-0907CADFA99C}" srcOrd="0" destOrd="0" presId="urn:microsoft.com/office/officeart/2009/3/layout/HorizontalOrganizationChart"/>
    <dgm:cxn modelId="{3B1B5B38-1570-441B-88E4-A38A18158902}" srcId="{616EB9DD-2D67-4EB7-A340-8F73E723E431}" destId="{7ABFDCB2-3252-425C-A854-4D140E5D8002}" srcOrd="0" destOrd="0" parTransId="{D70863E3-FA87-4910-8304-6799C04BB811}" sibTransId="{E666BC9B-6E9C-4A19-89AC-BA6490C74F81}"/>
    <dgm:cxn modelId="{7433BA3D-B52E-4E23-8D64-0F8476CA2325}" type="presOf" srcId="{A97BC9B0-D59D-4C67-9961-3E60766C3911}" destId="{9BEDA9C7-12B0-4960-9C99-043F0291AFF9}" srcOrd="1" destOrd="0" presId="urn:microsoft.com/office/officeart/2009/3/layout/HorizontalOrganizationChart"/>
    <dgm:cxn modelId="{16861F5E-7D69-42F9-B239-5E69DA950541}" type="presOf" srcId="{0B659F57-6FB4-4EA0-8747-26EB0D32A428}" destId="{8E80E2A6-B7B7-4433-857C-DF663C9ECC02}" srcOrd="1" destOrd="0" presId="urn:microsoft.com/office/officeart/2009/3/layout/HorizontalOrganizationChart"/>
    <dgm:cxn modelId="{8D7AFF5F-83FE-42E3-BA73-CDA54C8BCE6F}" srcId="{978AC003-5C75-4207-AD58-CD16550FD46A}" destId="{616EB9DD-2D67-4EB7-A340-8F73E723E431}" srcOrd="0" destOrd="0" parTransId="{F3F1EB96-1422-4AA5-A376-7E9C01B08D96}" sibTransId="{E2DA009A-7902-4F49-9B54-F0152CE7D39D}"/>
    <dgm:cxn modelId="{54AB0460-4299-4D26-9658-A9B7E49CCBFB}" type="presOf" srcId="{3B89678F-DE10-4A74-86F9-A70042E54390}" destId="{3A88E254-6CBF-4679-BA69-BC5F303D3EB2}" srcOrd="1" destOrd="0" presId="urn:microsoft.com/office/officeart/2009/3/layout/HorizontalOrganizationChart"/>
    <dgm:cxn modelId="{E93CEF60-9BE1-44B1-9144-134A20BFF07A}" type="presOf" srcId="{CFA3191A-4D74-4A42-9A17-9AEEE1EA23DE}" destId="{D86401A3-5ECA-4D79-9B74-D7D0275CD9AF}" srcOrd="0" destOrd="0" presId="urn:microsoft.com/office/officeart/2009/3/layout/HorizontalOrganizationChart"/>
    <dgm:cxn modelId="{1455A342-5966-4E80-95E1-F0F5DB9EFCFB}" srcId="{C60C5CA5-5A34-438B-B02E-440FD8AAE1D3}" destId="{2154D910-8B1D-4584-837F-4C83783C7EB7}" srcOrd="0" destOrd="0" parTransId="{DB3562F5-8CE7-4B8B-90B1-15A23FC3B58A}" sibTransId="{0125EC90-AE2C-40C9-BAEE-D0D82605EC89}"/>
    <dgm:cxn modelId="{FE8D9649-2ADD-43FF-B818-C06A86CACDA4}" type="presOf" srcId="{45E081FA-0280-4B8B-B7CA-3A7221CD66DC}" destId="{E6D7FA47-0289-4DB1-8A7D-94F4D2FE24E3}" srcOrd="0" destOrd="0" presId="urn:microsoft.com/office/officeart/2009/3/layout/HorizontalOrganizationChart"/>
    <dgm:cxn modelId="{2052176C-FF30-4DAA-BED4-C27405843D37}" type="presOf" srcId="{8E9A2FB8-087A-4C79-BF84-73CC4B09FCCA}" destId="{54141845-CAB5-4B65-B0C4-C60491F3046D}" srcOrd="0" destOrd="0" presId="urn:microsoft.com/office/officeart/2009/3/layout/HorizontalOrganizationChart"/>
    <dgm:cxn modelId="{ECE2954D-D5A5-46C3-AB4A-B8EC8D80DF36}" type="presOf" srcId="{D70863E3-FA87-4910-8304-6799C04BB811}" destId="{D3BE5F62-780A-4843-AD9D-0B77F995E123}" srcOrd="0" destOrd="0" presId="urn:microsoft.com/office/officeart/2009/3/layout/HorizontalOrganizationChart"/>
    <dgm:cxn modelId="{B90FA26F-FA4D-453D-966F-317EC66ECAD5}" type="presOf" srcId="{AEAFEAC2-E547-4262-BEDB-5468C051622A}" destId="{BE6DC129-E63B-4E24-A645-8116C2CE440A}" srcOrd="1" destOrd="0" presId="urn:microsoft.com/office/officeart/2009/3/layout/HorizontalOrganizationChart"/>
    <dgm:cxn modelId="{6284FC6F-FE11-40E2-8DB8-0F66446813BD}" type="presOf" srcId="{BC32FD03-E0F7-4BA4-A3E5-D3FB55F656BD}" destId="{E09E2D79-EBB7-4029-856B-6664BF0E54E8}" srcOrd="0" destOrd="0" presId="urn:microsoft.com/office/officeart/2009/3/layout/HorizontalOrganizationChart"/>
    <dgm:cxn modelId="{B4EA0454-8A07-47DA-ACA1-5403EB36370F}" srcId="{A97BC9B0-D59D-4C67-9961-3E60766C3911}" destId="{0B659F57-6FB4-4EA0-8747-26EB0D32A428}" srcOrd="0" destOrd="0" parTransId="{F00E0E75-FBD6-4016-8A64-64FB8F95CC1F}" sibTransId="{4F736F90-F945-4671-A23A-1CC1FB727DA5}"/>
    <dgm:cxn modelId="{52357D75-7DA6-4C61-93C4-C59721D8A792}" type="presOf" srcId="{78091633-F471-4586-B08D-CCDF235F3BCE}" destId="{B5E2513C-A29B-4E2B-9CBA-22FFC595F965}" srcOrd="1" destOrd="0" presId="urn:microsoft.com/office/officeart/2009/3/layout/HorizontalOrganizationChart"/>
    <dgm:cxn modelId="{34A45056-CC02-4DFE-9474-E768AB369FA5}" type="presOf" srcId="{DB3562F5-8CE7-4B8B-90B1-15A23FC3B58A}" destId="{EE17E301-64C6-4F60-A751-300608FBEB43}" srcOrd="0" destOrd="0" presId="urn:microsoft.com/office/officeart/2009/3/layout/HorizontalOrganizationChart"/>
    <dgm:cxn modelId="{86E8277B-AF05-4920-8229-C6F2B79F7C5B}" type="presOf" srcId="{D02B5F39-2D20-445F-BD37-0F0B2C12333D}" destId="{F294FB9B-A93A-4652-8059-A3C46A36E64B}" srcOrd="0" destOrd="0" presId="urn:microsoft.com/office/officeart/2009/3/layout/HorizontalOrganizationChart"/>
    <dgm:cxn modelId="{77106C7B-C74E-480C-A12E-FA866716AF6C}" type="presOf" srcId="{5E355F40-1B5D-47E2-8877-AD1D544D5C7C}" destId="{65D7C241-1B7B-4253-9297-D5023D344176}" srcOrd="1" destOrd="0" presId="urn:microsoft.com/office/officeart/2009/3/layout/HorizontalOrganizationChart"/>
    <dgm:cxn modelId="{23B3187C-04E0-447A-A22E-CE605F3659A3}" type="presOf" srcId="{F00E0E75-FBD6-4016-8A64-64FB8F95CC1F}" destId="{88289AB2-8D69-4839-851E-F519EC8509D1}" srcOrd="0" destOrd="0" presId="urn:microsoft.com/office/officeart/2009/3/layout/HorizontalOrganizationChart"/>
    <dgm:cxn modelId="{0666427E-8811-42BE-8E03-61B033C2A451}" type="presOf" srcId="{A97BC9B0-D59D-4C67-9961-3E60766C3911}" destId="{B464FB38-F8CC-4304-9DA7-345E6DE28702}" srcOrd="0" destOrd="0" presId="urn:microsoft.com/office/officeart/2009/3/layout/HorizontalOrganizationChart"/>
    <dgm:cxn modelId="{EE1F717E-44A8-490F-BACC-0C33F915B9E1}" type="presOf" srcId="{DC6A3B14-0C98-410E-9D00-D2EB0A7782BF}" destId="{3ABABFEF-E313-4CBA-BE3A-80BADAD416A1}" srcOrd="0" destOrd="0" presId="urn:microsoft.com/office/officeart/2009/3/layout/HorizontalOrganizationChart"/>
    <dgm:cxn modelId="{80B7C07E-3C66-4061-A4F9-71A23D4E60B2}" srcId="{F478C7B4-5B65-49AA-BAEE-D233B37404E8}" destId="{33180C62-81DE-47B4-92FD-CE9E7E33104C}" srcOrd="0" destOrd="0" parTransId="{D5E2A8C0-AC88-4205-BC07-93EE7C87722A}" sibTransId="{07F10479-8D90-450A-AFD4-7F844B40315F}"/>
    <dgm:cxn modelId="{6BFBF780-E22C-490C-9968-E9C8FF852ED5}" type="presOf" srcId="{AB05572F-A42E-4311-BBC9-038C64221674}" destId="{A5E992C9-F4E8-495B-9B66-D54F63EEB77F}" srcOrd="0" destOrd="0" presId="urn:microsoft.com/office/officeart/2009/3/layout/HorizontalOrganizationChart"/>
    <dgm:cxn modelId="{B5C12982-D13D-4B2E-A914-B88AD4420617}" type="presOf" srcId="{978AC003-5C75-4207-AD58-CD16550FD46A}" destId="{CCBCCCB5-EF9F-462B-99EF-31856A720F17}" srcOrd="0" destOrd="0" presId="urn:microsoft.com/office/officeart/2009/3/layout/HorizontalOrganizationChart"/>
    <dgm:cxn modelId="{67320C83-02C8-4E88-8529-4261145B6F9B}" srcId="{39C48C3E-702C-4EF4-A0C0-C681E27DACDB}" destId="{AEAFEAC2-E547-4262-BEDB-5468C051622A}" srcOrd="0" destOrd="0" parTransId="{DC6A3B14-0C98-410E-9D00-D2EB0A7782BF}" sibTransId="{B0356088-7B5C-4E15-96DE-A0C78DC968BA}"/>
    <dgm:cxn modelId="{795EC283-FF1C-491C-97BB-BF50F0C7A2A0}" type="presOf" srcId="{F478C7B4-5B65-49AA-BAEE-D233B37404E8}" destId="{B796793E-F771-4E12-8BA4-AC6D30190BFC}" srcOrd="0" destOrd="0" presId="urn:microsoft.com/office/officeart/2009/3/layout/HorizontalOrganizationChart"/>
    <dgm:cxn modelId="{62978489-8C8F-4782-A28D-E89CC19BA9CC}" type="presOf" srcId="{E56881A7-D028-4175-A02E-6AC9A0D849CE}" destId="{07D00A7A-19DD-42AA-88D3-D34F9C7EE9E7}" srcOrd="0" destOrd="0" presId="urn:microsoft.com/office/officeart/2009/3/layout/HorizontalOrganizationChart"/>
    <dgm:cxn modelId="{C87E288D-C873-4D44-8487-D270B2CD6A8B}" type="presOf" srcId="{B7B01E95-C2DB-43A8-9F79-4F6EFA67569A}" destId="{65B862C4-94FC-471E-95CA-8F99E36AED70}" srcOrd="1" destOrd="0" presId="urn:microsoft.com/office/officeart/2009/3/layout/HorizontalOrganizationChart"/>
    <dgm:cxn modelId="{B2B45F8E-E944-4320-8050-686E466C7FC2}" type="presOf" srcId="{91B24C31-DD18-4904-91C5-7FC7A9B6E70A}" destId="{F5E5BDF5-C05D-49A9-BD94-84F9DB21EBB8}" srcOrd="0" destOrd="0" presId="urn:microsoft.com/office/officeart/2009/3/layout/HorizontalOrganizationChart"/>
    <dgm:cxn modelId="{1FE9568F-E411-41D6-8327-C0AB9DD9AA87}" srcId="{6EB1BC6E-93C9-4856-B798-A22193BF2CC4}" destId="{C60C5CA5-5A34-438B-B02E-440FD8AAE1D3}" srcOrd="1" destOrd="0" parTransId="{D02B5F39-2D20-445F-BD37-0F0B2C12333D}" sibTransId="{46FA7D36-1FCA-4096-B41B-3004348DFD84}"/>
    <dgm:cxn modelId="{117FB191-215C-439F-A075-2395C02F263C}" type="presOf" srcId="{B7B01E95-C2DB-43A8-9F79-4F6EFA67569A}" destId="{2134E3AA-DA5C-41AB-A843-F388CA7EC70D}" srcOrd="0" destOrd="0" presId="urn:microsoft.com/office/officeart/2009/3/layout/HorizontalOrganizationChart"/>
    <dgm:cxn modelId="{F5300D92-7AC8-40F6-AD3F-109CAE9D1AC5}" srcId="{33180C62-81DE-47B4-92FD-CE9E7E33104C}" destId="{78091633-F471-4586-B08D-CCDF235F3BCE}" srcOrd="0" destOrd="0" parTransId="{6FC8AFCA-CEE7-4236-B74E-0D67CC78CBA8}" sibTransId="{E0843630-ED23-44BC-977E-6A7D0600C614}"/>
    <dgm:cxn modelId="{03426897-FC91-4482-B2B7-445FE1311674}" type="presOf" srcId="{3B89678F-DE10-4A74-86F9-A70042E54390}" destId="{35582E22-B5F3-4937-A552-452BF83A7514}" srcOrd="0" destOrd="0" presId="urn:microsoft.com/office/officeart/2009/3/layout/HorizontalOrganizationChart"/>
    <dgm:cxn modelId="{FE66BFA0-5BCB-4A98-942F-093E14420611}" type="presOf" srcId="{F478C7B4-5B65-49AA-BAEE-D233B37404E8}" destId="{C8602682-5C30-4CD6-BAC7-90F74D27870A}" srcOrd="1" destOrd="0" presId="urn:microsoft.com/office/officeart/2009/3/layout/HorizontalOrganizationChart"/>
    <dgm:cxn modelId="{1C1C18A5-9786-4D00-B913-3E2556E1B4A4}" srcId="{6EB1BC6E-93C9-4856-B798-A22193BF2CC4}" destId="{8E9A2FB8-087A-4C79-BF84-73CC4B09FCCA}" srcOrd="2" destOrd="0" parTransId="{AB05572F-A42E-4311-BBC9-038C64221674}" sibTransId="{1582F20C-BC56-4C96-9E45-2D7150166A7F}"/>
    <dgm:cxn modelId="{ADF8DDA5-45C2-4259-A746-DBE5DAC0891C}" srcId="{8E9A2FB8-087A-4C79-BF84-73CC4B09FCCA}" destId="{B7B01E95-C2DB-43A8-9F79-4F6EFA67569A}" srcOrd="0" destOrd="0" parTransId="{08C127C3-EDCF-48BF-8B64-1FF5EA134B9B}" sibTransId="{3FE4F3B0-B629-4374-863E-C0D8BE602455}"/>
    <dgm:cxn modelId="{87F283A7-D811-430F-BD0D-394332DF8A69}" type="presOf" srcId="{5E355F40-1B5D-47E2-8877-AD1D544D5C7C}" destId="{9B8EFA8F-BFE5-470E-BA4D-7961F2285F13}" srcOrd="0" destOrd="0" presId="urn:microsoft.com/office/officeart/2009/3/layout/HorizontalOrganizationChart"/>
    <dgm:cxn modelId="{0207ABA8-322F-4F98-BE11-20E30D340DC3}" type="presOf" srcId="{0048B1C2-673D-4E20-91F6-F2C9A0CC8E57}" destId="{A61C2361-BF9F-40A9-948B-AF1AB983FC77}" srcOrd="0" destOrd="0" presId="urn:microsoft.com/office/officeart/2009/3/layout/HorizontalOrganizationChart"/>
    <dgm:cxn modelId="{FB9EF3AD-F511-4D74-82E3-A4B0F0152216}" type="presOf" srcId="{63047EB5-6269-4195-9F81-71B8E12A8D59}" destId="{C0567F07-9F3D-4E41-BB15-78BB840531D7}" srcOrd="1" destOrd="0" presId="urn:microsoft.com/office/officeart/2009/3/layout/HorizontalOrganizationChart"/>
    <dgm:cxn modelId="{561A33AE-A59F-4117-B721-783E7038B8D9}" type="presOf" srcId="{8F34D0AA-65E4-46D5-AB83-8C85BB9F667D}" destId="{E53BA424-06E4-497B-93A0-C23A15AE26DA}" srcOrd="0" destOrd="0" presId="urn:microsoft.com/office/officeart/2009/3/layout/HorizontalOrganizationChart"/>
    <dgm:cxn modelId="{27ACB2AF-390B-4EA3-B875-B2BC49F7BABD}" type="presOf" srcId="{63047EB5-6269-4195-9F81-71B8E12A8D59}" destId="{35341E4B-1F1E-4E0C-9F3A-68F3B7963770}" srcOrd="0" destOrd="0" presId="urn:microsoft.com/office/officeart/2009/3/layout/HorizontalOrganizationChart"/>
    <dgm:cxn modelId="{03A5D3B6-3471-453F-B771-20428F0768BA}" type="presOf" srcId="{388CDCD0-E340-46B1-BB78-4A00DE1918A7}" destId="{2DD6A82B-154C-4CC3-A72F-4C1AD1461788}" srcOrd="0" destOrd="0" presId="urn:microsoft.com/office/officeart/2009/3/layout/HorizontalOrganizationChart"/>
    <dgm:cxn modelId="{C3F82AB8-17FF-4624-B357-886F02BFE64E}" srcId="{8E9A2FB8-087A-4C79-BF84-73CC4B09FCCA}" destId="{A97BC9B0-D59D-4C67-9961-3E60766C3911}" srcOrd="2" destOrd="0" parTransId="{19973961-F75D-4898-90FF-C46F00A27F36}" sibTransId="{488B14A6-F868-47B3-B4F9-9054FECC1586}"/>
    <dgm:cxn modelId="{02E682BA-2A8A-45CC-929A-410E6B08B147}" type="presOf" srcId="{7ABFDCB2-3252-425C-A854-4D140E5D8002}" destId="{2DC552B4-7A8F-452F-A016-59EDDF8B802A}" srcOrd="0" destOrd="0" presId="urn:microsoft.com/office/officeart/2009/3/layout/HorizontalOrganizationChart"/>
    <dgm:cxn modelId="{A839A3BD-C2B1-4B96-B0DA-77DB0036205A}" type="presOf" srcId="{33180C62-81DE-47B4-92FD-CE9E7E33104C}" destId="{528F7709-ECE5-4CF9-83C5-619CF9BDAA65}" srcOrd="1" destOrd="0" presId="urn:microsoft.com/office/officeart/2009/3/layout/HorizontalOrganizationChart"/>
    <dgm:cxn modelId="{E514A5BF-4483-497F-8F98-C02141ABFF46}" type="presOf" srcId="{33180C62-81DE-47B4-92FD-CE9E7E33104C}" destId="{E5DF89D2-EB89-4FD9-B6F9-3A91465550A4}" srcOrd="0" destOrd="0" presId="urn:microsoft.com/office/officeart/2009/3/layout/HorizontalOrganizationChart"/>
    <dgm:cxn modelId="{A3CF9FC0-5346-4611-AA79-D7A83225F587}" type="presOf" srcId="{99D8D5AC-1785-40B4-8A81-12276A2C1CE6}" destId="{42AF7D7B-D852-463B-BE6F-C80ABCEC3E8C}" srcOrd="1" destOrd="0" presId="urn:microsoft.com/office/officeart/2009/3/layout/HorizontalOrganizationChart"/>
    <dgm:cxn modelId="{AF54EAC1-DC2A-4486-8A3B-A8B5C0D8B2CE}" type="presOf" srcId="{19973961-F75D-4898-90FF-C46F00A27F36}" destId="{91DB9590-5694-4F0C-A437-D1745526254D}" srcOrd="0" destOrd="0" presId="urn:microsoft.com/office/officeart/2009/3/layout/HorizontalOrganizationChart"/>
    <dgm:cxn modelId="{DD3606C4-1471-4680-8CD3-1496A3B6CD3E}" srcId="{99D8D5AC-1785-40B4-8A81-12276A2C1CE6}" destId="{3B89678F-DE10-4A74-86F9-A70042E54390}" srcOrd="0" destOrd="0" parTransId="{8F34D0AA-65E4-46D5-AB83-8C85BB9F667D}" sibTransId="{0B4EAD09-76D0-4DC0-AD0A-7AEBF4E0D946}"/>
    <dgm:cxn modelId="{79F13AC6-0E48-4526-B5CF-DBC75F3BC81F}" srcId="{6EB1BC6E-93C9-4856-B798-A22193BF2CC4}" destId="{978AC003-5C75-4207-AD58-CD16550FD46A}" srcOrd="4" destOrd="0" parTransId="{C5C7FD9B-3B4C-4698-9A92-D48014CD67EB}" sibTransId="{2E7B8929-70DD-428A-9182-B85178B2D092}"/>
    <dgm:cxn modelId="{B4700CC7-8713-4D6B-9059-EC7CF0A65245}" type="presOf" srcId="{FC93140E-DFB9-4D37-9C58-11A1CB43EA57}" destId="{C42640F4-C0AF-407D-BA8B-A43A0D176110}" srcOrd="0" destOrd="0" presId="urn:microsoft.com/office/officeart/2009/3/layout/HorizontalOrganizationChart"/>
    <dgm:cxn modelId="{7FD968C8-0D68-4F31-8594-3E4E6A4B6F19}" type="presOf" srcId="{45E081FA-0280-4B8B-B7CA-3A7221CD66DC}" destId="{72F8EE6D-355F-46B0-816B-863011F083A0}" srcOrd="1" destOrd="0" presId="urn:microsoft.com/office/officeart/2009/3/layout/HorizontalOrganizationChart"/>
    <dgm:cxn modelId="{20EA47CF-64E5-4693-A37D-9163ADE16921}" srcId="{2154D910-8B1D-4584-837F-4C83783C7EB7}" destId="{1233DB86-352B-43A4-8A26-F351A71ECB9F}" srcOrd="0" destOrd="0" parTransId="{FC93140E-DFB9-4D37-9C58-11A1CB43EA57}" sibTransId="{D8D2FE3C-3358-4747-A61E-75B0D41F6450}"/>
    <dgm:cxn modelId="{2DBF82D0-4F5B-4238-B0E3-4E4FFAEEAF35}" type="presOf" srcId="{8E9A2FB8-087A-4C79-BF84-73CC4B09FCCA}" destId="{B769D6C1-86BA-4AE9-A2AB-385B30DF0B6F}" srcOrd="1" destOrd="0" presId="urn:microsoft.com/office/officeart/2009/3/layout/HorizontalOrganizationChart"/>
    <dgm:cxn modelId="{09D899D1-267C-4309-BB31-9B003225AA13}" type="presOf" srcId="{6FC8AFCA-CEE7-4236-B74E-0D67CC78CBA8}" destId="{DBE640D5-DF1E-4555-95C9-BCC430A25FCF}" srcOrd="0" destOrd="0" presId="urn:microsoft.com/office/officeart/2009/3/layout/HorizontalOrganizationChart"/>
    <dgm:cxn modelId="{CEBA84D5-D54E-4A60-9D59-BB521E2F2D70}" srcId="{5E355F40-1B5D-47E2-8877-AD1D544D5C7C}" destId="{63047EB5-6269-4195-9F81-71B8E12A8D59}" srcOrd="0" destOrd="0" parTransId="{131399D6-01D3-45E4-AB47-19D993162A39}" sibTransId="{A9EB5618-9382-4EE4-9B09-983AAA186B94}"/>
    <dgm:cxn modelId="{B99F97D6-C8DE-4128-8EAE-9307C284328C}" type="presOf" srcId="{0B659F57-6FB4-4EA0-8747-26EB0D32A428}" destId="{03581644-173C-4CAF-87C7-299821C375AD}" srcOrd="0" destOrd="0" presId="urn:microsoft.com/office/officeart/2009/3/layout/HorizontalOrganizationChart"/>
    <dgm:cxn modelId="{590B53DF-15D5-4D7D-AB03-50471C4D4461}" type="presOf" srcId="{4E5DCDC6-6730-4EB6-AE4C-9F9D36D3925E}" destId="{67825651-0E54-4852-A3B7-D3F574A1A61D}" srcOrd="0" destOrd="0" presId="urn:microsoft.com/office/officeart/2009/3/layout/HorizontalOrganizationChart"/>
    <dgm:cxn modelId="{5189A7E0-E8B2-4CF6-BCD1-57623B211FC3}" type="presOf" srcId="{131399D6-01D3-45E4-AB47-19D993162A39}" destId="{C5A6435A-90F5-4A9D-AF91-B0FA0B36AEB1}" srcOrd="0" destOrd="0" presId="urn:microsoft.com/office/officeart/2009/3/layout/HorizontalOrganizationChart"/>
    <dgm:cxn modelId="{9F5015E7-238F-43D4-A5B3-AD2C4BA96345}" type="presOf" srcId="{616EB9DD-2D67-4EB7-A340-8F73E723E431}" destId="{376F7943-0421-401C-AABC-CE299A1B19D4}" srcOrd="0" destOrd="0" presId="urn:microsoft.com/office/officeart/2009/3/layout/HorizontalOrganizationChart"/>
    <dgm:cxn modelId="{F74C25EA-0309-4B75-A460-A6824D3B3E2C}" type="presOf" srcId="{CFA3191A-4D74-4A42-9A17-9AEEE1EA23DE}" destId="{C1D5B730-5A58-49A2-B67D-50039AEF16B9}" srcOrd="1" destOrd="0" presId="urn:microsoft.com/office/officeart/2009/3/layout/HorizontalOrganizationChart"/>
    <dgm:cxn modelId="{711799F1-6537-4EFD-8018-A5BDA9327DC7}" type="presOf" srcId="{C60C5CA5-5A34-438B-B02E-440FD8AAE1D3}" destId="{9ECC2CCD-5B1D-445E-8D1F-F811ECE438E2}" srcOrd="0" destOrd="0" presId="urn:microsoft.com/office/officeart/2009/3/layout/HorizontalOrganizationChart"/>
    <dgm:cxn modelId="{82F328F2-7277-4968-AD37-7A2016A83038}" srcId="{3B89678F-DE10-4A74-86F9-A70042E54390}" destId="{45E081FA-0280-4B8B-B7CA-3A7221CD66DC}" srcOrd="0" destOrd="0" parTransId="{388CDCD0-E340-46B1-BB78-4A00DE1918A7}" sibTransId="{40D5C087-5319-4314-9AB8-08A48AB5C5F8}"/>
    <dgm:cxn modelId="{A9E44FF2-163A-4E49-9948-1C2DCFAEFD51}" type="presOf" srcId="{08C127C3-EDCF-48BF-8B64-1FF5EA134B9B}" destId="{E82B4207-DF27-4313-BFA9-A39FED515722}" srcOrd="0" destOrd="0" presId="urn:microsoft.com/office/officeart/2009/3/layout/HorizontalOrganizationChart"/>
    <dgm:cxn modelId="{C0ABBAF2-9B88-4014-AC10-C08808AD62C5}" type="presOf" srcId="{78091633-F471-4586-B08D-CCDF235F3BCE}" destId="{796D9A1A-033E-4C05-9CC2-E8A1C145CAFE}" srcOrd="0" destOrd="0" presId="urn:microsoft.com/office/officeart/2009/3/layout/HorizontalOrganizationChart"/>
    <dgm:cxn modelId="{64EB81F9-5658-4A52-88B6-4B6520F5C7B2}" srcId="{B7B01E95-C2DB-43A8-9F79-4F6EFA67569A}" destId="{CFA3191A-4D74-4A42-9A17-9AEEE1EA23DE}" srcOrd="0" destOrd="0" parTransId="{891182CB-7CB3-4524-A481-ABF8827C10BE}" sibTransId="{D0D6BC91-13B2-4C7A-B2DC-F7035100406A}"/>
    <dgm:cxn modelId="{105A7EFB-3F67-4C25-A857-2D698FE07EC6}" type="presOf" srcId="{1233DB86-352B-43A4-8A26-F351A71ECB9F}" destId="{ED123795-6022-4C73-9CCF-5C7E85040744}" srcOrd="1" destOrd="0" presId="urn:microsoft.com/office/officeart/2009/3/layout/HorizontalOrganizationChart"/>
    <dgm:cxn modelId="{D40D13FC-B7C6-4E77-BF8F-A106062A5861}" srcId="{8E9A2FB8-087A-4C79-BF84-73CC4B09FCCA}" destId="{39C48C3E-702C-4EF4-A0C0-C681E27DACDB}" srcOrd="1" destOrd="0" parTransId="{E56881A7-D028-4175-A02E-6AC9A0D849CE}" sibTransId="{AD84658C-A9C0-4474-A660-042B704ADB38}"/>
    <dgm:cxn modelId="{453689FC-3F21-4FD4-93CF-CAA0BA29B7D4}" type="presOf" srcId="{C60C5CA5-5A34-438B-B02E-440FD8AAE1D3}" destId="{BC405946-FE10-4D2E-B239-B4826ADA57DE}" srcOrd="1" destOrd="0" presId="urn:microsoft.com/office/officeart/2009/3/layout/HorizontalOrganizationChart"/>
    <dgm:cxn modelId="{66BF11FF-8DD5-4083-A2D9-15C97512DFFA}" type="presOf" srcId="{C5C7FD9B-3B4C-4698-9A92-D48014CD67EB}" destId="{5B6B16D6-8DAD-4102-8368-0C75CDA6889A}" srcOrd="0" destOrd="0" presId="urn:microsoft.com/office/officeart/2009/3/layout/HorizontalOrganizationChart"/>
    <dgm:cxn modelId="{DC8A3AF4-884A-4588-B376-B3152D3A4DD1}" type="presParOf" srcId="{A61C2361-BF9F-40A9-948B-AF1AB983FC77}" destId="{47622A31-581C-4E8C-A505-7E95D5AB354B}" srcOrd="0" destOrd="0" presId="urn:microsoft.com/office/officeart/2009/3/layout/HorizontalOrganizationChart"/>
    <dgm:cxn modelId="{6277D0F5-8D63-44BA-9253-04CDD14EF2DF}" type="presParOf" srcId="{47622A31-581C-4E8C-A505-7E95D5AB354B}" destId="{50C7B194-AB49-44CA-9ACA-F84754F43BD9}" srcOrd="0" destOrd="0" presId="urn:microsoft.com/office/officeart/2009/3/layout/HorizontalOrganizationChart"/>
    <dgm:cxn modelId="{B13836B2-C7D0-4915-AD0A-30FE9014158D}" type="presParOf" srcId="{50C7B194-AB49-44CA-9ACA-F84754F43BD9}" destId="{4197CF3E-F81C-4DBE-8E54-03AD559FA4C0}" srcOrd="0" destOrd="0" presId="urn:microsoft.com/office/officeart/2009/3/layout/HorizontalOrganizationChart"/>
    <dgm:cxn modelId="{4F2BF137-3F57-4AAD-9591-9830021171B4}" type="presParOf" srcId="{50C7B194-AB49-44CA-9ACA-F84754F43BD9}" destId="{FB28E80E-4243-4A4C-AB7D-397D96B89AEE}" srcOrd="1" destOrd="0" presId="urn:microsoft.com/office/officeart/2009/3/layout/HorizontalOrganizationChart"/>
    <dgm:cxn modelId="{8191B53F-9BD1-46F4-A7DE-F4A86F6A8F70}" type="presParOf" srcId="{47622A31-581C-4E8C-A505-7E95D5AB354B}" destId="{D5FF1715-F917-428A-BA2B-B168CD3AA6AF}" srcOrd="1" destOrd="0" presId="urn:microsoft.com/office/officeart/2009/3/layout/HorizontalOrganizationChart"/>
    <dgm:cxn modelId="{0D059674-42A2-45EC-A29A-71879D16437C}" type="presParOf" srcId="{D5FF1715-F917-428A-BA2B-B168CD3AA6AF}" destId="{67825651-0E54-4852-A3B7-D3F574A1A61D}" srcOrd="0" destOrd="0" presId="urn:microsoft.com/office/officeart/2009/3/layout/HorizontalOrganizationChart"/>
    <dgm:cxn modelId="{DE1DF090-74AE-434A-9588-F47AA1DAB53F}" type="presParOf" srcId="{D5FF1715-F917-428A-BA2B-B168CD3AA6AF}" destId="{E7446005-7264-4723-B100-25D4392E1C12}" srcOrd="1" destOrd="0" presId="urn:microsoft.com/office/officeart/2009/3/layout/HorizontalOrganizationChart"/>
    <dgm:cxn modelId="{06DAF262-50AA-4CB6-898B-B3B52BFFCF1F}" type="presParOf" srcId="{E7446005-7264-4723-B100-25D4392E1C12}" destId="{40E9D10B-0FB7-4E7A-9878-49C563B2CB3B}" srcOrd="0" destOrd="0" presId="urn:microsoft.com/office/officeart/2009/3/layout/HorizontalOrganizationChart"/>
    <dgm:cxn modelId="{C40C7AAD-31B3-496A-A0AA-7A497640DD36}" type="presParOf" srcId="{40E9D10B-0FB7-4E7A-9878-49C563B2CB3B}" destId="{936507B2-2FFE-4538-81A9-91EFB1813CD6}" srcOrd="0" destOrd="0" presId="urn:microsoft.com/office/officeart/2009/3/layout/HorizontalOrganizationChart"/>
    <dgm:cxn modelId="{F6A38462-9553-4AD4-978E-C7878D8D1377}" type="presParOf" srcId="{40E9D10B-0FB7-4E7A-9878-49C563B2CB3B}" destId="{42AF7D7B-D852-463B-BE6F-C80ABCEC3E8C}" srcOrd="1" destOrd="0" presId="urn:microsoft.com/office/officeart/2009/3/layout/HorizontalOrganizationChart"/>
    <dgm:cxn modelId="{19754AC9-BA45-44B7-949A-787777980679}" type="presParOf" srcId="{E7446005-7264-4723-B100-25D4392E1C12}" destId="{5152DB1E-58BA-4421-9207-0150C75020C0}" srcOrd="1" destOrd="0" presId="urn:microsoft.com/office/officeart/2009/3/layout/HorizontalOrganizationChart"/>
    <dgm:cxn modelId="{E0B5FC56-BFA2-4350-974B-FB44329E6434}" type="presParOf" srcId="{5152DB1E-58BA-4421-9207-0150C75020C0}" destId="{E53BA424-06E4-497B-93A0-C23A15AE26DA}" srcOrd="0" destOrd="0" presId="urn:microsoft.com/office/officeart/2009/3/layout/HorizontalOrganizationChart"/>
    <dgm:cxn modelId="{7F25E6E5-56D6-4767-A71A-399AAE5A04DD}" type="presParOf" srcId="{5152DB1E-58BA-4421-9207-0150C75020C0}" destId="{E63B2FD9-2326-4599-B47B-AEC27190EA6E}" srcOrd="1" destOrd="0" presId="urn:microsoft.com/office/officeart/2009/3/layout/HorizontalOrganizationChart"/>
    <dgm:cxn modelId="{8129FCF9-9011-4646-A2F7-38065EC11D60}" type="presParOf" srcId="{E63B2FD9-2326-4599-B47B-AEC27190EA6E}" destId="{8E2CF78D-ED65-4621-B9C3-417402F61F78}" srcOrd="0" destOrd="0" presId="urn:microsoft.com/office/officeart/2009/3/layout/HorizontalOrganizationChart"/>
    <dgm:cxn modelId="{347DECF5-4AA7-47C4-A6A7-C640F8D00768}" type="presParOf" srcId="{8E2CF78D-ED65-4621-B9C3-417402F61F78}" destId="{35582E22-B5F3-4937-A552-452BF83A7514}" srcOrd="0" destOrd="0" presId="urn:microsoft.com/office/officeart/2009/3/layout/HorizontalOrganizationChart"/>
    <dgm:cxn modelId="{463CB332-5640-40AD-80B4-5C9D7BDD1228}" type="presParOf" srcId="{8E2CF78D-ED65-4621-B9C3-417402F61F78}" destId="{3A88E254-6CBF-4679-BA69-BC5F303D3EB2}" srcOrd="1" destOrd="0" presId="urn:microsoft.com/office/officeart/2009/3/layout/HorizontalOrganizationChart"/>
    <dgm:cxn modelId="{BCC9DD3E-71C1-48C0-90D1-FBD49774B5FA}" type="presParOf" srcId="{E63B2FD9-2326-4599-B47B-AEC27190EA6E}" destId="{318B2E06-6870-4785-BD03-C5C00DFB091D}" srcOrd="1" destOrd="0" presId="urn:microsoft.com/office/officeart/2009/3/layout/HorizontalOrganizationChart"/>
    <dgm:cxn modelId="{9DDC6F77-D7AD-4EBD-9AE7-F93A9700647E}" type="presParOf" srcId="{318B2E06-6870-4785-BD03-C5C00DFB091D}" destId="{2DD6A82B-154C-4CC3-A72F-4C1AD1461788}" srcOrd="0" destOrd="0" presId="urn:microsoft.com/office/officeart/2009/3/layout/HorizontalOrganizationChart"/>
    <dgm:cxn modelId="{B5965347-DA90-4F62-AB55-D0A3EF9394B7}" type="presParOf" srcId="{318B2E06-6870-4785-BD03-C5C00DFB091D}" destId="{FF2BC960-C813-4C5C-87BB-CB2C600ECEE3}" srcOrd="1" destOrd="0" presId="urn:microsoft.com/office/officeart/2009/3/layout/HorizontalOrganizationChart"/>
    <dgm:cxn modelId="{B85E09E3-2133-46F3-B1CE-67B45666E9F3}" type="presParOf" srcId="{FF2BC960-C813-4C5C-87BB-CB2C600ECEE3}" destId="{6D1232D4-5086-41E2-B03C-BB9A0F2ADB62}" srcOrd="0" destOrd="0" presId="urn:microsoft.com/office/officeart/2009/3/layout/HorizontalOrganizationChart"/>
    <dgm:cxn modelId="{111D166A-1D22-4467-A3C2-97135CB40314}" type="presParOf" srcId="{6D1232D4-5086-41E2-B03C-BB9A0F2ADB62}" destId="{E6D7FA47-0289-4DB1-8A7D-94F4D2FE24E3}" srcOrd="0" destOrd="0" presId="urn:microsoft.com/office/officeart/2009/3/layout/HorizontalOrganizationChart"/>
    <dgm:cxn modelId="{4369EFF5-2F1E-4B06-A644-D4CA863FC26D}" type="presParOf" srcId="{6D1232D4-5086-41E2-B03C-BB9A0F2ADB62}" destId="{72F8EE6D-355F-46B0-816B-863011F083A0}" srcOrd="1" destOrd="0" presId="urn:microsoft.com/office/officeart/2009/3/layout/HorizontalOrganizationChart"/>
    <dgm:cxn modelId="{9A303A27-8F7A-4D11-801D-1E642A7A9C30}" type="presParOf" srcId="{FF2BC960-C813-4C5C-87BB-CB2C600ECEE3}" destId="{6C09DBF3-FD39-4F28-BB2D-C7D7618A9D02}" srcOrd="1" destOrd="0" presId="urn:microsoft.com/office/officeart/2009/3/layout/HorizontalOrganizationChart"/>
    <dgm:cxn modelId="{9CB029FC-235E-4668-A203-DF2E52B40D98}" type="presParOf" srcId="{FF2BC960-C813-4C5C-87BB-CB2C600ECEE3}" destId="{AB9499E7-8E1C-4F2A-8EAF-72F561EA26DE}" srcOrd="2" destOrd="0" presId="urn:microsoft.com/office/officeart/2009/3/layout/HorizontalOrganizationChart"/>
    <dgm:cxn modelId="{CC16AD57-506D-4F04-8CED-F69A7CD04D0C}" type="presParOf" srcId="{E63B2FD9-2326-4599-B47B-AEC27190EA6E}" destId="{962EBCE2-DA64-40BE-9A20-917005912CE4}" srcOrd="2" destOrd="0" presId="urn:microsoft.com/office/officeart/2009/3/layout/HorizontalOrganizationChart"/>
    <dgm:cxn modelId="{BA35D8CC-729D-463B-B659-03B01DAAA775}" type="presParOf" srcId="{E7446005-7264-4723-B100-25D4392E1C12}" destId="{88B7AE41-10B2-412A-907B-2B98A827A092}" srcOrd="2" destOrd="0" presId="urn:microsoft.com/office/officeart/2009/3/layout/HorizontalOrganizationChart"/>
    <dgm:cxn modelId="{E9A17051-4FF3-4532-B85F-1FE1C149C2F0}" type="presParOf" srcId="{D5FF1715-F917-428A-BA2B-B168CD3AA6AF}" destId="{F294FB9B-A93A-4652-8059-A3C46A36E64B}" srcOrd="2" destOrd="0" presId="urn:microsoft.com/office/officeart/2009/3/layout/HorizontalOrganizationChart"/>
    <dgm:cxn modelId="{E018E6E0-37D2-4E3E-8322-C9D64E5A3F96}" type="presParOf" srcId="{D5FF1715-F917-428A-BA2B-B168CD3AA6AF}" destId="{42085D28-AE44-4AFE-A474-5D68F5FBB6F0}" srcOrd="3" destOrd="0" presId="urn:microsoft.com/office/officeart/2009/3/layout/HorizontalOrganizationChart"/>
    <dgm:cxn modelId="{5812B823-9536-4A78-84CC-C15A78DD2A89}" type="presParOf" srcId="{42085D28-AE44-4AFE-A474-5D68F5FBB6F0}" destId="{4F318BC0-895E-467D-9433-F1F6E80BEB7C}" srcOrd="0" destOrd="0" presId="urn:microsoft.com/office/officeart/2009/3/layout/HorizontalOrganizationChart"/>
    <dgm:cxn modelId="{4397F1E1-11A6-4A58-91E9-426E1845C2DF}" type="presParOf" srcId="{4F318BC0-895E-467D-9433-F1F6E80BEB7C}" destId="{9ECC2CCD-5B1D-445E-8D1F-F811ECE438E2}" srcOrd="0" destOrd="0" presId="urn:microsoft.com/office/officeart/2009/3/layout/HorizontalOrganizationChart"/>
    <dgm:cxn modelId="{0BEDD3C4-930A-4EC5-A27C-210A2C5D59E0}" type="presParOf" srcId="{4F318BC0-895E-467D-9433-F1F6E80BEB7C}" destId="{BC405946-FE10-4D2E-B239-B4826ADA57DE}" srcOrd="1" destOrd="0" presId="urn:microsoft.com/office/officeart/2009/3/layout/HorizontalOrganizationChart"/>
    <dgm:cxn modelId="{378ADFE9-B582-4146-888E-0167328105FE}" type="presParOf" srcId="{42085D28-AE44-4AFE-A474-5D68F5FBB6F0}" destId="{46272DD9-AB1C-4ACE-A626-3F6EC1F51B0A}" srcOrd="1" destOrd="0" presId="urn:microsoft.com/office/officeart/2009/3/layout/HorizontalOrganizationChart"/>
    <dgm:cxn modelId="{41EE57CE-1F1C-4EBF-BB84-B166DCCE6C46}" type="presParOf" srcId="{46272DD9-AB1C-4ACE-A626-3F6EC1F51B0A}" destId="{EE17E301-64C6-4F60-A751-300608FBEB43}" srcOrd="0" destOrd="0" presId="urn:microsoft.com/office/officeart/2009/3/layout/HorizontalOrganizationChart"/>
    <dgm:cxn modelId="{51C2778E-BBF6-4009-8AF4-6AD700472098}" type="presParOf" srcId="{46272DD9-AB1C-4ACE-A626-3F6EC1F51B0A}" destId="{364CCF66-8CC0-4F6E-B3E5-51F1481DA04D}" srcOrd="1" destOrd="0" presId="urn:microsoft.com/office/officeart/2009/3/layout/HorizontalOrganizationChart"/>
    <dgm:cxn modelId="{A723613A-B10D-474F-9541-69925C277C7F}" type="presParOf" srcId="{364CCF66-8CC0-4F6E-B3E5-51F1481DA04D}" destId="{5056778F-3576-47A5-A626-A3CF56403F5E}" srcOrd="0" destOrd="0" presId="urn:microsoft.com/office/officeart/2009/3/layout/HorizontalOrganizationChart"/>
    <dgm:cxn modelId="{4229ACD2-7BA6-4407-AB26-1BEAE2E088D5}" type="presParOf" srcId="{5056778F-3576-47A5-A626-A3CF56403F5E}" destId="{5EB16BF8-B80A-44B7-9526-B269CA707775}" srcOrd="0" destOrd="0" presId="urn:microsoft.com/office/officeart/2009/3/layout/HorizontalOrganizationChart"/>
    <dgm:cxn modelId="{7F0E6E10-CE80-47D3-B3E2-BA13C58E1BC6}" type="presParOf" srcId="{5056778F-3576-47A5-A626-A3CF56403F5E}" destId="{925D0659-4256-4EAA-A6F4-87467B97648D}" srcOrd="1" destOrd="0" presId="urn:microsoft.com/office/officeart/2009/3/layout/HorizontalOrganizationChart"/>
    <dgm:cxn modelId="{74DC3309-CBB8-4DDA-BEE9-212966D42BB9}" type="presParOf" srcId="{364CCF66-8CC0-4F6E-B3E5-51F1481DA04D}" destId="{22C55E9A-40E7-4319-BD93-66FB1C18DB6D}" srcOrd="1" destOrd="0" presId="urn:microsoft.com/office/officeart/2009/3/layout/HorizontalOrganizationChart"/>
    <dgm:cxn modelId="{87EDCE3F-4909-4D2D-9725-97195133FAD5}" type="presParOf" srcId="{22C55E9A-40E7-4319-BD93-66FB1C18DB6D}" destId="{C42640F4-C0AF-407D-BA8B-A43A0D176110}" srcOrd="0" destOrd="0" presId="urn:microsoft.com/office/officeart/2009/3/layout/HorizontalOrganizationChart"/>
    <dgm:cxn modelId="{30FECF6A-82F3-4259-A7F4-FCA8DDBD49FA}" type="presParOf" srcId="{22C55E9A-40E7-4319-BD93-66FB1C18DB6D}" destId="{F8F9CE0D-0917-4B1A-91DE-5B6FF05B62C5}" srcOrd="1" destOrd="0" presId="urn:microsoft.com/office/officeart/2009/3/layout/HorizontalOrganizationChart"/>
    <dgm:cxn modelId="{69D54AA1-327F-4CF0-BEC3-69F0B99274B2}" type="presParOf" srcId="{F8F9CE0D-0917-4B1A-91DE-5B6FF05B62C5}" destId="{B903BA15-4A60-4774-90EC-D81C1CBAF457}" srcOrd="0" destOrd="0" presId="urn:microsoft.com/office/officeart/2009/3/layout/HorizontalOrganizationChart"/>
    <dgm:cxn modelId="{7C7A91EC-55D3-484A-A1A9-D028687598E3}" type="presParOf" srcId="{B903BA15-4A60-4774-90EC-D81C1CBAF457}" destId="{3396C717-0CEB-4487-9C2D-5C6D006E31F8}" srcOrd="0" destOrd="0" presId="urn:microsoft.com/office/officeart/2009/3/layout/HorizontalOrganizationChart"/>
    <dgm:cxn modelId="{3B377565-6E05-4B1B-93DD-CC02ABA6C918}" type="presParOf" srcId="{B903BA15-4A60-4774-90EC-D81C1CBAF457}" destId="{ED123795-6022-4C73-9CCF-5C7E85040744}" srcOrd="1" destOrd="0" presId="urn:microsoft.com/office/officeart/2009/3/layout/HorizontalOrganizationChart"/>
    <dgm:cxn modelId="{77E0FCEF-C455-4837-B1D1-22BAD8A55BCA}" type="presParOf" srcId="{F8F9CE0D-0917-4B1A-91DE-5B6FF05B62C5}" destId="{9B7AC8E2-9652-461A-BD9D-47DB25AF4C12}" srcOrd="1" destOrd="0" presId="urn:microsoft.com/office/officeart/2009/3/layout/HorizontalOrganizationChart"/>
    <dgm:cxn modelId="{86C3EA06-DE43-4298-B4C0-BEA5BC663CCD}" type="presParOf" srcId="{F8F9CE0D-0917-4B1A-91DE-5B6FF05B62C5}" destId="{E10B4D7C-E79C-4511-ABDD-D9C9A7690B2F}" srcOrd="2" destOrd="0" presId="urn:microsoft.com/office/officeart/2009/3/layout/HorizontalOrganizationChart"/>
    <dgm:cxn modelId="{D18E3E90-1EA1-4FC6-A4E3-C1744A643D5D}" type="presParOf" srcId="{364CCF66-8CC0-4F6E-B3E5-51F1481DA04D}" destId="{6ADCA350-E784-42AD-84A2-C1D33BB98A39}" srcOrd="2" destOrd="0" presId="urn:microsoft.com/office/officeart/2009/3/layout/HorizontalOrganizationChart"/>
    <dgm:cxn modelId="{22C09FDA-29CF-4526-973F-B5FA889751E4}" type="presParOf" srcId="{42085D28-AE44-4AFE-A474-5D68F5FBB6F0}" destId="{69267533-96F2-47CA-A04B-5DACFF96ED47}" srcOrd="2" destOrd="0" presId="urn:microsoft.com/office/officeart/2009/3/layout/HorizontalOrganizationChart"/>
    <dgm:cxn modelId="{70639844-AA3F-49E7-8DEB-06726BD32F62}" type="presParOf" srcId="{D5FF1715-F917-428A-BA2B-B168CD3AA6AF}" destId="{A5E992C9-F4E8-495B-9B66-D54F63EEB77F}" srcOrd="4" destOrd="0" presId="urn:microsoft.com/office/officeart/2009/3/layout/HorizontalOrganizationChart"/>
    <dgm:cxn modelId="{3A74198B-2266-4464-8DC0-838947D59AC2}" type="presParOf" srcId="{D5FF1715-F917-428A-BA2B-B168CD3AA6AF}" destId="{032F3C2E-76AE-454B-A38B-904F58DE3246}" srcOrd="5" destOrd="0" presId="urn:microsoft.com/office/officeart/2009/3/layout/HorizontalOrganizationChart"/>
    <dgm:cxn modelId="{79AF6DBC-B228-4D61-903F-342159DC684C}" type="presParOf" srcId="{032F3C2E-76AE-454B-A38B-904F58DE3246}" destId="{1BDB9AC0-B18A-4FCA-A7E1-37AD734033C7}" srcOrd="0" destOrd="0" presId="urn:microsoft.com/office/officeart/2009/3/layout/HorizontalOrganizationChart"/>
    <dgm:cxn modelId="{99AD63C3-ABFB-4530-9465-C034D61B2E69}" type="presParOf" srcId="{1BDB9AC0-B18A-4FCA-A7E1-37AD734033C7}" destId="{54141845-CAB5-4B65-B0C4-C60491F3046D}" srcOrd="0" destOrd="0" presId="urn:microsoft.com/office/officeart/2009/3/layout/HorizontalOrganizationChart"/>
    <dgm:cxn modelId="{4CB57B3B-9DD1-457B-A9C5-C1AFFA24A58C}" type="presParOf" srcId="{1BDB9AC0-B18A-4FCA-A7E1-37AD734033C7}" destId="{B769D6C1-86BA-4AE9-A2AB-385B30DF0B6F}" srcOrd="1" destOrd="0" presId="urn:microsoft.com/office/officeart/2009/3/layout/HorizontalOrganizationChart"/>
    <dgm:cxn modelId="{BF5B605D-41EA-471A-890A-A34B42D8F51E}" type="presParOf" srcId="{032F3C2E-76AE-454B-A38B-904F58DE3246}" destId="{1B618A8B-870F-4C91-9E2B-F3B47C0A951C}" srcOrd="1" destOrd="0" presId="urn:microsoft.com/office/officeart/2009/3/layout/HorizontalOrganizationChart"/>
    <dgm:cxn modelId="{56AA20A0-1B0D-4301-A822-FFA555363285}" type="presParOf" srcId="{1B618A8B-870F-4C91-9E2B-F3B47C0A951C}" destId="{E82B4207-DF27-4313-BFA9-A39FED515722}" srcOrd="0" destOrd="0" presId="urn:microsoft.com/office/officeart/2009/3/layout/HorizontalOrganizationChart"/>
    <dgm:cxn modelId="{C3E4E599-DE31-4DE6-B7EE-49D7523CB80A}" type="presParOf" srcId="{1B618A8B-870F-4C91-9E2B-F3B47C0A951C}" destId="{BFEE850B-0C44-43BE-902E-4C7FE27B3A34}" srcOrd="1" destOrd="0" presId="urn:microsoft.com/office/officeart/2009/3/layout/HorizontalOrganizationChart"/>
    <dgm:cxn modelId="{3EA41FC5-1E09-4CAB-8BB1-9ADFEA7B8578}" type="presParOf" srcId="{BFEE850B-0C44-43BE-902E-4C7FE27B3A34}" destId="{60D5B6EF-8FDF-432B-BBB3-6C5187DD4BE2}" srcOrd="0" destOrd="0" presId="urn:microsoft.com/office/officeart/2009/3/layout/HorizontalOrganizationChart"/>
    <dgm:cxn modelId="{C07620D9-A80D-449B-8AF3-90EEADBF24E3}" type="presParOf" srcId="{60D5B6EF-8FDF-432B-BBB3-6C5187DD4BE2}" destId="{2134E3AA-DA5C-41AB-A843-F388CA7EC70D}" srcOrd="0" destOrd="0" presId="urn:microsoft.com/office/officeart/2009/3/layout/HorizontalOrganizationChart"/>
    <dgm:cxn modelId="{E8B7A095-16CA-4DCB-8ED2-00E2BC532E01}" type="presParOf" srcId="{60D5B6EF-8FDF-432B-BBB3-6C5187DD4BE2}" destId="{65B862C4-94FC-471E-95CA-8F99E36AED70}" srcOrd="1" destOrd="0" presId="urn:microsoft.com/office/officeart/2009/3/layout/HorizontalOrganizationChart"/>
    <dgm:cxn modelId="{14E71B68-6740-4063-AA71-599D360C221E}" type="presParOf" srcId="{BFEE850B-0C44-43BE-902E-4C7FE27B3A34}" destId="{3EC61A5B-AA2D-4423-86F2-D609D8334477}" srcOrd="1" destOrd="0" presId="urn:microsoft.com/office/officeart/2009/3/layout/HorizontalOrganizationChart"/>
    <dgm:cxn modelId="{A7A22CAF-58CA-4E38-9EA9-EFE3A668638A}" type="presParOf" srcId="{3EC61A5B-AA2D-4423-86F2-D609D8334477}" destId="{80E50108-C617-4FFA-A4BA-6B19DFB7783B}" srcOrd="0" destOrd="0" presId="urn:microsoft.com/office/officeart/2009/3/layout/HorizontalOrganizationChart"/>
    <dgm:cxn modelId="{AE19AB4C-74F7-4DA6-A0CA-4EA53E6DEF09}" type="presParOf" srcId="{3EC61A5B-AA2D-4423-86F2-D609D8334477}" destId="{102707D8-79A6-4CDF-8D2F-C575843AAC8B}" srcOrd="1" destOrd="0" presId="urn:microsoft.com/office/officeart/2009/3/layout/HorizontalOrganizationChart"/>
    <dgm:cxn modelId="{606A5A7D-242A-4733-BC7B-A5B216142954}" type="presParOf" srcId="{102707D8-79A6-4CDF-8D2F-C575843AAC8B}" destId="{BD7E2590-FD7A-49C0-AA92-14DD3B7CEC10}" srcOrd="0" destOrd="0" presId="urn:microsoft.com/office/officeart/2009/3/layout/HorizontalOrganizationChart"/>
    <dgm:cxn modelId="{779BB35A-2D34-425E-A071-9976CE2DF979}" type="presParOf" srcId="{BD7E2590-FD7A-49C0-AA92-14DD3B7CEC10}" destId="{D86401A3-5ECA-4D79-9B74-D7D0275CD9AF}" srcOrd="0" destOrd="0" presId="urn:microsoft.com/office/officeart/2009/3/layout/HorizontalOrganizationChart"/>
    <dgm:cxn modelId="{299E5AB8-6FC2-4D2F-B9D1-1EC61E83E180}" type="presParOf" srcId="{BD7E2590-FD7A-49C0-AA92-14DD3B7CEC10}" destId="{C1D5B730-5A58-49A2-B67D-50039AEF16B9}" srcOrd="1" destOrd="0" presId="urn:microsoft.com/office/officeart/2009/3/layout/HorizontalOrganizationChart"/>
    <dgm:cxn modelId="{06C8A2BC-1A01-4980-A42A-8D3974454255}" type="presParOf" srcId="{102707D8-79A6-4CDF-8D2F-C575843AAC8B}" destId="{92D8AF59-BF02-4D0B-BD80-DDD72C9946D1}" srcOrd="1" destOrd="0" presId="urn:microsoft.com/office/officeart/2009/3/layout/HorizontalOrganizationChart"/>
    <dgm:cxn modelId="{20927502-4A00-4E25-8636-4C1432110EFC}" type="presParOf" srcId="{102707D8-79A6-4CDF-8D2F-C575843AAC8B}" destId="{A36A5F6E-637D-4B42-9F0B-735EE8945417}" srcOrd="2" destOrd="0" presId="urn:microsoft.com/office/officeart/2009/3/layout/HorizontalOrganizationChart"/>
    <dgm:cxn modelId="{4D5476BC-4DC2-41C2-9A8E-1730C080766F}" type="presParOf" srcId="{BFEE850B-0C44-43BE-902E-4C7FE27B3A34}" destId="{EAE7B778-084C-4347-8B48-2D8C5F06E72A}" srcOrd="2" destOrd="0" presId="urn:microsoft.com/office/officeart/2009/3/layout/HorizontalOrganizationChart"/>
    <dgm:cxn modelId="{6A207A7B-C47E-466B-B4C7-C75137C3EC19}" type="presParOf" srcId="{1B618A8B-870F-4C91-9E2B-F3B47C0A951C}" destId="{07D00A7A-19DD-42AA-88D3-D34F9C7EE9E7}" srcOrd="2" destOrd="0" presId="urn:microsoft.com/office/officeart/2009/3/layout/HorizontalOrganizationChart"/>
    <dgm:cxn modelId="{79623133-65C4-42B8-A1E9-FF694C29F06F}" type="presParOf" srcId="{1B618A8B-870F-4C91-9E2B-F3B47C0A951C}" destId="{E05E209F-AD80-447C-94A2-8498884F9B31}" srcOrd="3" destOrd="0" presId="urn:microsoft.com/office/officeart/2009/3/layout/HorizontalOrganizationChart"/>
    <dgm:cxn modelId="{2C2FC005-3D97-4390-914D-4EAC37977B00}" type="presParOf" srcId="{E05E209F-AD80-447C-94A2-8498884F9B31}" destId="{F05A0449-2F08-4C21-850B-D49C88CAC447}" srcOrd="0" destOrd="0" presId="urn:microsoft.com/office/officeart/2009/3/layout/HorizontalOrganizationChart"/>
    <dgm:cxn modelId="{5A16E69F-3842-40B6-A218-6F814E97F3F6}" type="presParOf" srcId="{F05A0449-2F08-4C21-850B-D49C88CAC447}" destId="{EA776C87-BB3C-44EE-B0CE-0907CADFA99C}" srcOrd="0" destOrd="0" presId="urn:microsoft.com/office/officeart/2009/3/layout/HorizontalOrganizationChart"/>
    <dgm:cxn modelId="{35CBE985-2AD1-489C-A0C2-552E95BE80D6}" type="presParOf" srcId="{F05A0449-2F08-4C21-850B-D49C88CAC447}" destId="{210880C8-B8E9-47C5-92DB-5A6660A7F814}" srcOrd="1" destOrd="0" presId="urn:microsoft.com/office/officeart/2009/3/layout/HorizontalOrganizationChart"/>
    <dgm:cxn modelId="{4B76BBEB-D3C7-42AB-89C9-C7AC4590CD69}" type="presParOf" srcId="{E05E209F-AD80-447C-94A2-8498884F9B31}" destId="{E5936E18-B7B0-4109-9DA8-DB3A0ED3578D}" srcOrd="1" destOrd="0" presId="urn:microsoft.com/office/officeart/2009/3/layout/HorizontalOrganizationChart"/>
    <dgm:cxn modelId="{73A10A80-619D-48E2-B28A-36E4BEBDC211}" type="presParOf" srcId="{E5936E18-B7B0-4109-9DA8-DB3A0ED3578D}" destId="{3ABABFEF-E313-4CBA-BE3A-80BADAD416A1}" srcOrd="0" destOrd="0" presId="urn:microsoft.com/office/officeart/2009/3/layout/HorizontalOrganizationChart"/>
    <dgm:cxn modelId="{75F3D510-B15E-48CB-925E-92B80020651D}" type="presParOf" srcId="{E5936E18-B7B0-4109-9DA8-DB3A0ED3578D}" destId="{6C049ACF-B408-44C0-972E-4A52BFB10D08}" srcOrd="1" destOrd="0" presId="urn:microsoft.com/office/officeart/2009/3/layout/HorizontalOrganizationChart"/>
    <dgm:cxn modelId="{34AE07D0-6A42-40DA-9804-94F3F2DFE09D}" type="presParOf" srcId="{6C049ACF-B408-44C0-972E-4A52BFB10D08}" destId="{799B461D-D6B3-4300-83BE-DDA221EB6686}" srcOrd="0" destOrd="0" presId="urn:microsoft.com/office/officeart/2009/3/layout/HorizontalOrganizationChart"/>
    <dgm:cxn modelId="{AAF17FDE-8995-4E8A-9EF9-E1906FD1A224}" type="presParOf" srcId="{799B461D-D6B3-4300-83BE-DDA221EB6686}" destId="{447EA1A3-223E-43FF-93AE-545676517AB8}" srcOrd="0" destOrd="0" presId="urn:microsoft.com/office/officeart/2009/3/layout/HorizontalOrganizationChart"/>
    <dgm:cxn modelId="{B2A17CEE-A708-4E25-91FE-2E7AF06AC73E}" type="presParOf" srcId="{799B461D-D6B3-4300-83BE-DDA221EB6686}" destId="{BE6DC129-E63B-4E24-A645-8116C2CE440A}" srcOrd="1" destOrd="0" presId="urn:microsoft.com/office/officeart/2009/3/layout/HorizontalOrganizationChart"/>
    <dgm:cxn modelId="{2A5CF62D-0B83-4696-9A96-EA17BE1916CA}" type="presParOf" srcId="{6C049ACF-B408-44C0-972E-4A52BFB10D08}" destId="{6E6C7335-6BC7-4A59-8C05-094F230F1A84}" srcOrd="1" destOrd="0" presId="urn:microsoft.com/office/officeart/2009/3/layout/HorizontalOrganizationChart"/>
    <dgm:cxn modelId="{51DB3D43-A252-4E3F-B851-92DB565C2357}" type="presParOf" srcId="{6C049ACF-B408-44C0-972E-4A52BFB10D08}" destId="{6C3C33D2-205B-4D6F-81DB-8E5CC4D9705E}" srcOrd="2" destOrd="0" presId="urn:microsoft.com/office/officeart/2009/3/layout/HorizontalOrganizationChart"/>
    <dgm:cxn modelId="{2D2EAB90-94AA-47CC-9E72-3E562B579458}" type="presParOf" srcId="{E05E209F-AD80-447C-94A2-8498884F9B31}" destId="{C711630D-CB04-45EE-8E96-8DB516CD4526}" srcOrd="2" destOrd="0" presId="urn:microsoft.com/office/officeart/2009/3/layout/HorizontalOrganizationChart"/>
    <dgm:cxn modelId="{10139E37-7180-4681-B79E-6E60915C9C54}" type="presParOf" srcId="{1B618A8B-870F-4C91-9E2B-F3B47C0A951C}" destId="{91DB9590-5694-4F0C-A437-D1745526254D}" srcOrd="4" destOrd="0" presId="urn:microsoft.com/office/officeart/2009/3/layout/HorizontalOrganizationChart"/>
    <dgm:cxn modelId="{B27C6CF3-5BE6-4F36-815E-10DA70147C96}" type="presParOf" srcId="{1B618A8B-870F-4C91-9E2B-F3B47C0A951C}" destId="{886167B1-CA44-492F-9420-BB7950E3657E}" srcOrd="5" destOrd="0" presId="urn:microsoft.com/office/officeart/2009/3/layout/HorizontalOrganizationChart"/>
    <dgm:cxn modelId="{5038291B-00B6-4135-91E7-27009EFFD314}" type="presParOf" srcId="{886167B1-CA44-492F-9420-BB7950E3657E}" destId="{4AA5AF9F-EF48-4BC8-93FE-D245AF5B4E3B}" srcOrd="0" destOrd="0" presId="urn:microsoft.com/office/officeart/2009/3/layout/HorizontalOrganizationChart"/>
    <dgm:cxn modelId="{289AA2AB-ACF5-45E3-B123-702EA01135AD}" type="presParOf" srcId="{4AA5AF9F-EF48-4BC8-93FE-D245AF5B4E3B}" destId="{B464FB38-F8CC-4304-9DA7-345E6DE28702}" srcOrd="0" destOrd="0" presId="urn:microsoft.com/office/officeart/2009/3/layout/HorizontalOrganizationChart"/>
    <dgm:cxn modelId="{7F0C9BA7-B8B9-4116-9390-CA6018996DBD}" type="presParOf" srcId="{4AA5AF9F-EF48-4BC8-93FE-D245AF5B4E3B}" destId="{9BEDA9C7-12B0-4960-9C99-043F0291AFF9}" srcOrd="1" destOrd="0" presId="urn:microsoft.com/office/officeart/2009/3/layout/HorizontalOrganizationChart"/>
    <dgm:cxn modelId="{682CCF83-FA27-489F-A3CE-76C630D02D32}" type="presParOf" srcId="{886167B1-CA44-492F-9420-BB7950E3657E}" destId="{65B78C4D-425A-4FDB-9320-92AD9DF87A7E}" srcOrd="1" destOrd="0" presId="urn:microsoft.com/office/officeart/2009/3/layout/HorizontalOrganizationChart"/>
    <dgm:cxn modelId="{77094D6B-1ACC-47FC-850E-B3FE2E323F6E}" type="presParOf" srcId="{65B78C4D-425A-4FDB-9320-92AD9DF87A7E}" destId="{88289AB2-8D69-4839-851E-F519EC8509D1}" srcOrd="0" destOrd="0" presId="urn:microsoft.com/office/officeart/2009/3/layout/HorizontalOrganizationChart"/>
    <dgm:cxn modelId="{DCA2BB3E-4E2B-4221-A654-F9E8D7508C40}" type="presParOf" srcId="{65B78C4D-425A-4FDB-9320-92AD9DF87A7E}" destId="{6F922B0B-8AB5-4C14-8855-641FE1D1C7DF}" srcOrd="1" destOrd="0" presId="urn:microsoft.com/office/officeart/2009/3/layout/HorizontalOrganizationChart"/>
    <dgm:cxn modelId="{150BB314-58F4-42C1-AAA6-04203D004C01}" type="presParOf" srcId="{6F922B0B-8AB5-4C14-8855-641FE1D1C7DF}" destId="{198880C3-42B2-4B23-814E-F22634FBCC5C}" srcOrd="0" destOrd="0" presId="urn:microsoft.com/office/officeart/2009/3/layout/HorizontalOrganizationChart"/>
    <dgm:cxn modelId="{0EB22BA2-3B33-4B50-928B-297012466272}" type="presParOf" srcId="{198880C3-42B2-4B23-814E-F22634FBCC5C}" destId="{03581644-173C-4CAF-87C7-299821C375AD}" srcOrd="0" destOrd="0" presId="urn:microsoft.com/office/officeart/2009/3/layout/HorizontalOrganizationChart"/>
    <dgm:cxn modelId="{F855E836-D8C6-4B68-B6B4-9BEAFF57E7C6}" type="presParOf" srcId="{198880C3-42B2-4B23-814E-F22634FBCC5C}" destId="{8E80E2A6-B7B7-4433-857C-DF663C9ECC02}" srcOrd="1" destOrd="0" presId="urn:microsoft.com/office/officeart/2009/3/layout/HorizontalOrganizationChart"/>
    <dgm:cxn modelId="{172EB590-BFB7-46F0-BABF-FED828BB0BEE}" type="presParOf" srcId="{6F922B0B-8AB5-4C14-8855-641FE1D1C7DF}" destId="{DBF2F31C-9F42-408C-A897-8337EC827BFE}" srcOrd="1" destOrd="0" presId="urn:microsoft.com/office/officeart/2009/3/layout/HorizontalOrganizationChart"/>
    <dgm:cxn modelId="{E500528E-0100-4503-9A5A-365D19CF7EBB}" type="presParOf" srcId="{6F922B0B-8AB5-4C14-8855-641FE1D1C7DF}" destId="{4922DCA1-EF04-490C-BF7D-AC53C2B357EF}" srcOrd="2" destOrd="0" presId="urn:microsoft.com/office/officeart/2009/3/layout/HorizontalOrganizationChart"/>
    <dgm:cxn modelId="{8BDE5ACC-C95A-4467-A1FA-01915F3AB6AA}" type="presParOf" srcId="{886167B1-CA44-492F-9420-BB7950E3657E}" destId="{BD6D1BA0-7AF1-43AE-B26B-D1A0C7686EA9}" srcOrd="2" destOrd="0" presId="urn:microsoft.com/office/officeart/2009/3/layout/HorizontalOrganizationChart"/>
    <dgm:cxn modelId="{F2405FB5-B239-4E64-B269-69E52406C02D}" type="presParOf" srcId="{032F3C2E-76AE-454B-A38B-904F58DE3246}" destId="{CB2B70BC-B650-4617-B5A6-B26E5C4890F3}" srcOrd="2" destOrd="0" presId="urn:microsoft.com/office/officeart/2009/3/layout/HorizontalOrganizationChart"/>
    <dgm:cxn modelId="{893A506E-2F92-4FC7-A1B8-BD155F0D1CDC}" type="presParOf" srcId="{D5FF1715-F917-428A-BA2B-B168CD3AA6AF}" destId="{F5E5BDF5-C05D-49A9-BD94-84F9DB21EBB8}" srcOrd="6" destOrd="0" presId="urn:microsoft.com/office/officeart/2009/3/layout/HorizontalOrganizationChart"/>
    <dgm:cxn modelId="{6B1C60E3-701C-4818-A886-1055784F4BA9}" type="presParOf" srcId="{D5FF1715-F917-428A-BA2B-B168CD3AA6AF}" destId="{F88956AA-A6E2-4A5C-BFD8-43E6BE68ACF8}" srcOrd="7" destOrd="0" presId="urn:microsoft.com/office/officeart/2009/3/layout/HorizontalOrganizationChart"/>
    <dgm:cxn modelId="{2B89844B-86F2-4A42-B09E-D3D02F88D61A}" type="presParOf" srcId="{F88956AA-A6E2-4A5C-BFD8-43E6BE68ACF8}" destId="{E57448E0-4DAF-4545-A6B1-B69E523A797E}" srcOrd="0" destOrd="0" presId="urn:microsoft.com/office/officeart/2009/3/layout/HorizontalOrganizationChart"/>
    <dgm:cxn modelId="{A7D1484E-D634-4AE6-A144-3D6715740F13}" type="presParOf" srcId="{E57448E0-4DAF-4545-A6B1-B69E523A797E}" destId="{B796793E-F771-4E12-8BA4-AC6D30190BFC}" srcOrd="0" destOrd="0" presId="urn:microsoft.com/office/officeart/2009/3/layout/HorizontalOrganizationChart"/>
    <dgm:cxn modelId="{027B711F-ADAE-403D-8876-ED7828D5B21C}" type="presParOf" srcId="{E57448E0-4DAF-4545-A6B1-B69E523A797E}" destId="{C8602682-5C30-4CD6-BAC7-90F74D27870A}" srcOrd="1" destOrd="0" presId="urn:microsoft.com/office/officeart/2009/3/layout/HorizontalOrganizationChart"/>
    <dgm:cxn modelId="{0128E816-EAAD-4252-A4C2-B78EB409C65E}" type="presParOf" srcId="{F88956AA-A6E2-4A5C-BFD8-43E6BE68ACF8}" destId="{24022A93-6191-4496-A8BA-915E74BAC904}" srcOrd="1" destOrd="0" presId="urn:microsoft.com/office/officeart/2009/3/layout/HorizontalOrganizationChart"/>
    <dgm:cxn modelId="{9A8C62FA-CB7C-4B1F-80C2-5668A72A1EF5}" type="presParOf" srcId="{24022A93-6191-4496-A8BA-915E74BAC904}" destId="{325F274E-8B96-4C4B-A100-E60FBE79AC53}" srcOrd="0" destOrd="0" presId="urn:microsoft.com/office/officeart/2009/3/layout/HorizontalOrganizationChart"/>
    <dgm:cxn modelId="{59C0D3CA-FB67-441C-A84B-B177FC929DAF}" type="presParOf" srcId="{24022A93-6191-4496-A8BA-915E74BAC904}" destId="{3B5A320E-8E51-4900-A78E-BA73F7EC02E1}" srcOrd="1" destOrd="0" presId="urn:microsoft.com/office/officeart/2009/3/layout/HorizontalOrganizationChart"/>
    <dgm:cxn modelId="{9C3159A9-6129-46D4-890A-7A7121070A59}" type="presParOf" srcId="{3B5A320E-8E51-4900-A78E-BA73F7EC02E1}" destId="{174E4680-1632-4388-B675-8A2B1C394777}" srcOrd="0" destOrd="0" presId="urn:microsoft.com/office/officeart/2009/3/layout/HorizontalOrganizationChart"/>
    <dgm:cxn modelId="{8025AC7A-7EE7-4D60-8C6D-4ECD3916DF6B}" type="presParOf" srcId="{174E4680-1632-4388-B675-8A2B1C394777}" destId="{E5DF89D2-EB89-4FD9-B6F9-3A91465550A4}" srcOrd="0" destOrd="0" presId="urn:microsoft.com/office/officeart/2009/3/layout/HorizontalOrganizationChart"/>
    <dgm:cxn modelId="{B6ACDBF9-2BFE-4157-8769-28610F53859F}" type="presParOf" srcId="{174E4680-1632-4388-B675-8A2B1C394777}" destId="{528F7709-ECE5-4CF9-83C5-619CF9BDAA65}" srcOrd="1" destOrd="0" presId="urn:microsoft.com/office/officeart/2009/3/layout/HorizontalOrganizationChart"/>
    <dgm:cxn modelId="{7640B3DB-5C32-4288-B5BC-098310B33BA0}" type="presParOf" srcId="{3B5A320E-8E51-4900-A78E-BA73F7EC02E1}" destId="{327F9D8F-4D00-4683-8748-01EA5612298B}" srcOrd="1" destOrd="0" presId="urn:microsoft.com/office/officeart/2009/3/layout/HorizontalOrganizationChart"/>
    <dgm:cxn modelId="{31BEB403-35D6-49FB-A912-BCBD7B84C312}" type="presParOf" srcId="{327F9D8F-4D00-4683-8748-01EA5612298B}" destId="{DBE640D5-DF1E-4555-95C9-BCC430A25FCF}" srcOrd="0" destOrd="0" presId="urn:microsoft.com/office/officeart/2009/3/layout/HorizontalOrganizationChart"/>
    <dgm:cxn modelId="{EAA462AB-3E7C-4106-A7B7-8D11CE14F747}" type="presParOf" srcId="{327F9D8F-4D00-4683-8748-01EA5612298B}" destId="{DDAF7E73-65CF-438F-BDA9-1FADE95F390B}" srcOrd="1" destOrd="0" presId="urn:microsoft.com/office/officeart/2009/3/layout/HorizontalOrganizationChart"/>
    <dgm:cxn modelId="{8A8B259D-3A36-42ED-8511-B80F1FDD39B4}" type="presParOf" srcId="{DDAF7E73-65CF-438F-BDA9-1FADE95F390B}" destId="{9203B8EF-02D9-448A-9A95-A6598A24C0C2}" srcOrd="0" destOrd="0" presId="urn:microsoft.com/office/officeart/2009/3/layout/HorizontalOrganizationChart"/>
    <dgm:cxn modelId="{0053381E-9F7C-4809-A30F-FD244268BF61}" type="presParOf" srcId="{9203B8EF-02D9-448A-9A95-A6598A24C0C2}" destId="{796D9A1A-033E-4C05-9CC2-E8A1C145CAFE}" srcOrd="0" destOrd="0" presId="urn:microsoft.com/office/officeart/2009/3/layout/HorizontalOrganizationChart"/>
    <dgm:cxn modelId="{890EA3D0-913B-4565-831F-09EFDE9F89C8}" type="presParOf" srcId="{9203B8EF-02D9-448A-9A95-A6598A24C0C2}" destId="{B5E2513C-A29B-4E2B-9CBA-22FFC595F965}" srcOrd="1" destOrd="0" presId="urn:microsoft.com/office/officeart/2009/3/layout/HorizontalOrganizationChart"/>
    <dgm:cxn modelId="{88697552-BCD9-4F6A-B300-8386A4DA5A29}" type="presParOf" srcId="{DDAF7E73-65CF-438F-BDA9-1FADE95F390B}" destId="{D0AC2B89-09A1-4B94-B6E7-06596B1B9CDA}" srcOrd="1" destOrd="0" presId="urn:microsoft.com/office/officeart/2009/3/layout/HorizontalOrganizationChart"/>
    <dgm:cxn modelId="{FD93D246-06D6-450C-A4A2-C713B83A72DD}" type="presParOf" srcId="{DDAF7E73-65CF-438F-BDA9-1FADE95F390B}" destId="{E5228B78-B9AB-435B-B215-1FA6E8816028}" srcOrd="2" destOrd="0" presId="urn:microsoft.com/office/officeart/2009/3/layout/HorizontalOrganizationChart"/>
    <dgm:cxn modelId="{AB2CCC12-7EF8-4714-B7D5-8665DEE65F17}" type="presParOf" srcId="{3B5A320E-8E51-4900-A78E-BA73F7EC02E1}" destId="{8E2D658D-969F-4A02-9425-4B516A1FF140}" srcOrd="2" destOrd="0" presId="urn:microsoft.com/office/officeart/2009/3/layout/HorizontalOrganizationChart"/>
    <dgm:cxn modelId="{525389F1-C34C-483F-9BDE-27C69A382C8B}" type="presParOf" srcId="{F88956AA-A6E2-4A5C-BFD8-43E6BE68ACF8}" destId="{52D712E7-8987-49AF-A8EE-9BF7954A1A4A}" srcOrd="2" destOrd="0" presId="urn:microsoft.com/office/officeart/2009/3/layout/HorizontalOrganizationChart"/>
    <dgm:cxn modelId="{E40C848C-3688-4D2C-9754-05AFBB7CBE39}" type="presParOf" srcId="{D5FF1715-F917-428A-BA2B-B168CD3AA6AF}" destId="{5B6B16D6-8DAD-4102-8368-0C75CDA6889A}" srcOrd="8" destOrd="0" presId="urn:microsoft.com/office/officeart/2009/3/layout/HorizontalOrganizationChart"/>
    <dgm:cxn modelId="{2BF4C42C-1835-40D4-B5A2-9B99F711EF6B}" type="presParOf" srcId="{D5FF1715-F917-428A-BA2B-B168CD3AA6AF}" destId="{38DAA2D1-790F-43BD-A046-D86ED465514C}" srcOrd="9" destOrd="0" presId="urn:microsoft.com/office/officeart/2009/3/layout/HorizontalOrganizationChart"/>
    <dgm:cxn modelId="{3FC5540D-89FF-49D5-851B-BA4D9A5D45BB}" type="presParOf" srcId="{38DAA2D1-790F-43BD-A046-D86ED465514C}" destId="{2A6BB96C-4269-468A-8695-206A142C299B}" srcOrd="0" destOrd="0" presId="urn:microsoft.com/office/officeart/2009/3/layout/HorizontalOrganizationChart"/>
    <dgm:cxn modelId="{231848B7-E28B-44A3-9BDE-AF25511B1883}" type="presParOf" srcId="{2A6BB96C-4269-468A-8695-206A142C299B}" destId="{CCBCCCB5-EF9F-462B-99EF-31856A720F17}" srcOrd="0" destOrd="0" presId="urn:microsoft.com/office/officeart/2009/3/layout/HorizontalOrganizationChart"/>
    <dgm:cxn modelId="{387565F2-D756-45D4-9E60-59AA01F3B343}" type="presParOf" srcId="{2A6BB96C-4269-468A-8695-206A142C299B}" destId="{98BA3CA9-3553-48B9-8FA0-D7BD6BAAC280}" srcOrd="1" destOrd="0" presId="urn:microsoft.com/office/officeart/2009/3/layout/HorizontalOrganizationChart"/>
    <dgm:cxn modelId="{AA404921-6917-4721-BCB3-C31A153F156A}" type="presParOf" srcId="{38DAA2D1-790F-43BD-A046-D86ED465514C}" destId="{158013F2-9018-4782-9E1B-1FE94E94179E}" srcOrd="1" destOrd="0" presId="urn:microsoft.com/office/officeart/2009/3/layout/HorizontalOrganizationChart"/>
    <dgm:cxn modelId="{654B05E2-5DB7-4DFC-904F-7E1E88B04B31}" type="presParOf" srcId="{158013F2-9018-4782-9E1B-1FE94E94179E}" destId="{A1440418-45A3-4DE5-87AB-D867939FE389}" srcOrd="0" destOrd="0" presId="urn:microsoft.com/office/officeart/2009/3/layout/HorizontalOrganizationChart"/>
    <dgm:cxn modelId="{FCA72F4F-7E22-4352-BE21-42BD000B2974}" type="presParOf" srcId="{158013F2-9018-4782-9E1B-1FE94E94179E}" destId="{5EFE1ECD-FB1A-4B85-979D-45E71F0EBC6D}" srcOrd="1" destOrd="0" presId="urn:microsoft.com/office/officeart/2009/3/layout/HorizontalOrganizationChart"/>
    <dgm:cxn modelId="{2AC84EED-1717-4DE8-B575-90312C93890A}" type="presParOf" srcId="{5EFE1ECD-FB1A-4B85-979D-45E71F0EBC6D}" destId="{AE3C9950-2563-44C9-B827-368821AECC6E}" srcOrd="0" destOrd="0" presId="urn:microsoft.com/office/officeart/2009/3/layout/HorizontalOrganizationChart"/>
    <dgm:cxn modelId="{7A0B862A-E21C-44D1-A2EA-A90C096662A9}" type="presParOf" srcId="{AE3C9950-2563-44C9-B827-368821AECC6E}" destId="{376F7943-0421-401C-AABC-CE299A1B19D4}" srcOrd="0" destOrd="0" presId="urn:microsoft.com/office/officeart/2009/3/layout/HorizontalOrganizationChart"/>
    <dgm:cxn modelId="{673E19D1-D542-4640-8E56-0BB4B43E4C06}" type="presParOf" srcId="{AE3C9950-2563-44C9-B827-368821AECC6E}" destId="{049CFF0A-2AE8-4DBA-A0DE-B36BF904402A}" srcOrd="1" destOrd="0" presId="urn:microsoft.com/office/officeart/2009/3/layout/HorizontalOrganizationChart"/>
    <dgm:cxn modelId="{B458E0B5-CF43-4DD5-9BD0-E235E36ABC30}" type="presParOf" srcId="{5EFE1ECD-FB1A-4B85-979D-45E71F0EBC6D}" destId="{2CD5D813-4EFE-423E-A4B1-B2D3999912B1}" srcOrd="1" destOrd="0" presId="urn:microsoft.com/office/officeart/2009/3/layout/HorizontalOrganizationChart"/>
    <dgm:cxn modelId="{293A5D90-07C1-45C6-95CA-08874F0A882A}" type="presParOf" srcId="{2CD5D813-4EFE-423E-A4B1-B2D3999912B1}" destId="{D3BE5F62-780A-4843-AD9D-0B77F995E123}" srcOrd="0" destOrd="0" presId="urn:microsoft.com/office/officeart/2009/3/layout/HorizontalOrganizationChart"/>
    <dgm:cxn modelId="{758F3797-44B3-4749-86F7-1FEADD193854}" type="presParOf" srcId="{2CD5D813-4EFE-423E-A4B1-B2D3999912B1}" destId="{B80C9CF3-E755-45EE-BCAF-F761A937FF32}" srcOrd="1" destOrd="0" presId="urn:microsoft.com/office/officeart/2009/3/layout/HorizontalOrganizationChart"/>
    <dgm:cxn modelId="{2A020311-9D0D-4EE3-B100-9A00A098B1F7}" type="presParOf" srcId="{B80C9CF3-E755-45EE-BCAF-F761A937FF32}" destId="{2EC4B81F-5409-4966-846D-EB62AA3D58BB}" srcOrd="0" destOrd="0" presId="urn:microsoft.com/office/officeart/2009/3/layout/HorizontalOrganizationChart"/>
    <dgm:cxn modelId="{AD78518C-6943-4024-A8FF-4FD0A835EFD6}" type="presParOf" srcId="{2EC4B81F-5409-4966-846D-EB62AA3D58BB}" destId="{2DC552B4-7A8F-452F-A016-59EDDF8B802A}" srcOrd="0" destOrd="0" presId="urn:microsoft.com/office/officeart/2009/3/layout/HorizontalOrganizationChart"/>
    <dgm:cxn modelId="{A82A2E5D-9EBB-4CB2-9A90-ABF5B5BC1762}" type="presParOf" srcId="{2EC4B81F-5409-4966-846D-EB62AA3D58BB}" destId="{F49ED7AD-CB26-4D3D-BD10-C07BDE623238}" srcOrd="1" destOrd="0" presId="urn:microsoft.com/office/officeart/2009/3/layout/HorizontalOrganizationChart"/>
    <dgm:cxn modelId="{50ED3713-75B3-4A65-A468-22D830DBAB31}" type="presParOf" srcId="{B80C9CF3-E755-45EE-BCAF-F761A937FF32}" destId="{CE81C1FC-D982-4698-A77F-A392FA4851D0}" srcOrd="1" destOrd="0" presId="urn:microsoft.com/office/officeart/2009/3/layout/HorizontalOrganizationChart"/>
    <dgm:cxn modelId="{B7585B96-001F-47E2-A953-0C658D2FE368}" type="presParOf" srcId="{B80C9CF3-E755-45EE-BCAF-F761A937FF32}" destId="{B3A2291E-BAF9-4C85-8F60-11C542AD5D27}" srcOrd="2" destOrd="0" presId="urn:microsoft.com/office/officeart/2009/3/layout/HorizontalOrganizationChart"/>
    <dgm:cxn modelId="{C5D4B051-26EA-4F42-99FA-6E68894726F8}" type="presParOf" srcId="{5EFE1ECD-FB1A-4B85-979D-45E71F0EBC6D}" destId="{E6718E21-4006-456E-91E9-21907401DC23}" srcOrd="2" destOrd="0" presId="urn:microsoft.com/office/officeart/2009/3/layout/HorizontalOrganizationChart"/>
    <dgm:cxn modelId="{B357E4DE-788F-413A-81F2-452A210A624E}" type="presParOf" srcId="{158013F2-9018-4782-9E1B-1FE94E94179E}" destId="{E09E2D79-EBB7-4029-856B-6664BF0E54E8}" srcOrd="2" destOrd="0" presId="urn:microsoft.com/office/officeart/2009/3/layout/HorizontalOrganizationChart"/>
    <dgm:cxn modelId="{49027D66-E1FE-419C-A6A6-7C827FB901A3}" type="presParOf" srcId="{158013F2-9018-4782-9E1B-1FE94E94179E}" destId="{20D7E005-FD2C-4283-87AE-3FD329377778}" srcOrd="3" destOrd="0" presId="urn:microsoft.com/office/officeart/2009/3/layout/HorizontalOrganizationChart"/>
    <dgm:cxn modelId="{5B12AA97-AF55-4A62-96C5-F5BFBDE4934B}" type="presParOf" srcId="{20D7E005-FD2C-4283-87AE-3FD329377778}" destId="{9B2F10A2-315A-4ED8-B699-0168A954EDBA}" srcOrd="0" destOrd="0" presId="urn:microsoft.com/office/officeart/2009/3/layout/HorizontalOrganizationChart"/>
    <dgm:cxn modelId="{22F2125F-3C05-4859-BD65-8D23CE9CD0AE}" type="presParOf" srcId="{9B2F10A2-315A-4ED8-B699-0168A954EDBA}" destId="{9B8EFA8F-BFE5-470E-BA4D-7961F2285F13}" srcOrd="0" destOrd="0" presId="urn:microsoft.com/office/officeart/2009/3/layout/HorizontalOrganizationChart"/>
    <dgm:cxn modelId="{6C0E5F9E-66BF-4792-92E3-5397507393D4}" type="presParOf" srcId="{9B2F10A2-315A-4ED8-B699-0168A954EDBA}" destId="{65D7C241-1B7B-4253-9297-D5023D344176}" srcOrd="1" destOrd="0" presId="urn:microsoft.com/office/officeart/2009/3/layout/HorizontalOrganizationChart"/>
    <dgm:cxn modelId="{055611BA-2203-4F2F-82DA-3A6FE46239DC}" type="presParOf" srcId="{20D7E005-FD2C-4283-87AE-3FD329377778}" destId="{03452BCE-2111-4E16-AB18-7FA48F10DA65}" srcOrd="1" destOrd="0" presId="urn:microsoft.com/office/officeart/2009/3/layout/HorizontalOrganizationChart"/>
    <dgm:cxn modelId="{00412D7D-C8D4-41FA-A444-E155C74AC264}" type="presParOf" srcId="{03452BCE-2111-4E16-AB18-7FA48F10DA65}" destId="{C5A6435A-90F5-4A9D-AF91-B0FA0B36AEB1}" srcOrd="0" destOrd="0" presId="urn:microsoft.com/office/officeart/2009/3/layout/HorizontalOrganizationChart"/>
    <dgm:cxn modelId="{ACE67AB0-4B9D-43D6-B587-D2D715D707CC}" type="presParOf" srcId="{03452BCE-2111-4E16-AB18-7FA48F10DA65}" destId="{58D698B1-8ED6-4104-8CCA-1C11469FE5A8}" srcOrd="1" destOrd="0" presId="urn:microsoft.com/office/officeart/2009/3/layout/HorizontalOrganizationChart"/>
    <dgm:cxn modelId="{1DB4675C-C2EC-4FF6-8279-345219948F7D}" type="presParOf" srcId="{58D698B1-8ED6-4104-8CCA-1C11469FE5A8}" destId="{FF2D51AC-08A4-4010-BD8D-11ABF39A4F43}" srcOrd="0" destOrd="0" presId="urn:microsoft.com/office/officeart/2009/3/layout/HorizontalOrganizationChart"/>
    <dgm:cxn modelId="{82D5CA78-16A5-4A1D-B44D-E9BE47B16C25}" type="presParOf" srcId="{FF2D51AC-08A4-4010-BD8D-11ABF39A4F43}" destId="{35341E4B-1F1E-4E0C-9F3A-68F3B7963770}" srcOrd="0" destOrd="0" presId="urn:microsoft.com/office/officeart/2009/3/layout/HorizontalOrganizationChart"/>
    <dgm:cxn modelId="{B6B8AC2B-3721-4BD0-BE93-75A0C08A0E2B}" type="presParOf" srcId="{FF2D51AC-08A4-4010-BD8D-11ABF39A4F43}" destId="{C0567F07-9F3D-4E41-BB15-78BB840531D7}" srcOrd="1" destOrd="0" presId="urn:microsoft.com/office/officeart/2009/3/layout/HorizontalOrganizationChart"/>
    <dgm:cxn modelId="{E20E6548-F058-41DF-B71F-EE9F7DBD0114}" type="presParOf" srcId="{58D698B1-8ED6-4104-8CCA-1C11469FE5A8}" destId="{77CF3EC1-3ABC-43F4-A83A-C3451D99A5BA}" srcOrd="1" destOrd="0" presId="urn:microsoft.com/office/officeart/2009/3/layout/HorizontalOrganizationChart"/>
    <dgm:cxn modelId="{B8CB7CED-D241-419C-BB3D-D66FF0FCE6F3}" type="presParOf" srcId="{58D698B1-8ED6-4104-8CCA-1C11469FE5A8}" destId="{7A42DCCF-5926-45A7-8A79-B6BB937CEF55}" srcOrd="2" destOrd="0" presId="urn:microsoft.com/office/officeart/2009/3/layout/HorizontalOrganizationChart"/>
    <dgm:cxn modelId="{ABCD18E9-EA05-44EE-9344-CB25A9FEA3C3}" type="presParOf" srcId="{20D7E005-FD2C-4283-87AE-3FD329377778}" destId="{05C9DECF-EAC1-449E-9BDD-4AA76C0B02B1}" srcOrd="2" destOrd="0" presId="urn:microsoft.com/office/officeart/2009/3/layout/HorizontalOrganizationChart"/>
    <dgm:cxn modelId="{04DD4819-796F-4288-AEC1-AB07A02C7DC5}" type="presParOf" srcId="{38DAA2D1-790F-43BD-A046-D86ED465514C}" destId="{C2E0835F-4348-4CCF-BF71-D09FC7556B72}" srcOrd="2" destOrd="0" presId="urn:microsoft.com/office/officeart/2009/3/layout/HorizontalOrganizationChart"/>
    <dgm:cxn modelId="{B6876255-27E5-43ED-BA01-AF3F4CC5FC7B}" type="presParOf" srcId="{47622A31-581C-4E8C-A505-7E95D5AB354B}" destId="{837E2F40-B7D0-4559-9F11-B99EB24E15D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48B1C2-673D-4E20-91F6-F2C9A0CC8E57}" type="doc">
      <dgm:prSet loTypeId="urn:microsoft.com/office/officeart/2008/layout/HalfCircleOrganizationChart" loCatId="hierarchy" qsTypeId="urn:microsoft.com/office/officeart/2005/8/quickstyle/simple4" qsCatId="simple" csTypeId="urn:microsoft.com/office/officeart/2005/8/colors/accent1_2" csCatId="accent1" phldr="1"/>
      <dgm:spPr/>
      <dgm:t>
        <a:bodyPr/>
        <a:lstStyle/>
        <a:p>
          <a:endParaRPr lang="es-ES"/>
        </a:p>
      </dgm:t>
    </dgm:pt>
    <dgm:pt modelId="{6EB1BC6E-93C9-4856-B798-A22193BF2CC4}">
      <dgm:prSet phldrT="[Texto]"/>
      <dgm:spPr/>
      <dgm:t>
        <a:bodyPr/>
        <a:lstStyle/>
        <a:p>
          <a:r>
            <a:rPr lang="es-ES" dirty="0"/>
            <a:t>PDGRCC</a:t>
          </a:r>
        </a:p>
      </dgm:t>
    </dgm:pt>
    <dgm:pt modelId="{EBC74E65-8ABE-4771-8035-2A3E67DFFE11}" type="parTrans" cxnId="{30EABE0B-93D8-4575-903B-59EAEF76473C}">
      <dgm:prSet/>
      <dgm:spPr/>
      <dgm:t>
        <a:bodyPr/>
        <a:lstStyle/>
        <a:p>
          <a:endParaRPr lang="es-ES"/>
        </a:p>
      </dgm:t>
    </dgm:pt>
    <dgm:pt modelId="{41D403FF-F93F-46A3-8211-39DD9191C48B}" type="sibTrans" cxnId="{30EABE0B-93D8-4575-903B-59EAEF76473C}">
      <dgm:prSet/>
      <dgm:spPr/>
      <dgm:t>
        <a:bodyPr/>
        <a:lstStyle/>
        <a:p>
          <a:endParaRPr lang="es-ES"/>
        </a:p>
      </dgm:t>
    </dgm:pt>
    <dgm:pt modelId="{3B89678F-DE10-4A74-86F9-A70042E54390}">
      <dgm:prSet/>
      <dgm:spPr/>
      <dgm:t>
        <a:bodyPr/>
        <a:lstStyle/>
        <a:p>
          <a:r>
            <a:rPr lang="es-ES" dirty="0"/>
            <a:t>1.1.	Objetivo 1. Fortalecer el conocimiento del riesgo de desastres y del cambio climático y sus efectos</a:t>
          </a:r>
        </a:p>
      </dgm:t>
    </dgm:pt>
    <dgm:pt modelId="{8F34D0AA-65E4-46D5-AB83-8C85BB9F667D}" type="parTrans" cxnId="{DD3606C4-1471-4680-8CD3-1496A3B6CD3E}">
      <dgm:prSet/>
      <dgm:spPr/>
      <dgm:t>
        <a:bodyPr/>
        <a:lstStyle/>
        <a:p>
          <a:endParaRPr lang="es-ES"/>
        </a:p>
      </dgm:t>
    </dgm:pt>
    <dgm:pt modelId="{0B4EAD09-76D0-4DC0-AD0A-7AEBF4E0D946}" type="sibTrans" cxnId="{DD3606C4-1471-4680-8CD3-1496A3B6CD3E}">
      <dgm:prSet/>
      <dgm:spPr/>
      <dgm:t>
        <a:bodyPr/>
        <a:lstStyle/>
        <a:p>
          <a:endParaRPr lang="es-ES"/>
        </a:p>
      </dgm:t>
    </dgm:pt>
    <dgm:pt modelId="{45E081FA-0280-4B8B-B7CA-3A7221CD66DC}">
      <dgm:prSet/>
      <dgm:spPr/>
      <dgm:t>
        <a:bodyPr/>
        <a:lstStyle/>
        <a:p>
          <a:r>
            <a:rPr lang="es-ES" dirty="0"/>
            <a:t>1.1.1.	Elaboración y actualización de estudios de amenaza, vulnerabilidad, riesgo y caracterización de escenarios de riesgos y de cambio climático. Caracterización de escenarios y análisis de riesgos</a:t>
          </a:r>
        </a:p>
      </dgm:t>
    </dgm:pt>
    <dgm:pt modelId="{388CDCD0-E340-46B1-BB78-4A00DE1918A7}" type="parTrans" cxnId="{82F328F2-7277-4968-AD37-7A2016A83038}">
      <dgm:prSet/>
      <dgm:spPr/>
      <dgm:t>
        <a:bodyPr/>
        <a:lstStyle/>
        <a:p>
          <a:endParaRPr lang="es-ES"/>
        </a:p>
      </dgm:t>
    </dgm:pt>
    <dgm:pt modelId="{40D5C087-5319-4314-9AB8-08A48AB5C5F8}" type="sibTrans" cxnId="{82F328F2-7277-4968-AD37-7A2016A83038}">
      <dgm:prSet/>
      <dgm:spPr/>
      <dgm:t>
        <a:bodyPr/>
        <a:lstStyle/>
        <a:p>
          <a:endParaRPr lang="es-ES"/>
        </a:p>
      </dgm:t>
    </dgm:pt>
    <dgm:pt modelId="{9C3D8D07-8875-46F8-A0AA-95A463271627}">
      <dgm:prSet/>
      <dgm:spPr/>
      <dgm:t>
        <a:bodyPr/>
        <a:lstStyle/>
        <a:p>
          <a:r>
            <a:rPr lang="es-ES" dirty="0"/>
            <a:t>1.1.2.	Monitoreo del riesgo, de los fenómenos amenazantes y del cambio climático y sus efectos. Sistemas de alerta.</a:t>
          </a:r>
        </a:p>
      </dgm:t>
    </dgm:pt>
    <dgm:pt modelId="{044B5678-6835-4C72-B45A-6811939420DC}" type="parTrans" cxnId="{620E9F5E-E458-4C8E-8448-0F5B279BDF07}">
      <dgm:prSet/>
      <dgm:spPr/>
      <dgm:t>
        <a:bodyPr/>
        <a:lstStyle/>
        <a:p>
          <a:endParaRPr lang="es-ES"/>
        </a:p>
      </dgm:t>
    </dgm:pt>
    <dgm:pt modelId="{714AB5B2-0088-4BB7-AC8F-C9F471C7599C}" type="sibTrans" cxnId="{620E9F5E-E458-4C8E-8448-0F5B279BDF07}">
      <dgm:prSet/>
      <dgm:spPr/>
      <dgm:t>
        <a:bodyPr/>
        <a:lstStyle/>
        <a:p>
          <a:endParaRPr lang="es-ES"/>
        </a:p>
      </dgm:t>
    </dgm:pt>
    <dgm:pt modelId="{3B593782-6D85-41AD-9FC7-AA4293385E75}">
      <dgm:prSet/>
      <dgm:spPr/>
      <dgm:t>
        <a:bodyPr/>
        <a:lstStyle/>
        <a:p>
          <a:r>
            <a:rPr lang="es-ES" dirty="0"/>
            <a:t>1.1.3.	Investigación sobre riesgo de desastres y efectos del cambio climático.	</a:t>
          </a:r>
        </a:p>
      </dgm:t>
    </dgm:pt>
    <dgm:pt modelId="{237D641B-42BC-4216-B1E2-6256373CE181}" type="parTrans" cxnId="{D5C2C7FF-638B-4CF4-8C81-8C83826C1E44}">
      <dgm:prSet/>
      <dgm:spPr/>
      <dgm:t>
        <a:bodyPr/>
        <a:lstStyle/>
        <a:p>
          <a:endParaRPr lang="es-ES"/>
        </a:p>
      </dgm:t>
    </dgm:pt>
    <dgm:pt modelId="{F76FF585-2360-4191-B42A-1E0A3E51A935}" type="sibTrans" cxnId="{D5C2C7FF-638B-4CF4-8C81-8C83826C1E44}">
      <dgm:prSet/>
      <dgm:spPr/>
      <dgm:t>
        <a:bodyPr/>
        <a:lstStyle/>
        <a:p>
          <a:endParaRPr lang="es-ES"/>
        </a:p>
      </dgm:t>
    </dgm:pt>
    <dgm:pt modelId="{6841800B-A679-4222-A657-5E9C79F8A613}">
      <dgm:prSet/>
      <dgm:spPr/>
      <dgm:t>
        <a:bodyPr/>
        <a:lstStyle/>
        <a:p>
          <a:r>
            <a:rPr lang="es-ES" dirty="0"/>
            <a:t>1.1.4.	Tecnologías de la Información y las Comunicaciones.</a:t>
          </a:r>
        </a:p>
      </dgm:t>
    </dgm:pt>
    <dgm:pt modelId="{086EBA6E-9108-4CC5-9951-2509F729D387}" type="parTrans" cxnId="{B06F366B-3CB7-4133-B052-BC221545F22B}">
      <dgm:prSet/>
      <dgm:spPr/>
      <dgm:t>
        <a:bodyPr/>
        <a:lstStyle/>
        <a:p>
          <a:endParaRPr lang="es-ES"/>
        </a:p>
      </dgm:t>
    </dgm:pt>
    <dgm:pt modelId="{56099881-C849-427B-BE71-A3A688E085C4}" type="sibTrans" cxnId="{B06F366B-3CB7-4133-B052-BC221545F22B}">
      <dgm:prSet/>
      <dgm:spPr/>
      <dgm:t>
        <a:bodyPr/>
        <a:lstStyle/>
        <a:p>
          <a:endParaRPr lang="es-ES"/>
        </a:p>
      </dgm:t>
    </dgm:pt>
    <dgm:pt modelId="{C60C5CA5-5A34-438B-B02E-440FD8AAE1D3}">
      <dgm:prSet/>
      <dgm:spPr/>
      <dgm:t>
        <a:bodyPr/>
        <a:lstStyle/>
        <a:p>
          <a:r>
            <a:rPr lang="es-ES" dirty="0"/>
            <a:t>2.	COMPONENTE 2. MITIGACIÓN DEL CAMBIO CLIMÁTICO</a:t>
          </a:r>
        </a:p>
      </dgm:t>
    </dgm:pt>
    <dgm:pt modelId="{D02B5F39-2D20-445F-BD37-0F0B2C12333D}" type="parTrans" cxnId="{1FE9568F-E411-41D6-8327-C0AB9DD9AA87}">
      <dgm:prSet/>
      <dgm:spPr/>
      <dgm:t>
        <a:bodyPr/>
        <a:lstStyle/>
        <a:p>
          <a:endParaRPr lang="es-ES"/>
        </a:p>
      </dgm:t>
    </dgm:pt>
    <dgm:pt modelId="{46FA7D36-1FCA-4096-B41B-3004348DFD84}" type="sibTrans" cxnId="{1FE9568F-E411-41D6-8327-C0AB9DD9AA87}">
      <dgm:prSet/>
      <dgm:spPr/>
      <dgm:t>
        <a:bodyPr/>
        <a:lstStyle/>
        <a:p>
          <a:endParaRPr lang="es-ES"/>
        </a:p>
      </dgm:t>
    </dgm:pt>
    <dgm:pt modelId="{2154D910-8B1D-4584-837F-4C83783C7EB7}">
      <dgm:prSet/>
      <dgm:spPr/>
      <dgm:t>
        <a:bodyPr/>
        <a:lstStyle/>
        <a:p>
          <a:r>
            <a:rPr lang="es-ES" dirty="0"/>
            <a:t>2.1.	Objetivo 2. Impulsar a Bogotá como ciudad sostenible y eficiente, baja en carbono</a:t>
          </a:r>
        </a:p>
      </dgm:t>
    </dgm:pt>
    <dgm:pt modelId="{DB3562F5-8CE7-4B8B-90B1-15A23FC3B58A}" type="parTrans" cxnId="{1455A342-5966-4E80-95E1-F0F5DB9EFCFB}">
      <dgm:prSet/>
      <dgm:spPr/>
      <dgm:t>
        <a:bodyPr/>
        <a:lstStyle/>
        <a:p>
          <a:endParaRPr lang="es-ES"/>
        </a:p>
      </dgm:t>
    </dgm:pt>
    <dgm:pt modelId="{0125EC90-AE2C-40C9-BAEE-D0D82605EC89}" type="sibTrans" cxnId="{1455A342-5966-4E80-95E1-F0F5DB9EFCFB}">
      <dgm:prSet/>
      <dgm:spPr/>
      <dgm:t>
        <a:bodyPr/>
        <a:lstStyle/>
        <a:p>
          <a:endParaRPr lang="es-ES"/>
        </a:p>
      </dgm:t>
    </dgm:pt>
    <dgm:pt modelId="{1233DB86-352B-43A4-8A26-F351A71ECB9F}">
      <dgm:prSet/>
      <dgm:spPr/>
      <dgm:t>
        <a:bodyPr/>
        <a:lstStyle/>
        <a:p>
          <a:r>
            <a:rPr lang="es-ES" dirty="0"/>
            <a:t>2.1.1.	Movilidad Sostenible.</a:t>
          </a:r>
        </a:p>
      </dgm:t>
    </dgm:pt>
    <dgm:pt modelId="{FC93140E-DFB9-4D37-9C58-11A1CB43EA57}" type="parTrans" cxnId="{20EA47CF-64E5-4693-A37D-9163ADE16921}">
      <dgm:prSet/>
      <dgm:spPr/>
      <dgm:t>
        <a:bodyPr/>
        <a:lstStyle/>
        <a:p>
          <a:endParaRPr lang="es-ES"/>
        </a:p>
      </dgm:t>
    </dgm:pt>
    <dgm:pt modelId="{D8D2FE3C-3358-4747-A61E-75B0D41F6450}" type="sibTrans" cxnId="{20EA47CF-64E5-4693-A37D-9163ADE16921}">
      <dgm:prSet/>
      <dgm:spPr/>
      <dgm:t>
        <a:bodyPr/>
        <a:lstStyle/>
        <a:p>
          <a:endParaRPr lang="es-ES"/>
        </a:p>
      </dgm:t>
    </dgm:pt>
    <dgm:pt modelId="{D70843A3-7E0B-4C75-B06C-7F247EC024B1}">
      <dgm:prSet/>
      <dgm:spPr/>
      <dgm:t>
        <a:bodyPr/>
        <a:lstStyle/>
        <a:p>
          <a:r>
            <a:rPr lang="es-ES" dirty="0"/>
            <a:t>2.1.2.	Gestión Integral de Residuos</a:t>
          </a:r>
        </a:p>
      </dgm:t>
    </dgm:pt>
    <dgm:pt modelId="{DDD0B1BF-41A1-4136-9CE0-D10DB639190E}" type="parTrans" cxnId="{CBCBE71D-7279-4F5F-A1BF-2AC196B235CB}">
      <dgm:prSet/>
      <dgm:spPr/>
      <dgm:t>
        <a:bodyPr/>
        <a:lstStyle/>
        <a:p>
          <a:endParaRPr lang="es-ES"/>
        </a:p>
      </dgm:t>
    </dgm:pt>
    <dgm:pt modelId="{BD18C1E0-2B0C-4D9B-9872-F073BB6710F8}" type="sibTrans" cxnId="{CBCBE71D-7279-4F5F-A1BF-2AC196B235CB}">
      <dgm:prSet/>
      <dgm:spPr/>
      <dgm:t>
        <a:bodyPr/>
        <a:lstStyle/>
        <a:p>
          <a:endParaRPr lang="es-ES"/>
        </a:p>
      </dgm:t>
    </dgm:pt>
    <dgm:pt modelId="{90F31E6E-7FA6-4D9A-93C0-06007C89E535}">
      <dgm:prSet/>
      <dgm:spPr/>
      <dgm:t>
        <a:bodyPr/>
        <a:lstStyle/>
        <a:p>
          <a:r>
            <a:rPr lang="es-ES" dirty="0"/>
            <a:t>2.1.3.	Eficiencia Energética.</a:t>
          </a:r>
        </a:p>
      </dgm:t>
    </dgm:pt>
    <dgm:pt modelId="{4EFAF5CC-0E0A-4704-B454-4DBD7C5BCBFE}" type="parTrans" cxnId="{4449B4BE-4047-43C4-898A-1B839A275D98}">
      <dgm:prSet/>
      <dgm:spPr/>
      <dgm:t>
        <a:bodyPr/>
        <a:lstStyle/>
        <a:p>
          <a:endParaRPr lang="es-ES"/>
        </a:p>
      </dgm:t>
    </dgm:pt>
    <dgm:pt modelId="{64774EED-949F-45F4-9177-11BD48C813BC}" type="sibTrans" cxnId="{4449B4BE-4047-43C4-898A-1B839A275D98}">
      <dgm:prSet/>
      <dgm:spPr/>
      <dgm:t>
        <a:bodyPr/>
        <a:lstStyle/>
        <a:p>
          <a:endParaRPr lang="es-ES"/>
        </a:p>
      </dgm:t>
    </dgm:pt>
    <dgm:pt modelId="{E5E7494F-A00F-4BBC-B7CB-730E8BA1CC6C}">
      <dgm:prSet/>
      <dgm:spPr/>
      <dgm:t>
        <a:bodyPr/>
        <a:lstStyle/>
        <a:p>
          <a:r>
            <a:rPr lang="es-ES" dirty="0"/>
            <a:t>2.1.4.	Construcción Sostenible</a:t>
          </a:r>
        </a:p>
      </dgm:t>
    </dgm:pt>
    <dgm:pt modelId="{8690AB96-FA7A-419E-B5E7-38D3F61F6675}" type="parTrans" cxnId="{094159F2-4D92-45D9-8D5F-F713A90F726E}">
      <dgm:prSet/>
      <dgm:spPr/>
      <dgm:t>
        <a:bodyPr/>
        <a:lstStyle/>
        <a:p>
          <a:endParaRPr lang="es-ES"/>
        </a:p>
      </dgm:t>
    </dgm:pt>
    <dgm:pt modelId="{18AB85C4-265A-4BD4-AFC4-6B93652DDD21}" type="sibTrans" cxnId="{094159F2-4D92-45D9-8D5F-F713A90F726E}">
      <dgm:prSet/>
      <dgm:spPr/>
      <dgm:t>
        <a:bodyPr/>
        <a:lstStyle/>
        <a:p>
          <a:endParaRPr lang="es-ES"/>
        </a:p>
      </dgm:t>
    </dgm:pt>
    <dgm:pt modelId="{8E9A2FB8-087A-4C79-BF84-73CC4B09FCCA}">
      <dgm:prSet/>
      <dgm:spPr/>
      <dgm:t>
        <a:bodyPr/>
        <a:lstStyle/>
        <a:p>
          <a:r>
            <a:rPr lang="es-ES" dirty="0"/>
            <a:t>3.	COMPONENTE 3. REDUCCIÓN DEL RIESGO Y ADAPTACIÓN AL CAMBIO CLIMÁTICO	9</a:t>
          </a:r>
        </a:p>
      </dgm:t>
    </dgm:pt>
    <dgm:pt modelId="{AB05572F-A42E-4311-BBC9-038C64221674}" type="parTrans" cxnId="{1C1C18A5-9786-4D00-B913-3E2556E1B4A4}">
      <dgm:prSet/>
      <dgm:spPr/>
      <dgm:t>
        <a:bodyPr/>
        <a:lstStyle/>
        <a:p>
          <a:endParaRPr lang="es-ES"/>
        </a:p>
      </dgm:t>
    </dgm:pt>
    <dgm:pt modelId="{1582F20C-BC56-4C96-9E45-2D7150166A7F}" type="sibTrans" cxnId="{1C1C18A5-9786-4D00-B913-3E2556E1B4A4}">
      <dgm:prSet/>
      <dgm:spPr/>
      <dgm:t>
        <a:bodyPr/>
        <a:lstStyle/>
        <a:p>
          <a:endParaRPr lang="es-ES"/>
        </a:p>
      </dgm:t>
    </dgm:pt>
    <dgm:pt modelId="{B7B01E95-C2DB-43A8-9F79-4F6EFA67569A}">
      <dgm:prSet/>
      <dgm:spPr/>
      <dgm:t>
        <a:bodyPr/>
        <a:lstStyle/>
        <a:p>
          <a:r>
            <a:rPr lang="es-ES" dirty="0"/>
            <a:t>3.1.	Objetivo 3: Reducir la vulnerabilidad territorial frente al cambio climático.	</a:t>
          </a:r>
        </a:p>
      </dgm:t>
    </dgm:pt>
    <dgm:pt modelId="{08C127C3-EDCF-48BF-8B64-1FF5EA134B9B}" type="parTrans" cxnId="{ADF8DDA5-45C2-4259-A746-DBE5DAC0891C}">
      <dgm:prSet/>
      <dgm:spPr/>
      <dgm:t>
        <a:bodyPr/>
        <a:lstStyle/>
        <a:p>
          <a:endParaRPr lang="es-ES"/>
        </a:p>
      </dgm:t>
    </dgm:pt>
    <dgm:pt modelId="{3FE4F3B0-B629-4374-863E-C0D8BE602455}" type="sibTrans" cxnId="{ADF8DDA5-45C2-4259-A746-DBE5DAC0891C}">
      <dgm:prSet/>
      <dgm:spPr/>
      <dgm:t>
        <a:bodyPr/>
        <a:lstStyle/>
        <a:p>
          <a:endParaRPr lang="es-ES"/>
        </a:p>
      </dgm:t>
    </dgm:pt>
    <dgm:pt modelId="{CFA3191A-4D74-4A42-9A17-9AEEE1EA23DE}">
      <dgm:prSet/>
      <dgm:spPr/>
      <dgm:t>
        <a:bodyPr/>
        <a:lstStyle/>
        <a:p>
          <a:r>
            <a:rPr lang="es-ES" dirty="0"/>
            <a:t>3.1.1.	Ordenamiento territorial y Ecourbanismo para la adaptación.</a:t>
          </a:r>
        </a:p>
      </dgm:t>
    </dgm:pt>
    <dgm:pt modelId="{891182CB-7CB3-4524-A481-ABF8827C10BE}" type="parTrans" cxnId="{64EB81F9-5658-4A52-88B6-4B6520F5C7B2}">
      <dgm:prSet/>
      <dgm:spPr/>
      <dgm:t>
        <a:bodyPr/>
        <a:lstStyle/>
        <a:p>
          <a:endParaRPr lang="es-ES"/>
        </a:p>
      </dgm:t>
    </dgm:pt>
    <dgm:pt modelId="{D0D6BC91-13B2-4C7A-B2DC-F7035100406A}" type="sibTrans" cxnId="{64EB81F9-5658-4A52-88B6-4B6520F5C7B2}">
      <dgm:prSet/>
      <dgm:spPr/>
      <dgm:t>
        <a:bodyPr/>
        <a:lstStyle/>
        <a:p>
          <a:endParaRPr lang="es-ES"/>
        </a:p>
      </dgm:t>
    </dgm:pt>
    <dgm:pt modelId="{96A73771-CF9E-4342-9EF8-F0440C572BE2}">
      <dgm:prSet/>
      <dgm:spPr/>
      <dgm:t>
        <a:bodyPr/>
        <a:lstStyle/>
        <a:p>
          <a:r>
            <a:rPr lang="es-ES" dirty="0"/>
            <a:t>3.1.2.	Gestión de ecosistemas estratégicos y áreas de interés ambiental para Bogotá y la Región	</a:t>
          </a:r>
        </a:p>
      </dgm:t>
    </dgm:pt>
    <dgm:pt modelId="{C57641EE-6937-46A7-B981-551CFE2E8AA8}" type="parTrans" cxnId="{145265FB-0505-403E-9F44-F85A6D9CDE91}">
      <dgm:prSet/>
      <dgm:spPr/>
      <dgm:t>
        <a:bodyPr/>
        <a:lstStyle/>
        <a:p>
          <a:endParaRPr lang="es-ES"/>
        </a:p>
      </dgm:t>
    </dgm:pt>
    <dgm:pt modelId="{E9F81BFE-87E9-458F-97D2-0EDC71DB4E50}" type="sibTrans" cxnId="{145265FB-0505-403E-9F44-F85A6D9CDE91}">
      <dgm:prSet/>
      <dgm:spPr/>
      <dgm:t>
        <a:bodyPr/>
        <a:lstStyle/>
        <a:p>
          <a:endParaRPr lang="es-ES"/>
        </a:p>
      </dgm:t>
    </dgm:pt>
    <dgm:pt modelId="{F6CC5933-4E92-44C2-B980-4B827A12262A}">
      <dgm:prSet/>
      <dgm:spPr/>
      <dgm:t>
        <a:bodyPr/>
        <a:lstStyle/>
        <a:p>
          <a:r>
            <a:rPr lang="es-ES" dirty="0"/>
            <a:t>3.1.3.	Gestión integral del agua para la adaptación</a:t>
          </a:r>
        </a:p>
      </dgm:t>
    </dgm:pt>
    <dgm:pt modelId="{846C3855-E26F-4058-89D3-B20DA251344D}" type="parTrans" cxnId="{6CDCFFF1-3FDE-47FD-8A1C-56EADC1B2D83}">
      <dgm:prSet/>
      <dgm:spPr/>
      <dgm:t>
        <a:bodyPr/>
        <a:lstStyle/>
        <a:p>
          <a:endParaRPr lang="es-ES"/>
        </a:p>
      </dgm:t>
    </dgm:pt>
    <dgm:pt modelId="{E5E8ECA4-B8D7-4185-A7D6-6E1FD5F21B08}" type="sibTrans" cxnId="{6CDCFFF1-3FDE-47FD-8A1C-56EADC1B2D83}">
      <dgm:prSet/>
      <dgm:spPr/>
      <dgm:t>
        <a:bodyPr/>
        <a:lstStyle/>
        <a:p>
          <a:endParaRPr lang="es-ES"/>
        </a:p>
      </dgm:t>
    </dgm:pt>
    <dgm:pt modelId="{A890D6BC-0EAB-41F4-BA9D-AF2DCEB86974}">
      <dgm:prSet/>
      <dgm:spPr/>
      <dgm:t>
        <a:bodyPr/>
        <a:lstStyle/>
        <a:p>
          <a:r>
            <a:rPr lang="es-ES" dirty="0"/>
            <a:t>3.1.4.	Protección del acuífero de la Sabana de Bogotá</a:t>
          </a:r>
        </a:p>
      </dgm:t>
    </dgm:pt>
    <dgm:pt modelId="{E6B12C39-D2C0-4422-966D-9FE20E4A2BAB}" type="parTrans" cxnId="{D51EF771-95D3-47D2-A011-BC98C58EB460}">
      <dgm:prSet/>
      <dgm:spPr/>
      <dgm:t>
        <a:bodyPr/>
        <a:lstStyle/>
        <a:p>
          <a:endParaRPr lang="es-ES"/>
        </a:p>
      </dgm:t>
    </dgm:pt>
    <dgm:pt modelId="{74E12EF0-B22F-485F-8900-42AD70BC008E}" type="sibTrans" cxnId="{D51EF771-95D3-47D2-A011-BC98C58EB460}">
      <dgm:prSet/>
      <dgm:spPr/>
      <dgm:t>
        <a:bodyPr/>
        <a:lstStyle/>
        <a:p>
          <a:endParaRPr lang="es-ES"/>
        </a:p>
      </dgm:t>
    </dgm:pt>
    <dgm:pt modelId="{9B84A179-C1FF-4559-AFF2-0694F8E789B2}">
      <dgm:prSet/>
      <dgm:spPr/>
      <dgm:t>
        <a:bodyPr/>
        <a:lstStyle/>
        <a:p>
          <a:r>
            <a:rPr lang="es-ES" dirty="0"/>
            <a:t>3.1.5.	Recuperación de la cuenca del río Bogotá	</a:t>
          </a:r>
        </a:p>
      </dgm:t>
    </dgm:pt>
    <dgm:pt modelId="{7FA23BE3-E701-4025-9BB3-C32F3AD593D8}" type="parTrans" cxnId="{052BE88D-0BCA-4299-8135-F7CBBB15FD88}">
      <dgm:prSet/>
      <dgm:spPr/>
      <dgm:t>
        <a:bodyPr/>
        <a:lstStyle/>
        <a:p>
          <a:endParaRPr lang="es-ES"/>
        </a:p>
      </dgm:t>
    </dgm:pt>
    <dgm:pt modelId="{6964479F-49E1-40A3-ABBE-D51AB9CAC1B6}" type="sibTrans" cxnId="{052BE88D-0BCA-4299-8135-F7CBBB15FD88}">
      <dgm:prSet/>
      <dgm:spPr/>
      <dgm:t>
        <a:bodyPr/>
        <a:lstStyle/>
        <a:p>
          <a:endParaRPr lang="es-ES"/>
        </a:p>
      </dgm:t>
    </dgm:pt>
    <dgm:pt modelId="{42C0276E-C1A6-4499-A95D-B96607734D9D}">
      <dgm:prSet/>
      <dgm:spPr/>
      <dgm:t>
        <a:bodyPr/>
        <a:lstStyle/>
        <a:p>
          <a:r>
            <a:rPr lang="es-ES" dirty="0"/>
            <a:t>3.1.6.	Seguridad y resiliencia alimentaria</a:t>
          </a:r>
        </a:p>
      </dgm:t>
    </dgm:pt>
    <dgm:pt modelId="{7E79AE73-1A11-429D-9230-55C86D74C996}" type="parTrans" cxnId="{4FD949F1-AC3A-420D-8233-2B31E9EBD11A}">
      <dgm:prSet/>
      <dgm:spPr/>
      <dgm:t>
        <a:bodyPr/>
        <a:lstStyle/>
        <a:p>
          <a:endParaRPr lang="es-ES"/>
        </a:p>
      </dgm:t>
    </dgm:pt>
    <dgm:pt modelId="{F5828D32-74E6-4E33-8948-F2C9B9F300E3}" type="sibTrans" cxnId="{4FD949F1-AC3A-420D-8233-2B31E9EBD11A}">
      <dgm:prSet/>
      <dgm:spPr/>
      <dgm:t>
        <a:bodyPr/>
        <a:lstStyle/>
        <a:p>
          <a:endParaRPr lang="es-ES"/>
        </a:p>
      </dgm:t>
    </dgm:pt>
    <dgm:pt modelId="{BC8F829E-4990-4B0D-92C5-2CDD8B738B01}">
      <dgm:prSet/>
      <dgm:spPr/>
      <dgm:t>
        <a:bodyPr/>
        <a:lstStyle/>
        <a:p>
          <a:r>
            <a:rPr lang="es-ES" dirty="0"/>
            <a:t>3.1.7.	Resiliencia en salud por cambio climático	</a:t>
          </a:r>
        </a:p>
      </dgm:t>
    </dgm:pt>
    <dgm:pt modelId="{7B9DFF3F-9A97-45C2-ACEF-0FE46920D52B}" type="parTrans" cxnId="{333FAC59-A9FA-493D-B9A6-39CCF37176ED}">
      <dgm:prSet/>
      <dgm:spPr/>
      <dgm:t>
        <a:bodyPr/>
        <a:lstStyle/>
        <a:p>
          <a:endParaRPr lang="es-ES"/>
        </a:p>
      </dgm:t>
    </dgm:pt>
    <dgm:pt modelId="{C60221E0-12EF-43E8-AF9D-BE82ED499F19}" type="sibTrans" cxnId="{333FAC59-A9FA-493D-B9A6-39CCF37176ED}">
      <dgm:prSet/>
      <dgm:spPr/>
      <dgm:t>
        <a:bodyPr/>
        <a:lstStyle/>
        <a:p>
          <a:endParaRPr lang="es-ES"/>
        </a:p>
      </dgm:t>
    </dgm:pt>
    <dgm:pt modelId="{468F7CBC-B775-4CFA-8975-01119B0AD030}">
      <dgm:prSet/>
      <dgm:spPr/>
      <dgm:t>
        <a:bodyPr/>
        <a:lstStyle/>
        <a:p>
          <a:r>
            <a:rPr lang="es-ES" dirty="0"/>
            <a:t>3.2.1.	Reglamentación del uso del suelo por amenaza y riesgo.	</a:t>
          </a:r>
        </a:p>
      </dgm:t>
    </dgm:pt>
    <dgm:pt modelId="{36FAED5F-65D5-4BFB-B211-8FF9C41F2A4D}" type="parTrans" cxnId="{B74F33D5-6AD1-4561-8250-F05A8F006536}">
      <dgm:prSet/>
      <dgm:spPr/>
      <dgm:t>
        <a:bodyPr/>
        <a:lstStyle/>
        <a:p>
          <a:endParaRPr lang="es-ES"/>
        </a:p>
      </dgm:t>
    </dgm:pt>
    <dgm:pt modelId="{3104E1A8-BC74-4220-8CEF-DA4E49071299}" type="sibTrans" cxnId="{B74F33D5-6AD1-4561-8250-F05A8F006536}">
      <dgm:prSet/>
      <dgm:spPr/>
      <dgm:t>
        <a:bodyPr/>
        <a:lstStyle/>
        <a:p>
          <a:endParaRPr lang="es-ES"/>
        </a:p>
      </dgm:t>
    </dgm:pt>
    <dgm:pt modelId="{4CD95CA1-D01A-4FD8-81CB-849FB44C011C}">
      <dgm:prSet/>
      <dgm:spPr/>
      <dgm:t>
        <a:bodyPr/>
        <a:lstStyle/>
        <a:p>
          <a:r>
            <a:rPr lang="es-ES" dirty="0"/>
            <a:t>3.2.2.	Reasentamiento de familias en riesgos y gestión predial.	</a:t>
          </a:r>
        </a:p>
      </dgm:t>
    </dgm:pt>
    <dgm:pt modelId="{92E7FA35-975B-444E-9739-D57651055E26}" type="parTrans" cxnId="{A587C79E-CE7A-4F63-9E2E-FD713BFE7395}">
      <dgm:prSet/>
      <dgm:spPr/>
      <dgm:t>
        <a:bodyPr/>
        <a:lstStyle/>
        <a:p>
          <a:endParaRPr lang="es-ES"/>
        </a:p>
      </dgm:t>
    </dgm:pt>
    <dgm:pt modelId="{46A887D8-C7AD-4782-92D1-587978DD3E5D}" type="sibTrans" cxnId="{A587C79E-CE7A-4F63-9E2E-FD713BFE7395}">
      <dgm:prSet/>
      <dgm:spPr/>
      <dgm:t>
        <a:bodyPr/>
        <a:lstStyle/>
        <a:p>
          <a:endParaRPr lang="es-ES"/>
        </a:p>
      </dgm:t>
    </dgm:pt>
    <dgm:pt modelId="{4F4B281B-C3E0-4CC8-BD90-15198C1330E0}">
      <dgm:prSet/>
      <dgm:spPr/>
      <dgm:t>
        <a:bodyPr/>
        <a:lstStyle/>
        <a:p>
          <a:r>
            <a:rPr lang="es-ES" dirty="0"/>
            <a:t>3.2.3.	Obras de mitigación de riesgos.</a:t>
          </a:r>
        </a:p>
      </dgm:t>
    </dgm:pt>
    <dgm:pt modelId="{F3BD5E8F-93DF-4C39-8610-EAE0E41D9E30}" type="parTrans" cxnId="{83CE44A9-79B5-43EF-B44A-F4AD82249CF7}">
      <dgm:prSet/>
      <dgm:spPr/>
      <dgm:t>
        <a:bodyPr/>
        <a:lstStyle/>
        <a:p>
          <a:endParaRPr lang="es-ES"/>
        </a:p>
      </dgm:t>
    </dgm:pt>
    <dgm:pt modelId="{DEE31947-851C-48E7-9BA4-5C56AA232233}" type="sibTrans" cxnId="{83CE44A9-79B5-43EF-B44A-F4AD82249CF7}">
      <dgm:prSet/>
      <dgm:spPr/>
      <dgm:t>
        <a:bodyPr/>
        <a:lstStyle/>
        <a:p>
          <a:endParaRPr lang="es-ES"/>
        </a:p>
      </dgm:t>
    </dgm:pt>
    <dgm:pt modelId="{AEAFEAC2-E547-4262-BEDB-5468C051622A}">
      <dgm:prSet/>
      <dgm:spPr/>
      <dgm:t>
        <a:bodyPr/>
        <a:lstStyle/>
        <a:p>
          <a:r>
            <a:rPr lang="es-ES" dirty="0"/>
            <a:t>3.2.4.	Reducción del riesgo tecnológico.	</a:t>
          </a:r>
        </a:p>
      </dgm:t>
    </dgm:pt>
    <dgm:pt modelId="{DC6A3B14-0C98-410E-9D00-D2EB0A7782BF}" type="parTrans" cxnId="{67320C83-02C8-4E88-8529-4261145B6F9B}">
      <dgm:prSet/>
      <dgm:spPr/>
      <dgm:t>
        <a:bodyPr/>
        <a:lstStyle/>
        <a:p>
          <a:endParaRPr lang="es-ES"/>
        </a:p>
      </dgm:t>
    </dgm:pt>
    <dgm:pt modelId="{B0356088-7B5C-4E15-96DE-A0C78DC968BA}" type="sibTrans" cxnId="{67320C83-02C8-4E88-8529-4261145B6F9B}">
      <dgm:prSet/>
      <dgm:spPr/>
      <dgm:t>
        <a:bodyPr/>
        <a:lstStyle/>
        <a:p>
          <a:endParaRPr lang="es-ES"/>
        </a:p>
      </dgm:t>
    </dgm:pt>
    <dgm:pt modelId="{A97BC9B0-D59D-4C67-9961-3E60766C3911}">
      <dgm:prSet/>
      <dgm:spPr/>
      <dgm:t>
        <a:bodyPr/>
        <a:lstStyle/>
        <a:p>
          <a:r>
            <a:rPr lang="es-ES" dirty="0"/>
            <a:t>3.3.	Objetivo 5. Reducir el riesgo sectorial y de gran impacto.</a:t>
          </a:r>
        </a:p>
      </dgm:t>
    </dgm:pt>
    <dgm:pt modelId="{19973961-F75D-4898-90FF-C46F00A27F36}" type="parTrans" cxnId="{C3F82AB8-17FF-4624-B357-886F02BFE64E}">
      <dgm:prSet/>
      <dgm:spPr/>
      <dgm:t>
        <a:bodyPr/>
        <a:lstStyle/>
        <a:p>
          <a:endParaRPr lang="es-ES"/>
        </a:p>
      </dgm:t>
    </dgm:pt>
    <dgm:pt modelId="{488B14A6-F868-47B3-B4F9-9054FECC1586}" type="sibTrans" cxnId="{C3F82AB8-17FF-4624-B357-886F02BFE64E}">
      <dgm:prSet/>
      <dgm:spPr/>
      <dgm:t>
        <a:bodyPr/>
        <a:lstStyle/>
        <a:p>
          <a:endParaRPr lang="es-ES"/>
        </a:p>
      </dgm:t>
    </dgm:pt>
    <dgm:pt modelId="{0B659F57-6FB4-4EA0-8747-26EB0D32A428}">
      <dgm:prSet/>
      <dgm:spPr/>
      <dgm:t>
        <a:bodyPr/>
        <a:lstStyle/>
        <a:p>
          <a:r>
            <a:rPr lang="es-ES" dirty="0"/>
            <a:t>3.3.1.	Reducción del riesgo sísmico en infraestructura y vivienda.</a:t>
          </a:r>
        </a:p>
      </dgm:t>
    </dgm:pt>
    <dgm:pt modelId="{F00E0E75-FBD6-4016-8A64-64FB8F95CC1F}" type="parTrans" cxnId="{B4EA0454-8A07-47DA-ACA1-5403EB36370F}">
      <dgm:prSet/>
      <dgm:spPr/>
      <dgm:t>
        <a:bodyPr/>
        <a:lstStyle/>
        <a:p>
          <a:endParaRPr lang="es-ES"/>
        </a:p>
      </dgm:t>
    </dgm:pt>
    <dgm:pt modelId="{4F736F90-F945-4671-A23A-1CC1FB727DA5}" type="sibTrans" cxnId="{B4EA0454-8A07-47DA-ACA1-5403EB36370F}">
      <dgm:prSet/>
      <dgm:spPr/>
      <dgm:t>
        <a:bodyPr/>
        <a:lstStyle/>
        <a:p>
          <a:endParaRPr lang="es-ES"/>
        </a:p>
      </dgm:t>
    </dgm:pt>
    <dgm:pt modelId="{07BEA14E-CBE0-4F9C-A49E-FA7B08359487}">
      <dgm:prSet/>
      <dgm:spPr/>
      <dgm:t>
        <a:bodyPr/>
        <a:lstStyle/>
        <a:p>
          <a:r>
            <a:rPr lang="es-ES" dirty="0"/>
            <a:t>3.3.2.	Reducción de la vulnerabilidad funcional de los servicios públicos y de movilidad.</a:t>
          </a:r>
        </a:p>
      </dgm:t>
    </dgm:pt>
    <dgm:pt modelId="{C4D5343D-7C2E-4A38-83CF-EAD647B31E95}" type="parTrans" cxnId="{221576A5-1643-44BF-A191-A87499059DF9}">
      <dgm:prSet/>
      <dgm:spPr/>
      <dgm:t>
        <a:bodyPr/>
        <a:lstStyle/>
        <a:p>
          <a:endParaRPr lang="es-ES"/>
        </a:p>
      </dgm:t>
    </dgm:pt>
    <dgm:pt modelId="{8E23DE5B-BB2A-44D4-BF58-E844FF0C229F}" type="sibTrans" cxnId="{221576A5-1643-44BF-A191-A87499059DF9}">
      <dgm:prSet/>
      <dgm:spPr/>
      <dgm:t>
        <a:bodyPr/>
        <a:lstStyle/>
        <a:p>
          <a:endParaRPr lang="es-ES"/>
        </a:p>
      </dgm:t>
    </dgm:pt>
    <dgm:pt modelId="{24B32BBD-096B-4B44-90F6-8F428C7545E3}">
      <dgm:prSet/>
      <dgm:spPr/>
      <dgm:t>
        <a:bodyPr/>
        <a:lstStyle/>
        <a:p>
          <a:r>
            <a:rPr lang="es-ES" dirty="0"/>
            <a:t>3.3.3.	Sector productivo resiliente.</a:t>
          </a:r>
        </a:p>
      </dgm:t>
    </dgm:pt>
    <dgm:pt modelId="{D7DCEB79-172C-4594-A6D2-4E98868C1858}" type="parTrans" cxnId="{95B14D2B-EB37-4645-87E5-3403A3C360B3}">
      <dgm:prSet/>
      <dgm:spPr/>
      <dgm:t>
        <a:bodyPr/>
        <a:lstStyle/>
        <a:p>
          <a:endParaRPr lang="es-ES"/>
        </a:p>
      </dgm:t>
    </dgm:pt>
    <dgm:pt modelId="{D47F5690-334C-4E27-B4D7-830ACCBB4763}" type="sibTrans" cxnId="{95B14D2B-EB37-4645-87E5-3403A3C360B3}">
      <dgm:prSet/>
      <dgm:spPr/>
      <dgm:t>
        <a:bodyPr/>
        <a:lstStyle/>
        <a:p>
          <a:endParaRPr lang="es-ES"/>
        </a:p>
      </dgm:t>
    </dgm:pt>
    <dgm:pt modelId="{54258893-1691-4BDF-9D34-4C0475E439EA}">
      <dgm:prSet/>
      <dgm:spPr/>
      <dgm:t>
        <a:bodyPr/>
        <a:lstStyle/>
        <a:p>
          <a:r>
            <a:rPr lang="es-ES" dirty="0"/>
            <a:t>3.3.4.	Reducción del riesgo de los servicios sociales de la ciudad.	</a:t>
          </a:r>
        </a:p>
      </dgm:t>
    </dgm:pt>
    <dgm:pt modelId="{89F63DDE-778C-4E28-A4AA-8D39585CB0FC}" type="parTrans" cxnId="{2879A723-C1C0-4605-94E6-98D11B3A4332}">
      <dgm:prSet/>
      <dgm:spPr/>
      <dgm:t>
        <a:bodyPr/>
        <a:lstStyle/>
        <a:p>
          <a:endParaRPr lang="es-ES"/>
        </a:p>
      </dgm:t>
    </dgm:pt>
    <dgm:pt modelId="{9704AB99-E785-45E0-8B61-66942E3DD637}" type="sibTrans" cxnId="{2879A723-C1C0-4605-94E6-98D11B3A4332}">
      <dgm:prSet/>
      <dgm:spPr/>
      <dgm:t>
        <a:bodyPr/>
        <a:lstStyle/>
        <a:p>
          <a:endParaRPr lang="es-ES"/>
        </a:p>
      </dgm:t>
    </dgm:pt>
    <dgm:pt modelId="{4E824D56-5887-427B-9C60-B58A88E9EC65}">
      <dgm:prSet/>
      <dgm:spPr/>
      <dgm:t>
        <a:bodyPr/>
        <a:lstStyle/>
        <a:p>
          <a:r>
            <a:rPr lang="es-ES" dirty="0"/>
            <a:t>3.3.5.	Estrategia de Protección Financiera.</a:t>
          </a:r>
        </a:p>
      </dgm:t>
    </dgm:pt>
    <dgm:pt modelId="{2C1730A1-13D7-4F6E-8C76-EFC67C16D5D3}" type="parTrans" cxnId="{E8F5F985-0EF9-49B0-898A-37FCDEBFE052}">
      <dgm:prSet/>
      <dgm:spPr/>
      <dgm:t>
        <a:bodyPr/>
        <a:lstStyle/>
        <a:p>
          <a:endParaRPr lang="es-ES"/>
        </a:p>
      </dgm:t>
    </dgm:pt>
    <dgm:pt modelId="{B3A6C495-3F88-435D-B6C8-BA662663CF05}" type="sibTrans" cxnId="{E8F5F985-0EF9-49B0-898A-37FCDEBFE052}">
      <dgm:prSet/>
      <dgm:spPr/>
      <dgm:t>
        <a:bodyPr/>
        <a:lstStyle/>
        <a:p>
          <a:endParaRPr lang="es-ES"/>
        </a:p>
      </dgm:t>
    </dgm:pt>
    <dgm:pt modelId="{F478C7B4-5B65-49AA-BAEE-D233B37404E8}">
      <dgm:prSet/>
      <dgm:spPr/>
      <dgm:t>
        <a:bodyPr/>
        <a:lstStyle/>
        <a:p>
          <a:r>
            <a:rPr lang="es-ES" dirty="0"/>
            <a:t>4.	COMPONENTE 4. MANEJO DE EMERGENCIAS Y DESASTRES</a:t>
          </a:r>
        </a:p>
      </dgm:t>
    </dgm:pt>
    <dgm:pt modelId="{91B24C31-DD18-4904-91C5-7FC7A9B6E70A}" type="parTrans" cxnId="{B9785429-46C6-4E26-9BC4-F92502833C52}">
      <dgm:prSet/>
      <dgm:spPr/>
      <dgm:t>
        <a:bodyPr/>
        <a:lstStyle/>
        <a:p>
          <a:endParaRPr lang="es-ES"/>
        </a:p>
      </dgm:t>
    </dgm:pt>
    <dgm:pt modelId="{E4D58159-E88A-486F-AF0A-2AB76DB97272}" type="sibTrans" cxnId="{B9785429-46C6-4E26-9BC4-F92502833C52}">
      <dgm:prSet/>
      <dgm:spPr/>
      <dgm:t>
        <a:bodyPr/>
        <a:lstStyle/>
        <a:p>
          <a:endParaRPr lang="es-ES"/>
        </a:p>
      </dgm:t>
    </dgm:pt>
    <dgm:pt modelId="{33180C62-81DE-47B4-92FD-CE9E7E33104C}">
      <dgm:prSet/>
      <dgm:spPr/>
      <dgm:t>
        <a:bodyPr/>
        <a:lstStyle/>
        <a:p>
          <a:r>
            <a:rPr lang="es-ES" dirty="0"/>
            <a:t>4.1.	Objetivo 6. Estar preparados para la respuesta a emergencias y desastres.</a:t>
          </a:r>
        </a:p>
      </dgm:t>
    </dgm:pt>
    <dgm:pt modelId="{D5E2A8C0-AC88-4205-BC07-93EE7C87722A}" type="parTrans" cxnId="{80B7C07E-3C66-4061-A4F9-71A23D4E60B2}">
      <dgm:prSet/>
      <dgm:spPr/>
      <dgm:t>
        <a:bodyPr/>
        <a:lstStyle/>
        <a:p>
          <a:endParaRPr lang="es-ES"/>
        </a:p>
      </dgm:t>
    </dgm:pt>
    <dgm:pt modelId="{07F10479-8D90-450A-AFD4-7F844B40315F}" type="sibTrans" cxnId="{80B7C07E-3C66-4061-A4F9-71A23D4E60B2}">
      <dgm:prSet/>
      <dgm:spPr/>
      <dgm:t>
        <a:bodyPr/>
        <a:lstStyle/>
        <a:p>
          <a:endParaRPr lang="es-ES"/>
        </a:p>
      </dgm:t>
    </dgm:pt>
    <dgm:pt modelId="{78091633-F471-4586-B08D-CCDF235F3BCE}">
      <dgm:prSet/>
      <dgm:spPr/>
      <dgm:t>
        <a:bodyPr/>
        <a:lstStyle/>
        <a:p>
          <a:r>
            <a:rPr lang="es-ES" dirty="0"/>
            <a:t>4.1.1.	Preparativos y coordinación interinstitucional.	</a:t>
          </a:r>
        </a:p>
      </dgm:t>
    </dgm:pt>
    <dgm:pt modelId="{6FC8AFCA-CEE7-4236-B74E-0D67CC78CBA8}" type="parTrans" cxnId="{F5300D92-7AC8-40F6-AD3F-109CAE9D1AC5}">
      <dgm:prSet/>
      <dgm:spPr/>
      <dgm:t>
        <a:bodyPr/>
        <a:lstStyle/>
        <a:p>
          <a:endParaRPr lang="es-ES"/>
        </a:p>
      </dgm:t>
    </dgm:pt>
    <dgm:pt modelId="{E0843630-ED23-44BC-977E-6A7D0600C614}" type="sibTrans" cxnId="{F5300D92-7AC8-40F6-AD3F-109CAE9D1AC5}">
      <dgm:prSet/>
      <dgm:spPr/>
      <dgm:t>
        <a:bodyPr/>
        <a:lstStyle/>
        <a:p>
          <a:endParaRPr lang="es-ES"/>
        </a:p>
      </dgm:t>
    </dgm:pt>
    <dgm:pt modelId="{3014EAEB-2BFD-4975-83F5-E3F51DEB19A4}">
      <dgm:prSet/>
      <dgm:spPr/>
      <dgm:t>
        <a:bodyPr/>
        <a:lstStyle/>
        <a:p>
          <a:r>
            <a:rPr lang="es-ES" dirty="0"/>
            <a:t>4.1.2.	Preparativos comunitarios y privados.</a:t>
          </a:r>
        </a:p>
      </dgm:t>
    </dgm:pt>
    <dgm:pt modelId="{2BD14C5E-8BF6-4E34-8EE2-F7B0C8BE5D6E}" type="parTrans" cxnId="{1AD15F24-5B7D-40C2-8DE0-404025642A54}">
      <dgm:prSet/>
      <dgm:spPr/>
      <dgm:t>
        <a:bodyPr/>
        <a:lstStyle/>
        <a:p>
          <a:endParaRPr lang="es-ES"/>
        </a:p>
      </dgm:t>
    </dgm:pt>
    <dgm:pt modelId="{05AEDA79-6B6E-45FA-B88A-35FDEAEE0628}" type="sibTrans" cxnId="{1AD15F24-5B7D-40C2-8DE0-404025642A54}">
      <dgm:prSet/>
      <dgm:spPr/>
      <dgm:t>
        <a:bodyPr/>
        <a:lstStyle/>
        <a:p>
          <a:endParaRPr lang="es-ES"/>
        </a:p>
      </dgm:t>
    </dgm:pt>
    <dgm:pt modelId="{E045D397-FCF3-48A3-BC44-0885C108F28D}">
      <dgm:prSet/>
      <dgm:spPr/>
      <dgm:t>
        <a:bodyPr/>
        <a:lstStyle/>
        <a:p>
          <a:r>
            <a:rPr lang="es-ES" dirty="0"/>
            <a:t>4.1.3.	Preparación para facilitar la recuperación</a:t>
          </a:r>
        </a:p>
      </dgm:t>
    </dgm:pt>
    <dgm:pt modelId="{975483C4-E1BF-4C50-8316-013AD318143D}" type="parTrans" cxnId="{F22A839B-2DAD-416A-9459-0F6F9B369B73}">
      <dgm:prSet/>
      <dgm:spPr/>
      <dgm:t>
        <a:bodyPr/>
        <a:lstStyle/>
        <a:p>
          <a:endParaRPr lang="es-ES"/>
        </a:p>
      </dgm:t>
    </dgm:pt>
    <dgm:pt modelId="{AEB17EB1-1A68-4E9F-B91B-ACD8C7082D0E}" type="sibTrans" cxnId="{F22A839B-2DAD-416A-9459-0F6F9B369B73}">
      <dgm:prSet/>
      <dgm:spPr/>
      <dgm:t>
        <a:bodyPr/>
        <a:lstStyle/>
        <a:p>
          <a:endParaRPr lang="es-ES"/>
        </a:p>
      </dgm:t>
    </dgm:pt>
    <dgm:pt modelId="{978AC003-5C75-4207-AD58-CD16550FD46A}">
      <dgm:prSet/>
      <dgm:spPr/>
      <dgm:t>
        <a:bodyPr/>
        <a:lstStyle/>
        <a:p>
          <a:r>
            <a:rPr lang="es-ES" dirty="0"/>
            <a:t>5.	COMPONENTE 5. GOBERNANZA PARA LA GESTIÓN DEL RIESGO DE DESASTRES Y DEL CAMBIO CLIMÁTICO</a:t>
          </a:r>
        </a:p>
      </dgm:t>
    </dgm:pt>
    <dgm:pt modelId="{C5C7FD9B-3B4C-4698-9A92-D48014CD67EB}" type="parTrans" cxnId="{79F13AC6-0E48-4526-B5CF-DBC75F3BC81F}">
      <dgm:prSet/>
      <dgm:spPr/>
      <dgm:t>
        <a:bodyPr/>
        <a:lstStyle/>
        <a:p>
          <a:endParaRPr lang="es-ES"/>
        </a:p>
      </dgm:t>
    </dgm:pt>
    <dgm:pt modelId="{2E7B8929-70DD-428A-9182-B85178B2D092}" type="sibTrans" cxnId="{79F13AC6-0E48-4526-B5CF-DBC75F3BC81F}">
      <dgm:prSet/>
      <dgm:spPr/>
      <dgm:t>
        <a:bodyPr/>
        <a:lstStyle/>
        <a:p>
          <a:endParaRPr lang="es-ES"/>
        </a:p>
      </dgm:t>
    </dgm:pt>
    <dgm:pt modelId="{616EB9DD-2D67-4EB7-A340-8F73E723E431}">
      <dgm:prSet/>
      <dgm:spPr/>
      <dgm:t>
        <a:bodyPr/>
        <a:lstStyle/>
        <a:p>
          <a:r>
            <a:rPr lang="es-ES" dirty="0"/>
            <a:t>5.1.	Objetivo 7. Fortalecer la participación, la educación y la comunicación en el ámbito comunitario y empresarial.	</a:t>
          </a:r>
        </a:p>
      </dgm:t>
    </dgm:pt>
    <dgm:pt modelId="{F3F1EB96-1422-4AA5-A376-7E9C01B08D96}" type="parTrans" cxnId="{8D7AFF5F-83FE-42E3-BA73-CDA54C8BCE6F}">
      <dgm:prSet/>
      <dgm:spPr/>
      <dgm:t>
        <a:bodyPr/>
        <a:lstStyle/>
        <a:p>
          <a:endParaRPr lang="es-ES"/>
        </a:p>
      </dgm:t>
    </dgm:pt>
    <dgm:pt modelId="{E2DA009A-7902-4F49-9B54-F0152CE7D39D}" type="sibTrans" cxnId="{8D7AFF5F-83FE-42E3-BA73-CDA54C8BCE6F}">
      <dgm:prSet/>
      <dgm:spPr/>
      <dgm:t>
        <a:bodyPr/>
        <a:lstStyle/>
        <a:p>
          <a:endParaRPr lang="es-ES"/>
        </a:p>
      </dgm:t>
    </dgm:pt>
    <dgm:pt modelId="{7ABFDCB2-3252-425C-A854-4D140E5D8002}">
      <dgm:prSet/>
      <dgm:spPr/>
      <dgm:t>
        <a:bodyPr/>
        <a:lstStyle/>
        <a:p>
          <a:r>
            <a:rPr lang="es-ES" dirty="0"/>
            <a:t>5.1.1.	Participación y apropiación social, comunitaria y cultural para la gestión del riesgo y cambio climático.	</a:t>
          </a:r>
        </a:p>
      </dgm:t>
    </dgm:pt>
    <dgm:pt modelId="{D70863E3-FA87-4910-8304-6799C04BB811}" type="parTrans" cxnId="{3B1B5B38-1570-441B-88E4-A38A18158902}">
      <dgm:prSet/>
      <dgm:spPr/>
      <dgm:t>
        <a:bodyPr/>
        <a:lstStyle/>
        <a:p>
          <a:endParaRPr lang="es-ES"/>
        </a:p>
      </dgm:t>
    </dgm:pt>
    <dgm:pt modelId="{E666BC9B-6E9C-4A19-89AC-BA6490C74F81}" type="sibTrans" cxnId="{3B1B5B38-1570-441B-88E4-A38A18158902}">
      <dgm:prSet/>
      <dgm:spPr/>
      <dgm:t>
        <a:bodyPr/>
        <a:lstStyle/>
        <a:p>
          <a:endParaRPr lang="es-ES"/>
        </a:p>
      </dgm:t>
    </dgm:pt>
    <dgm:pt modelId="{98D9F020-5268-4B3C-A55B-3CD22B98D7A9}">
      <dgm:prSet/>
      <dgm:spPr/>
      <dgm:t>
        <a:bodyPr/>
        <a:lstStyle/>
        <a:p>
          <a:r>
            <a:rPr lang="es-ES" dirty="0"/>
            <a:t>5.1.2.	Educación para la gestión del riesgo y cambio climático</a:t>
          </a:r>
        </a:p>
      </dgm:t>
    </dgm:pt>
    <dgm:pt modelId="{EB146924-62D7-4FE8-9DC1-C94479F03759}" type="parTrans" cxnId="{01CD19D1-6EEB-44D1-A6CB-7C4547592912}">
      <dgm:prSet/>
      <dgm:spPr/>
      <dgm:t>
        <a:bodyPr/>
        <a:lstStyle/>
        <a:p>
          <a:endParaRPr lang="es-ES"/>
        </a:p>
      </dgm:t>
    </dgm:pt>
    <dgm:pt modelId="{E285F685-67B2-4948-9FC7-8B85B0AD1726}" type="sibTrans" cxnId="{01CD19D1-6EEB-44D1-A6CB-7C4547592912}">
      <dgm:prSet/>
      <dgm:spPr/>
      <dgm:t>
        <a:bodyPr/>
        <a:lstStyle/>
        <a:p>
          <a:endParaRPr lang="es-ES"/>
        </a:p>
      </dgm:t>
    </dgm:pt>
    <dgm:pt modelId="{C9449F94-8B78-42A9-8EAB-61AC25E16723}">
      <dgm:prSet/>
      <dgm:spPr/>
      <dgm:t>
        <a:bodyPr/>
        <a:lstStyle/>
        <a:p>
          <a:r>
            <a:rPr lang="es-ES" dirty="0"/>
            <a:t>5.1.3. Comunicación para la gestión del riesgo y cambio climático</a:t>
          </a:r>
        </a:p>
      </dgm:t>
    </dgm:pt>
    <dgm:pt modelId="{512D3247-9F7D-4CBF-9F7C-858D1656FE91}" type="parTrans" cxnId="{F6488EE4-3210-454B-B32E-1F4302180220}">
      <dgm:prSet/>
      <dgm:spPr/>
      <dgm:t>
        <a:bodyPr/>
        <a:lstStyle/>
        <a:p>
          <a:endParaRPr lang="es-ES"/>
        </a:p>
      </dgm:t>
    </dgm:pt>
    <dgm:pt modelId="{B6ADEAC4-3F6B-478A-BFB9-6F24AB123A53}" type="sibTrans" cxnId="{F6488EE4-3210-454B-B32E-1F4302180220}">
      <dgm:prSet/>
      <dgm:spPr/>
      <dgm:t>
        <a:bodyPr/>
        <a:lstStyle/>
        <a:p>
          <a:endParaRPr lang="es-ES"/>
        </a:p>
      </dgm:t>
    </dgm:pt>
    <dgm:pt modelId="{5E355F40-1B5D-47E2-8877-AD1D544D5C7C}">
      <dgm:prSet/>
      <dgm:spPr/>
      <dgm:t>
        <a:bodyPr/>
        <a:lstStyle/>
        <a:p>
          <a:r>
            <a:rPr lang="es-ES" dirty="0"/>
            <a:t>5.2.	Objetivo 8: Consolidar el Sistema Distrital de Gestión de Riesgos y Cambio Climático.	</a:t>
          </a:r>
        </a:p>
      </dgm:t>
    </dgm:pt>
    <dgm:pt modelId="{BC32FD03-E0F7-4BA4-A3E5-D3FB55F656BD}" type="parTrans" cxnId="{8B3E1029-FBB1-4EC2-BB7F-055CAAC55B88}">
      <dgm:prSet/>
      <dgm:spPr/>
      <dgm:t>
        <a:bodyPr/>
        <a:lstStyle/>
        <a:p>
          <a:endParaRPr lang="es-ES"/>
        </a:p>
      </dgm:t>
    </dgm:pt>
    <dgm:pt modelId="{404F6589-5E6B-4180-A440-E3DF2839F0FD}" type="sibTrans" cxnId="{8B3E1029-FBB1-4EC2-BB7F-055CAAC55B88}">
      <dgm:prSet/>
      <dgm:spPr/>
      <dgm:t>
        <a:bodyPr/>
        <a:lstStyle/>
        <a:p>
          <a:endParaRPr lang="es-ES"/>
        </a:p>
      </dgm:t>
    </dgm:pt>
    <dgm:pt modelId="{63047EB5-6269-4195-9F81-71B8E12A8D59}">
      <dgm:prSet/>
      <dgm:spPr/>
      <dgm:t>
        <a:bodyPr/>
        <a:lstStyle/>
        <a:p>
          <a:r>
            <a:rPr lang="es-ES" dirty="0"/>
            <a:t>5.2.1. Fortalecimiento del Sistema Distrital de Gestión de Riesgos y Cambio Climático.	</a:t>
          </a:r>
        </a:p>
      </dgm:t>
    </dgm:pt>
    <dgm:pt modelId="{131399D6-01D3-45E4-AB47-19D993162A39}" type="parTrans" cxnId="{CEBA84D5-D54E-4A60-9D59-BB521E2F2D70}">
      <dgm:prSet/>
      <dgm:spPr/>
      <dgm:t>
        <a:bodyPr/>
        <a:lstStyle/>
        <a:p>
          <a:endParaRPr lang="es-ES"/>
        </a:p>
      </dgm:t>
    </dgm:pt>
    <dgm:pt modelId="{A9EB5618-9382-4EE4-9B09-983AAA186B94}" type="sibTrans" cxnId="{CEBA84D5-D54E-4A60-9D59-BB521E2F2D70}">
      <dgm:prSet/>
      <dgm:spPr/>
      <dgm:t>
        <a:bodyPr/>
        <a:lstStyle/>
        <a:p>
          <a:endParaRPr lang="es-ES"/>
        </a:p>
      </dgm:t>
    </dgm:pt>
    <dgm:pt modelId="{D45B33FC-9111-4AE0-8AC2-7321E1F1F9B7}">
      <dgm:prSet/>
      <dgm:spPr/>
      <dgm:t>
        <a:bodyPr/>
        <a:lstStyle/>
        <a:p>
          <a:r>
            <a:rPr lang="es-ES" dirty="0"/>
            <a:t>5.2.2.	Gestión y promoción de alianzas y cooperación</a:t>
          </a:r>
        </a:p>
      </dgm:t>
    </dgm:pt>
    <dgm:pt modelId="{4CD3C956-6BCC-4599-81AF-F1BDB7C3EB98}" type="parTrans" cxnId="{9C793AD5-E8C9-456B-9AC5-D651E342DD3B}">
      <dgm:prSet/>
      <dgm:spPr/>
      <dgm:t>
        <a:bodyPr/>
        <a:lstStyle/>
        <a:p>
          <a:endParaRPr lang="es-ES"/>
        </a:p>
      </dgm:t>
    </dgm:pt>
    <dgm:pt modelId="{3867FDF3-7CC2-4110-8C11-65FCDC3452C4}" type="sibTrans" cxnId="{9C793AD5-E8C9-456B-9AC5-D651E342DD3B}">
      <dgm:prSet/>
      <dgm:spPr/>
      <dgm:t>
        <a:bodyPr/>
        <a:lstStyle/>
        <a:p>
          <a:endParaRPr lang="es-ES"/>
        </a:p>
      </dgm:t>
    </dgm:pt>
    <dgm:pt modelId="{99D8D5AC-1785-40B4-8A81-12276A2C1CE6}">
      <dgm:prSet phldrT="[Texto]"/>
      <dgm:spPr/>
      <dgm:t>
        <a:bodyPr/>
        <a:lstStyle/>
        <a:p>
          <a:r>
            <a:rPr lang="es-ES" dirty="0"/>
            <a:t>1.	COMPONENTE 1. CONOCIMIENTO DEL RIESGO Y EFECTOS DEL CAMBIO CLIMÁTICO</a:t>
          </a:r>
        </a:p>
      </dgm:t>
    </dgm:pt>
    <dgm:pt modelId="{4E5DCDC6-6730-4EB6-AE4C-9F9D36D3925E}" type="parTrans" cxnId="{98494604-4B66-44AD-A167-9B0B247EF831}">
      <dgm:prSet/>
      <dgm:spPr/>
      <dgm:t>
        <a:bodyPr/>
        <a:lstStyle/>
        <a:p>
          <a:endParaRPr lang="es-ES"/>
        </a:p>
      </dgm:t>
    </dgm:pt>
    <dgm:pt modelId="{057246A1-7D7C-4E9E-9E89-5C84F749B356}" type="sibTrans" cxnId="{98494604-4B66-44AD-A167-9B0B247EF831}">
      <dgm:prSet/>
      <dgm:spPr/>
      <dgm:t>
        <a:bodyPr/>
        <a:lstStyle/>
        <a:p>
          <a:endParaRPr lang="es-ES"/>
        </a:p>
      </dgm:t>
    </dgm:pt>
    <dgm:pt modelId="{39C48C3E-702C-4EF4-A0C0-C681E27DACDB}">
      <dgm:prSet/>
      <dgm:spPr/>
      <dgm:t>
        <a:bodyPr/>
        <a:lstStyle/>
        <a:p>
          <a:r>
            <a:rPr lang="es-ES" dirty="0"/>
            <a:t>3.2.	Objetivo 4. Evitar nuevos escenarios de riesgo de desastres y mitigar los existentes.</a:t>
          </a:r>
        </a:p>
      </dgm:t>
    </dgm:pt>
    <dgm:pt modelId="{AD84658C-A9C0-4474-A660-042B704ADB38}" type="sibTrans" cxnId="{D40D13FC-B7C6-4E77-BF8F-A106062A5861}">
      <dgm:prSet/>
      <dgm:spPr/>
      <dgm:t>
        <a:bodyPr/>
        <a:lstStyle/>
        <a:p>
          <a:endParaRPr lang="es-ES"/>
        </a:p>
      </dgm:t>
    </dgm:pt>
    <dgm:pt modelId="{E56881A7-D028-4175-A02E-6AC9A0D849CE}" type="parTrans" cxnId="{D40D13FC-B7C6-4E77-BF8F-A106062A5861}">
      <dgm:prSet/>
      <dgm:spPr/>
      <dgm:t>
        <a:bodyPr/>
        <a:lstStyle/>
        <a:p>
          <a:endParaRPr lang="es-ES"/>
        </a:p>
      </dgm:t>
    </dgm:pt>
    <dgm:pt modelId="{1670705B-0F24-49CC-BBC8-7703BB296207}" type="pres">
      <dgm:prSet presAssocID="{0048B1C2-673D-4E20-91F6-F2C9A0CC8E57}" presName="Name0" presStyleCnt="0">
        <dgm:presLayoutVars>
          <dgm:orgChart val="1"/>
          <dgm:chPref val="1"/>
          <dgm:dir/>
          <dgm:animOne val="branch"/>
          <dgm:animLvl val="lvl"/>
          <dgm:resizeHandles/>
        </dgm:presLayoutVars>
      </dgm:prSet>
      <dgm:spPr/>
    </dgm:pt>
    <dgm:pt modelId="{FA115D9D-2E6F-4CE1-AA70-2C12EE7F3661}" type="pres">
      <dgm:prSet presAssocID="{6EB1BC6E-93C9-4856-B798-A22193BF2CC4}" presName="hierRoot1" presStyleCnt="0">
        <dgm:presLayoutVars>
          <dgm:hierBranch val="init"/>
        </dgm:presLayoutVars>
      </dgm:prSet>
      <dgm:spPr/>
    </dgm:pt>
    <dgm:pt modelId="{E94F83CA-9E13-40B0-A995-305EBEBA3360}" type="pres">
      <dgm:prSet presAssocID="{6EB1BC6E-93C9-4856-B798-A22193BF2CC4}" presName="rootComposite1" presStyleCnt="0"/>
      <dgm:spPr/>
    </dgm:pt>
    <dgm:pt modelId="{1F99A081-3C73-4F0B-870F-E7C0DD3D0EE7}" type="pres">
      <dgm:prSet presAssocID="{6EB1BC6E-93C9-4856-B798-A22193BF2CC4}" presName="rootText1" presStyleLbl="alignAcc1" presStyleIdx="0" presStyleCnt="0">
        <dgm:presLayoutVars>
          <dgm:chPref val="3"/>
        </dgm:presLayoutVars>
      </dgm:prSet>
      <dgm:spPr/>
    </dgm:pt>
    <dgm:pt modelId="{48E39A74-02BF-4546-986D-04162E4A2663}" type="pres">
      <dgm:prSet presAssocID="{6EB1BC6E-93C9-4856-B798-A22193BF2CC4}" presName="topArc1" presStyleLbl="parChTrans1D1" presStyleIdx="0" presStyleCnt="92"/>
      <dgm:spPr/>
    </dgm:pt>
    <dgm:pt modelId="{8D14C892-9AB2-44EF-BB7F-7D0C0AEE168E}" type="pres">
      <dgm:prSet presAssocID="{6EB1BC6E-93C9-4856-B798-A22193BF2CC4}" presName="bottomArc1" presStyleLbl="parChTrans1D1" presStyleIdx="1" presStyleCnt="92"/>
      <dgm:spPr/>
    </dgm:pt>
    <dgm:pt modelId="{1E17E5A9-711C-4988-87CD-E25EE9DA6EF2}" type="pres">
      <dgm:prSet presAssocID="{6EB1BC6E-93C9-4856-B798-A22193BF2CC4}" presName="topConnNode1" presStyleLbl="node1" presStyleIdx="0" presStyleCnt="0"/>
      <dgm:spPr/>
    </dgm:pt>
    <dgm:pt modelId="{BBAA903A-B064-4626-9626-425A78C86731}" type="pres">
      <dgm:prSet presAssocID="{6EB1BC6E-93C9-4856-B798-A22193BF2CC4}" presName="hierChild2" presStyleCnt="0"/>
      <dgm:spPr/>
    </dgm:pt>
    <dgm:pt modelId="{082BAB86-A3B0-4D12-8FB8-B1B4E476704B}" type="pres">
      <dgm:prSet presAssocID="{4E5DCDC6-6730-4EB6-AE4C-9F9D36D3925E}" presName="Name28" presStyleLbl="parChTrans1D2" presStyleIdx="0" presStyleCnt="5"/>
      <dgm:spPr/>
    </dgm:pt>
    <dgm:pt modelId="{65AB86F0-B235-43FA-A3D0-F3B23E2A588D}" type="pres">
      <dgm:prSet presAssocID="{99D8D5AC-1785-40B4-8A81-12276A2C1CE6}" presName="hierRoot2" presStyleCnt="0">
        <dgm:presLayoutVars>
          <dgm:hierBranch val="init"/>
        </dgm:presLayoutVars>
      </dgm:prSet>
      <dgm:spPr/>
    </dgm:pt>
    <dgm:pt modelId="{20C53AE3-79A5-493A-985D-B8E7A9F62B1A}" type="pres">
      <dgm:prSet presAssocID="{99D8D5AC-1785-40B4-8A81-12276A2C1CE6}" presName="rootComposite2" presStyleCnt="0"/>
      <dgm:spPr/>
    </dgm:pt>
    <dgm:pt modelId="{5F88E4AC-790D-4CA3-ABDB-1E08AA8F365D}" type="pres">
      <dgm:prSet presAssocID="{99D8D5AC-1785-40B4-8A81-12276A2C1CE6}" presName="rootText2" presStyleLbl="alignAcc1" presStyleIdx="0" presStyleCnt="0">
        <dgm:presLayoutVars>
          <dgm:chPref val="3"/>
        </dgm:presLayoutVars>
      </dgm:prSet>
      <dgm:spPr/>
    </dgm:pt>
    <dgm:pt modelId="{61CE10DA-7CA2-439D-B907-0C3035C3A241}" type="pres">
      <dgm:prSet presAssocID="{99D8D5AC-1785-40B4-8A81-12276A2C1CE6}" presName="topArc2" presStyleLbl="parChTrans1D1" presStyleIdx="2" presStyleCnt="92"/>
      <dgm:spPr/>
    </dgm:pt>
    <dgm:pt modelId="{D1EA5DAE-C9B7-48FF-9728-5459A48561FC}" type="pres">
      <dgm:prSet presAssocID="{99D8D5AC-1785-40B4-8A81-12276A2C1CE6}" presName="bottomArc2" presStyleLbl="parChTrans1D1" presStyleIdx="3" presStyleCnt="92"/>
      <dgm:spPr/>
    </dgm:pt>
    <dgm:pt modelId="{E14E49BF-AB45-4821-A3D0-08C55A6DE6A3}" type="pres">
      <dgm:prSet presAssocID="{99D8D5AC-1785-40B4-8A81-12276A2C1CE6}" presName="topConnNode2" presStyleLbl="node2" presStyleIdx="0" presStyleCnt="0"/>
      <dgm:spPr/>
    </dgm:pt>
    <dgm:pt modelId="{6BDF2567-B2F9-47F3-8C6D-2252D7BED347}" type="pres">
      <dgm:prSet presAssocID="{99D8D5AC-1785-40B4-8A81-12276A2C1CE6}" presName="hierChild4" presStyleCnt="0"/>
      <dgm:spPr/>
    </dgm:pt>
    <dgm:pt modelId="{898CBECD-662F-4851-9CC6-A64B1862010A}" type="pres">
      <dgm:prSet presAssocID="{8F34D0AA-65E4-46D5-AB83-8C85BB9F667D}" presName="Name28" presStyleLbl="parChTrans1D3" presStyleIdx="0" presStyleCnt="8"/>
      <dgm:spPr/>
    </dgm:pt>
    <dgm:pt modelId="{B53DCC1C-6EDB-44DC-B478-B42EF6B1CD5F}" type="pres">
      <dgm:prSet presAssocID="{3B89678F-DE10-4A74-86F9-A70042E54390}" presName="hierRoot2" presStyleCnt="0">
        <dgm:presLayoutVars>
          <dgm:hierBranch val="init"/>
        </dgm:presLayoutVars>
      </dgm:prSet>
      <dgm:spPr/>
    </dgm:pt>
    <dgm:pt modelId="{9EAFC16A-DE17-4448-92EF-8DE5C9E47861}" type="pres">
      <dgm:prSet presAssocID="{3B89678F-DE10-4A74-86F9-A70042E54390}" presName="rootComposite2" presStyleCnt="0"/>
      <dgm:spPr/>
    </dgm:pt>
    <dgm:pt modelId="{34AF5656-E2AC-449A-9597-8E36A49716AB}" type="pres">
      <dgm:prSet presAssocID="{3B89678F-DE10-4A74-86F9-A70042E54390}" presName="rootText2" presStyleLbl="alignAcc1" presStyleIdx="0" presStyleCnt="0">
        <dgm:presLayoutVars>
          <dgm:chPref val="3"/>
        </dgm:presLayoutVars>
      </dgm:prSet>
      <dgm:spPr/>
    </dgm:pt>
    <dgm:pt modelId="{325A2A77-0E2C-4168-B8C1-DB91ABFFCECE}" type="pres">
      <dgm:prSet presAssocID="{3B89678F-DE10-4A74-86F9-A70042E54390}" presName="topArc2" presStyleLbl="parChTrans1D1" presStyleIdx="4" presStyleCnt="92"/>
      <dgm:spPr/>
    </dgm:pt>
    <dgm:pt modelId="{B13D0F9D-2A16-4FFE-85E6-623514C690C6}" type="pres">
      <dgm:prSet presAssocID="{3B89678F-DE10-4A74-86F9-A70042E54390}" presName="bottomArc2" presStyleLbl="parChTrans1D1" presStyleIdx="5" presStyleCnt="92"/>
      <dgm:spPr/>
    </dgm:pt>
    <dgm:pt modelId="{A9A86553-5FC4-4187-821C-673064F2730B}" type="pres">
      <dgm:prSet presAssocID="{3B89678F-DE10-4A74-86F9-A70042E54390}" presName="topConnNode2" presStyleLbl="node3" presStyleIdx="0" presStyleCnt="0"/>
      <dgm:spPr/>
    </dgm:pt>
    <dgm:pt modelId="{013B7E50-2885-4C2F-8A20-54688A34E86A}" type="pres">
      <dgm:prSet presAssocID="{3B89678F-DE10-4A74-86F9-A70042E54390}" presName="hierChild4" presStyleCnt="0"/>
      <dgm:spPr/>
    </dgm:pt>
    <dgm:pt modelId="{73BC7006-FFC5-4E2E-BDC7-D3C9D740407B}" type="pres">
      <dgm:prSet presAssocID="{388CDCD0-E340-46B1-BB78-4A00DE1918A7}" presName="Name28" presStyleLbl="parChTrans1D4" presStyleIdx="0" presStyleCnt="32"/>
      <dgm:spPr/>
    </dgm:pt>
    <dgm:pt modelId="{86BB0DA6-8DC5-4361-BF18-F775B511676D}" type="pres">
      <dgm:prSet presAssocID="{45E081FA-0280-4B8B-B7CA-3A7221CD66DC}" presName="hierRoot2" presStyleCnt="0">
        <dgm:presLayoutVars>
          <dgm:hierBranch val="init"/>
        </dgm:presLayoutVars>
      </dgm:prSet>
      <dgm:spPr/>
    </dgm:pt>
    <dgm:pt modelId="{DF8C73AB-CB8B-414D-9054-7BBFCEB9F9EA}" type="pres">
      <dgm:prSet presAssocID="{45E081FA-0280-4B8B-B7CA-3A7221CD66DC}" presName="rootComposite2" presStyleCnt="0"/>
      <dgm:spPr/>
    </dgm:pt>
    <dgm:pt modelId="{9EB21FB7-EB8E-4D7F-8C97-64FB492EBB95}" type="pres">
      <dgm:prSet presAssocID="{45E081FA-0280-4B8B-B7CA-3A7221CD66DC}" presName="rootText2" presStyleLbl="alignAcc1" presStyleIdx="0" presStyleCnt="0">
        <dgm:presLayoutVars>
          <dgm:chPref val="3"/>
        </dgm:presLayoutVars>
      </dgm:prSet>
      <dgm:spPr/>
    </dgm:pt>
    <dgm:pt modelId="{4049A9E3-2296-4435-BC4D-08A29212F53F}" type="pres">
      <dgm:prSet presAssocID="{45E081FA-0280-4B8B-B7CA-3A7221CD66DC}" presName="topArc2" presStyleLbl="parChTrans1D1" presStyleIdx="6" presStyleCnt="92"/>
      <dgm:spPr/>
    </dgm:pt>
    <dgm:pt modelId="{488E1B6E-E828-4861-A634-A64436AABD8B}" type="pres">
      <dgm:prSet presAssocID="{45E081FA-0280-4B8B-B7CA-3A7221CD66DC}" presName="bottomArc2" presStyleLbl="parChTrans1D1" presStyleIdx="7" presStyleCnt="92"/>
      <dgm:spPr/>
    </dgm:pt>
    <dgm:pt modelId="{68460691-4203-4939-899C-764C1EDAA080}" type="pres">
      <dgm:prSet presAssocID="{45E081FA-0280-4B8B-B7CA-3A7221CD66DC}" presName="topConnNode2" presStyleLbl="node4" presStyleIdx="0" presStyleCnt="0"/>
      <dgm:spPr/>
    </dgm:pt>
    <dgm:pt modelId="{CC9002BB-D1C1-4EB2-A651-16FF6515455B}" type="pres">
      <dgm:prSet presAssocID="{45E081FA-0280-4B8B-B7CA-3A7221CD66DC}" presName="hierChild4" presStyleCnt="0"/>
      <dgm:spPr/>
    </dgm:pt>
    <dgm:pt modelId="{2425B63D-0418-4727-AAE8-2CE0F60CF095}" type="pres">
      <dgm:prSet presAssocID="{45E081FA-0280-4B8B-B7CA-3A7221CD66DC}" presName="hierChild5" presStyleCnt="0"/>
      <dgm:spPr/>
    </dgm:pt>
    <dgm:pt modelId="{F2ADB955-3B7F-43B9-BE5F-EE85EC77A29D}" type="pres">
      <dgm:prSet presAssocID="{044B5678-6835-4C72-B45A-6811939420DC}" presName="Name28" presStyleLbl="parChTrans1D4" presStyleIdx="1" presStyleCnt="32"/>
      <dgm:spPr/>
    </dgm:pt>
    <dgm:pt modelId="{7C5A65A4-B3F6-4076-A375-271A4D3F00D4}" type="pres">
      <dgm:prSet presAssocID="{9C3D8D07-8875-46F8-A0AA-95A463271627}" presName="hierRoot2" presStyleCnt="0">
        <dgm:presLayoutVars>
          <dgm:hierBranch val="init"/>
        </dgm:presLayoutVars>
      </dgm:prSet>
      <dgm:spPr/>
    </dgm:pt>
    <dgm:pt modelId="{177DB64D-A2DE-4099-86EB-99C1584B3A5D}" type="pres">
      <dgm:prSet presAssocID="{9C3D8D07-8875-46F8-A0AA-95A463271627}" presName="rootComposite2" presStyleCnt="0"/>
      <dgm:spPr/>
    </dgm:pt>
    <dgm:pt modelId="{14E0594E-5DE7-4D5B-99BF-9BB2D1E462D7}" type="pres">
      <dgm:prSet presAssocID="{9C3D8D07-8875-46F8-A0AA-95A463271627}" presName="rootText2" presStyleLbl="alignAcc1" presStyleIdx="0" presStyleCnt="0">
        <dgm:presLayoutVars>
          <dgm:chPref val="3"/>
        </dgm:presLayoutVars>
      </dgm:prSet>
      <dgm:spPr/>
    </dgm:pt>
    <dgm:pt modelId="{A1A3C83D-CDB5-47F0-987F-B5310FAB3177}" type="pres">
      <dgm:prSet presAssocID="{9C3D8D07-8875-46F8-A0AA-95A463271627}" presName="topArc2" presStyleLbl="parChTrans1D1" presStyleIdx="8" presStyleCnt="92"/>
      <dgm:spPr/>
    </dgm:pt>
    <dgm:pt modelId="{4F62A1DB-5E36-4D5D-A74E-043F7C35970D}" type="pres">
      <dgm:prSet presAssocID="{9C3D8D07-8875-46F8-A0AA-95A463271627}" presName="bottomArc2" presStyleLbl="parChTrans1D1" presStyleIdx="9" presStyleCnt="92"/>
      <dgm:spPr/>
    </dgm:pt>
    <dgm:pt modelId="{09971305-F673-4B78-949F-198A29FC40DF}" type="pres">
      <dgm:prSet presAssocID="{9C3D8D07-8875-46F8-A0AA-95A463271627}" presName="topConnNode2" presStyleLbl="node4" presStyleIdx="0" presStyleCnt="0"/>
      <dgm:spPr/>
    </dgm:pt>
    <dgm:pt modelId="{1241745B-7766-4DB4-9FBF-9E09EC555A9A}" type="pres">
      <dgm:prSet presAssocID="{9C3D8D07-8875-46F8-A0AA-95A463271627}" presName="hierChild4" presStyleCnt="0"/>
      <dgm:spPr/>
    </dgm:pt>
    <dgm:pt modelId="{8AD69E6E-F4EF-4C90-AD9C-84D2A729A069}" type="pres">
      <dgm:prSet presAssocID="{9C3D8D07-8875-46F8-A0AA-95A463271627}" presName="hierChild5" presStyleCnt="0"/>
      <dgm:spPr/>
    </dgm:pt>
    <dgm:pt modelId="{3865B0B4-18F6-4998-B197-70C60C459A27}" type="pres">
      <dgm:prSet presAssocID="{237D641B-42BC-4216-B1E2-6256373CE181}" presName="Name28" presStyleLbl="parChTrans1D4" presStyleIdx="2" presStyleCnt="32"/>
      <dgm:spPr/>
    </dgm:pt>
    <dgm:pt modelId="{CD038736-8997-4D7C-BE9F-4CCCD7862B86}" type="pres">
      <dgm:prSet presAssocID="{3B593782-6D85-41AD-9FC7-AA4293385E75}" presName="hierRoot2" presStyleCnt="0">
        <dgm:presLayoutVars>
          <dgm:hierBranch val="init"/>
        </dgm:presLayoutVars>
      </dgm:prSet>
      <dgm:spPr/>
    </dgm:pt>
    <dgm:pt modelId="{DD007DBC-D389-4B20-B726-6FD8374FAB7A}" type="pres">
      <dgm:prSet presAssocID="{3B593782-6D85-41AD-9FC7-AA4293385E75}" presName="rootComposite2" presStyleCnt="0"/>
      <dgm:spPr/>
    </dgm:pt>
    <dgm:pt modelId="{6A77ACAE-EDFB-4BE6-942D-8747C03774A4}" type="pres">
      <dgm:prSet presAssocID="{3B593782-6D85-41AD-9FC7-AA4293385E75}" presName="rootText2" presStyleLbl="alignAcc1" presStyleIdx="0" presStyleCnt="0">
        <dgm:presLayoutVars>
          <dgm:chPref val="3"/>
        </dgm:presLayoutVars>
      </dgm:prSet>
      <dgm:spPr/>
    </dgm:pt>
    <dgm:pt modelId="{0441C67C-0B56-4645-AED7-5B7E6D69B641}" type="pres">
      <dgm:prSet presAssocID="{3B593782-6D85-41AD-9FC7-AA4293385E75}" presName="topArc2" presStyleLbl="parChTrans1D1" presStyleIdx="10" presStyleCnt="92"/>
      <dgm:spPr/>
    </dgm:pt>
    <dgm:pt modelId="{3F891522-5993-4E97-9DA0-1776B27ED920}" type="pres">
      <dgm:prSet presAssocID="{3B593782-6D85-41AD-9FC7-AA4293385E75}" presName="bottomArc2" presStyleLbl="parChTrans1D1" presStyleIdx="11" presStyleCnt="92"/>
      <dgm:spPr/>
    </dgm:pt>
    <dgm:pt modelId="{A7A57098-537A-4733-916E-6668F44D5DD6}" type="pres">
      <dgm:prSet presAssocID="{3B593782-6D85-41AD-9FC7-AA4293385E75}" presName="topConnNode2" presStyleLbl="node4" presStyleIdx="0" presStyleCnt="0"/>
      <dgm:spPr/>
    </dgm:pt>
    <dgm:pt modelId="{902D5861-C78E-47F9-BDD3-8E6739710F82}" type="pres">
      <dgm:prSet presAssocID="{3B593782-6D85-41AD-9FC7-AA4293385E75}" presName="hierChild4" presStyleCnt="0"/>
      <dgm:spPr/>
    </dgm:pt>
    <dgm:pt modelId="{1749BF67-417A-4FA0-988C-45CD8A16D19E}" type="pres">
      <dgm:prSet presAssocID="{3B593782-6D85-41AD-9FC7-AA4293385E75}" presName="hierChild5" presStyleCnt="0"/>
      <dgm:spPr/>
    </dgm:pt>
    <dgm:pt modelId="{7142DA30-1AB0-41C0-AB9E-DF5321C83234}" type="pres">
      <dgm:prSet presAssocID="{086EBA6E-9108-4CC5-9951-2509F729D387}" presName="Name28" presStyleLbl="parChTrans1D4" presStyleIdx="3" presStyleCnt="32"/>
      <dgm:spPr/>
    </dgm:pt>
    <dgm:pt modelId="{3C411D3A-CFDD-420E-9ED1-96F03A87305E}" type="pres">
      <dgm:prSet presAssocID="{6841800B-A679-4222-A657-5E9C79F8A613}" presName="hierRoot2" presStyleCnt="0">
        <dgm:presLayoutVars>
          <dgm:hierBranch val="init"/>
        </dgm:presLayoutVars>
      </dgm:prSet>
      <dgm:spPr/>
    </dgm:pt>
    <dgm:pt modelId="{A9F83B82-F3AB-4598-9E28-CD930FEA2641}" type="pres">
      <dgm:prSet presAssocID="{6841800B-A679-4222-A657-5E9C79F8A613}" presName="rootComposite2" presStyleCnt="0"/>
      <dgm:spPr/>
    </dgm:pt>
    <dgm:pt modelId="{84F71EE3-709D-4494-B7C7-7E248184CAE8}" type="pres">
      <dgm:prSet presAssocID="{6841800B-A679-4222-A657-5E9C79F8A613}" presName="rootText2" presStyleLbl="alignAcc1" presStyleIdx="0" presStyleCnt="0">
        <dgm:presLayoutVars>
          <dgm:chPref val="3"/>
        </dgm:presLayoutVars>
      </dgm:prSet>
      <dgm:spPr/>
    </dgm:pt>
    <dgm:pt modelId="{01415858-52D1-41A2-AE63-5E5E434F098D}" type="pres">
      <dgm:prSet presAssocID="{6841800B-A679-4222-A657-5E9C79F8A613}" presName="topArc2" presStyleLbl="parChTrans1D1" presStyleIdx="12" presStyleCnt="92"/>
      <dgm:spPr/>
    </dgm:pt>
    <dgm:pt modelId="{4D16EE0D-3E1C-47C5-9CD4-EB1BAB32A562}" type="pres">
      <dgm:prSet presAssocID="{6841800B-A679-4222-A657-5E9C79F8A613}" presName="bottomArc2" presStyleLbl="parChTrans1D1" presStyleIdx="13" presStyleCnt="92"/>
      <dgm:spPr/>
    </dgm:pt>
    <dgm:pt modelId="{83847433-DC52-46F4-A1E9-57326A640267}" type="pres">
      <dgm:prSet presAssocID="{6841800B-A679-4222-A657-5E9C79F8A613}" presName="topConnNode2" presStyleLbl="node4" presStyleIdx="0" presStyleCnt="0"/>
      <dgm:spPr/>
    </dgm:pt>
    <dgm:pt modelId="{C9C5B74B-42D8-4B30-97F0-DA791AC11E17}" type="pres">
      <dgm:prSet presAssocID="{6841800B-A679-4222-A657-5E9C79F8A613}" presName="hierChild4" presStyleCnt="0"/>
      <dgm:spPr/>
    </dgm:pt>
    <dgm:pt modelId="{44BAE1A2-8460-40C2-AC42-51807E9A497A}" type="pres">
      <dgm:prSet presAssocID="{6841800B-A679-4222-A657-5E9C79F8A613}" presName="hierChild5" presStyleCnt="0"/>
      <dgm:spPr/>
    </dgm:pt>
    <dgm:pt modelId="{2BC18850-BF17-48D5-98A6-25335B86D094}" type="pres">
      <dgm:prSet presAssocID="{3B89678F-DE10-4A74-86F9-A70042E54390}" presName="hierChild5" presStyleCnt="0"/>
      <dgm:spPr/>
    </dgm:pt>
    <dgm:pt modelId="{69C13A2B-BBF0-4868-A63C-79EAD543ED55}" type="pres">
      <dgm:prSet presAssocID="{99D8D5AC-1785-40B4-8A81-12276A2C1CE6}" presName="hierChild5" presStyleCnt="0"/>
      <dgm:spPr/>
    </dgm:pt>
    <dgm:pt modelId="{AE5391F6-7667-4A1E-AAEB-77F79D264E34}" type="pres">
      <dgm:prSet presAssocID="{D02B5F39-2D20-445F-BD37-0F0B2C12333D}" presName="Name28" presStyleLbl="parChTrans1D2" presStyleIdx="1" presStyleCnt="5"/>
      <dgm:spPr/>
    </dgm:pt>
    <dgm:pt modelId="{7D1CCED4-25BA-43E2-ACA9-B47E9FD616CB}" type="pres">
      <dgm:prSet presAssocID="{C60C5CA5-5A34-438B-B02E-440FD8AAE1D3}" presName="hierRoot2" presStyleCnt="0">
        <dgm:presLayoutVars>
          <dgm:hierBranch val="init"/>
        </dgm:presLayoutVars>
      </dgm:prSet>
      <dgm:spPr/>
    </dgm:pt>
    <dgm:pt modelId="{3707F530-D6A6-4B8F-9AFA-BB2DB62C57DD}" type="pres">
      <dgm:prSet presAssocID="{C60C5CA5-5A34-438B-B02E-440FD8AAE1D3}" presName="rootComposite2" presStyleCnt="0"/>
      <dgm:spPr/>
    </dgm:pt>
    <dgm:pt modelId="{FBD81532-1E30-41F3-B460-19F93A4DA61D}" type="pres">
      <dgm:prSet presAssocID="{C60C5CA5-5A34-438B-B02E-440FD8AAE1D3}" presName="rootText2" presStyleLbl="alignAcc1" presStyleIdx="0" presStyleCnt="0">
        <dgm:presLayoutVars>
          <dgm:chPref val="3"/>
        </dgm:presLayoutVars>
      </dgm:prSet>
      <dgm:spPr/>
    </dgm:pt>
    <dgm:pt modelId="{93656DC8-F5E8-4053-86AD-C50F73D4A00A}" type="pres">
      <dgm:prSet presAssocID="{C60C5CA5-5A34-438B-B02E-440FD8AAE1D3}" presName="topArc2" presStyleLbl="parChTrans1D1" presStyleIdx="14" presStyleCnt="92"/>
      <dgm:spPr/>
    </dgm:pt>
    <dgm:pt modelId="{48227AF0-CCC6-4A3C-BBD8-218133D0F82B}" type="pres">
      <dgm:prSet presAssocID="{C60C5CA5-5A34-438B-B02E-440FD8AAE1D3}" presName="bottomArc2" presStyleLbl="parChTrans1D1" presStyleIdx="15" presStyleCnt="92"/>
      <dgm:spPr/>
    </dgm:pt>
    <dgm:pt modelId="{85C70DF9-55A9-462B-9D95-9F09E7E0A4FB}" type="pres">
      <dgm:prSet presAssocID="{C60C5CA5-5A34-438B-B02E-440FD8AAE1D3}" presName="topConnNode2" presStyleLbl="node2" presStyleIdx="0" presStyleCnt="0"/>
      <dgm:spPr/>
    </dgm:pt>
    <dgm:pt modelId="{175AE48F-5264-4514-BDEB-3EC94D9C5157}" type="pres">
      <dgm:prSet presAssocID="{C60C5CA5-5A34-438B-B02E-440FD8AAE1D3}" presName="hierChild4" presStyleCnt="0"/>
      <dgm:spPr/>
    </dgm:pt>
    <dgm:pt modelId="{C0D2F93B-60CC-441A-AB1C-936B82A580CC}" type="pres">
      <dgm:prSet presAssocID="{DB3562F5-8CE7-4B8B-90B1-15A23FC3B58A}" presName="Name28" presStyleLbl="parChTrans1D3" presStyleIdx="1" presStyleCnt="8"/>
      <dgm:spPr/>
    </dgm:pt>
    <dgm:pt modelId="{737C9920-1BD2-49B3-9214-0CDBA609C18A}" type="pres">
      <dgm:prSet presAssocID="{2154D910-8B1D-4584-837F-4C83783C7EB7}" presName="hierRoot2" presStyleCnt="0">
        <dgm:presLayoutVars>
          <dgm:hierBranch val="init"/>
        </dgm:presLayoutVars>
      </dgm:prSet>
      <dgm:spPr/>
    </dgm:pt>
    <dgm:pt modelId="{663CE9FB-7174-4B35-8459-AEDE8493686D}" type="pres">
      <dgm:prSet presAssocID="{2154D910-8B1D-4584-837F-4C83783C7EB7}" presName="rootComposite2" presStyleCnt="0"/>
      <dgm:spPr/>
    </dgm:pt>
    <dgm:pt modelId="{D0C612ED-FA54-4981-9573-21723910DBD0}" type="pres">
      <dgm:prSet presAssocID="{2154D910-8B1D-4584-837F-4C83783C7EB7}" presName="rootText2" presStyleLbl="alignAcc1" presStyleIdx="0" presStyleCnt="0">
        <dgm:presLayoutVars>
          <dgm:chPref val="3"/>
        </dgm:presLayoutVars>
      </dgm:prSet>
      <dgm:spPr/>
    </dgm:pt>
    <dgm:pt modelId="{8640D552-FB5C-42EB-8A49-3F77D1D2A734}" type="pres">
      <dgm:prSet presAssocID="{2154D910-8B1D-4584-837F-4C83783C7EB7}" presName="topArc2" presStyleLbl="parChTrans1D1" presStyleIdx="16" presStyleCnt="92"/>
      <dgm:spPr/>
    </dgm:pt>
    <dgm:pt modelId="{5CB6FA67-437C-42C7-B9B1-951CAAD0A56F}" type="pres">
      <dgm:prSet presAssocID="{2154D910-8B1D-4584-837F-4C83783C7EB7}" presName="bottomArc2" presStyleLbl="parChTrans1D1" presStyleIdx="17" presStyleCnt="92"/>
      <dgm:spPr/>
    </dgm:pt>
    <dgm:pt modelId="{C2DFF59F-9DE9-446B-B553-69AF1E354629}" type="pres">
      <dgm:prSet presAssocID="{2154D910-8B1D-4584-837F-4C83783C7EB7}" presName="topConnNode2" presStyleLbl="node3" presStyleIdx="0" presStyleCnt="0"/>
      <dgm:spPr/>
    </dgm:pt>
    <dgm:pt modelId="{14BC127E-D4EE-409E-8045-AB865F59EA45}" type="pres">
      <dgm:prSet presAssocID="{2154D910-8B1D-4584-837F-4C83783C7EB7}" presName="hierChild4" presStyleCnt="0"/>
      <dgm:spPr/>
    </dgm:pt>
    <dgm:pt modelId="{AB85FB78-8A5B-4A7B-BCDD-5869A64B9095}" type="pres">
      <dgm:prSet presAssocID="{FC93140E-DFB9-4D37-9C58-11A1CB43EA57}" presName="Name28" presStyleLbl="parChTrans1D4" presStyleIdx="4" presStyleCnt="32"/>
      <dgm:spPr/>
    </dgm:pt>
    <dgm:pt modelId="{93F592B9-F190-411E-A0AC-8D00E84D3B66}" type="pres">
      <dgm:prSet presAssocID="{1233DB86-352B-43A4-8A26-F351A71ECB9F}" presName="hierRoot2" presStyleCnt="0">
        <dgm:presLayoutVars>
          <dgm:hierBranch val="init"/>
        </dgm:presLayoutVars>
      </dgm:prSet>
      <dgm:spPr/>
    </dgm:pt>
    <dgm:pt modelId="{549E5252-9BEC-4279-9744-88E47D1B8A5C}" type="pres">
      <dgm:prSet presAssocID="{1233DB86-352B-43A4-8A26-F351A71ECB9F}" presName="rootComposite2" presStyleCnt="0"/>
      <dgm:spPr/>
    </dgm:pt>
    <dgm:pt modelId="{EF193751-E914-4E29-9CA1-751B9DF6422A}" type="pres">
      <dgm:prSet presAssocID="{1233DB86-352B-43A4-8A26-F351A71ECB9F}" presName="rootText2" presStyleLbl="alignAcc1" presStyleIdx="0" presStyleCnt="0">
        <dgm:presLayoutVars>
          <dgm:chPref val="3"/>
        </dgm:presLayoutVars>
      </dgm:prSet>
      <dgm:spPr/>
    </dgm:pt>
    <dgm:pt modelId="{E543AFFC-BE7A-4E07-BDBB-14FBF522E663}" type="pres">
      <dgm:prSet presAssocID="{1233DB86-352B-43A4-8A26-F351A71ECB9F}" presName="topArc2" presStyleLbl="parChTrans1D1" presStyleIdx="18" presStyleCnt="92"/>
      <dgm:spPr/>
    </dgm:pt>
    <dgm:pt modelId="{FBE95E16-C71E-48B2-8828-4F60A7475367}" type="pres">
      <dgm:prSet presAssocID="{1233DB86-352B-43A4-8A26-F351A71ECB9F}" presName="bottomArc2" presStyleLbl="parChTrans1D1" presStyleIdx="19" presStyleCnt="92"/>
      <dgm:spPr/>
    </dgm:pt>
    <dgm:pt modelId="{3731AB0A-5D4C-4FEE-8EA2-AFC94C6E0C69}" type="pres">
      <dgm:prSet presAssocID="{1233DB86-352B-43A4-8A26-F351A71ECB9F}" presName="topConnNode2" presStyleLbl="node4" presStyleIdx="0" presStyleCnt="0"/>
      <dgm:spPr/>
    </dgm:pt>
    <dgm:pt modelId="{5A7986BD-C375-4B26-B593-C083FE137A2D}" type="pres">
      <dgm:prSet presAssocID="{1233DB86-352B-43A4-8A26-F351A71ECB9F}" presName="hierChild4" presStyleCnt="0"/>
      <dgm:spPr/>
    </dgm:pt>
    <dgm:pt modelId="{7D0F39BB-FBA6-46F1-82A8-C4C4A1C88D3A}" type="pres">
      <dgm:prSet presAssocID="{1233DB86-352B-43A4-8A26-F351A71ECB9F}" presName="hierChild5" presStyleCnt="0"/>
      <dgm:spPr/>
    </dgm:pt>
    <dgm:pt modelId="{687FDFB1-E362-4EED-AD2C-CD35C198D36F}" type="pres">
      <dgm:prSet presAssocID="{DDD0B1BF-41A1-4136-9CE0-D10DB639190E}" presName="Name28" presStyleLbl="parChTrans1D4" presStyleIdx="5" presStyleCnt="32"/>
      <dgm:spPr/>
    </dgm:pt>
    <dgm:pt modelId="{784598C2-5CC3-4E3F-8DB3-769838DFB5AA}" type="pres">
      <dgm:prSet presAssocID="{D70843A3-7E0B-4C75-B06C-7F247EC024B1}" presName="hierRoot2" presStyleCnt="0">
        <dgm:presLayoutVars>
          <dgm:hierBranch val="init"/>
        </dgm:presLayoutVars>
      </dgm:prSet>
      <dgm:spPr/>
    </dgm:pt>
    <dgm:pt modelId="{76E30DF6-525A-4F69-97C5-5D565E0712BE}" type="pres">
      <dgm:prSet presAssocID="{D70843A3-7E0B-4C75-B06C-7F247EC024B1}" presName="rootComposite2" presStyleCnt="0"/>
      <dgm:spPr/>
    </dgm:pt>
    <dgm:pt modelId="{D9230782-D0F1-4E81-8A36-C9CA7F875C55}" type="pres">
      <dgm:prSet presAssocID="{D70843A3-7E0B-4C75-B06C-7F247EC024B1}" presName="rootText2" presStyleLbl="alignAcc1" presStyleIdx="0" presStyleCnt="0">
        <dgm:presLayoutVars>
          <dgm:chPref val="3"/>
        </dgm:presLayoutVars>
      </dgm:prSet>
      <dgm:spPr/>
    </dgm:pt>
    <dgm:pt modelId="{9DAFF780-BB64-4ABE-952F-B5BF357D4233}" type="pres">
      <dgm:prSet presAssocID="{D70843A3-7E0B-4C75-B06C-7F247EC024B1}" presName="topArc2" presStyleLbl="parChTrans1D1" presStyleIdx="20" presStyleCnt="92"/>
      <dgm:spPr/>
    </dgm:pt>
    <dgm:pt modelId="{B849605B-417A-4C52-8CE2-4CE4A8A387E9}" type="pres">
      <dgm:prSet presAssocID="{D70843A3-7E0B-4C75-B06C-7F247EC024B1}" presName="bottomArc2" presStyleLbl="parChTrans1D1" presStyleIdx="21" presStyleCnt="92"/>
      <dgm:spPr/>
    </dgm:pt>
    <dgm:pt modelId="{9972B23B-F8A6-420B-9E98-8C6696B07332}" type="pres">
      <dgm:prSet presAssocID="{D70843A3-7E0B-4C75-B06C-7F247EC024B1}" presName="topConnNode2" presStyleLbl="node4" presStyleIdx="0" presStyleCnt="0"/>
      <dgm:spPr/>
    </dgm:pt>
    <dgm:pt modelId="{CF486DCB-9759-4D57-A04A-9F1215835805}" type="pres">
      <dgm:prSet presAssocID="{D70843A3-7E0B-4C75-B06C-7F247EC024B1}" presName="hierChild4" presStyleCnt="0"/>
      <dgm:spPr/>
    </dgm:pt>
    <dgm:pt modelId="{EAD0DDCE-565A-40EE-8CF4-DC6575AF2F60}" type="pres">
      <dgm:prSet presAssocID="{D70843A3-7E0B-4C75-B06C-7F247EC024B1}" presName="hierChild5" presStyleCnt="0"/>
      <dgm:spPr/>
    </dgm:pt>
    <dgm:pt modelId="{8A253E77-AE8B-423F-A5EA-3A1B6AA8E32C}" type="pres">
      <dgm:prSet presAssocID="{4EFAF5CC-0E0A-4704-B454-4DBD7C5BCBFE}" presName="Name28" presStyleLbl="parChTrans1D4" presStyleIdx="6" presStyleCnt="32"/>
      <dgm:spPr/>
    </dgm:pt>
    <dgm:pt modelId="{819A7F04-FC54-4282-B998-F57BC9E80618}" type="pres">
      <dgm:prSet presAssocID="{90F31E6E-7FA6-4D9A-93C0-06007C89E535}" presName="hierRoot2" presStyleCnt="0">
        <dgm:presLayoutVars>
          <dgm:hierBranch val="init"/>
        </dgm:presLayoutVars>
      </dgm:prSet>
      <dgm:spPr/>
    </dgm:pt>
    <dgm:pt modelId="{586E9987-1A78-41C0-BDF2-A8C3AE9D496B}" type="pres">
      <dgm:prSet presAssocID="{90F31E6E-7FA6-4D9A-93C0-06007C89E535}" presName="rootComposite2" presStyleCnt="0"/>
      <dgm:spPr/>
    </dgm:pt>
    <dgm:pt modelId="{77ADE0DF-6E83-4443-9ABF-6A17F6A5166A}" type="pres">
      <dgm:prSet presAssocID="{90F31E6E-7FA6-4D9A-93C0-06007C89E535}" presName="rootText2" presStyleLbl="alignAcc1" presStyleIdx="0" presStyleCnt="0">
        <dgm:presLayoutVars>
          <dgm:chPref val="3"/>
        </dgm:presLayoutVars>
      </dgm:prSet>
      <dgm:spPr/>
    </dgm:pt>
    <dgm:pt modelId="{E587A1E3-EA10-428D-BB1C-01AE24AC1929}" type="pres">
      <dgm:prSet presAssocID="{90F31E6E-7FA6-4D9A-93C0-06007C89E535}" presName="topArc2" presStyleLbl="parChTrans1D1" presStyleIdx="22" presStyleCnt="92"/>
      <dgm:spPr/>
    </dgm:pt>
    <dgm:pt modelId="{0924B7DD-127A-478E-B768-A6D2190FE84B}" type="pres">
      <dgm:prSet presAssocID="{90F31E6E-7FA6-4D9A-93C0-06007C89E535}" presName="bottomArc2" presStyleLbl="parChTrans1D1" presStyleIdx="23" presStyleCnt="92"/>
      <dgm:spPr/>
    </dgm:pt>
    <dgm:pt modelId="{00A7C1A3-E4D9-4ACB-8A4F-E84BD0010B8D}" type="pres">
      <dgm:prSet presAssocID="{90F31E6E-7FA6-4D9A-93C0-06007C89E535}" presName="topConnNode2" presStyleLbl="node4" presStyleIdx="0" presStyleCnt="0"/>
      <dgm:spPr/>
    </dgm:pt>
    <dgm:pt modelId="{85D5EDA2-A956-4751-B660-FCB9F3849F2C}" type="pres">
      <dgm:prSet presAssocID="{90F31E6E-7FA6-4D9A-93C0-06007C89E535}" presName="hierChild4" presStyleCnt="0"/>
      <dgm:spPr/>
    </dgm:pt>
    <dgm:pt modelId="{B0160B36-AC18-4606-85C6-4DCA22CCAA58}" type="pres">
      <dgm:prSet presAssocID="{90F31E6E-7FA6-4D9A-93C0-06007C89E535}" presName="hierChild5" presStyleCnt="0"/>
      <dgm:spPr/>
    </dgm:pt>
    <dgm:pt modelId="{73B4A44D-8C87-435E-8713-33039E35B23E}" type="pres">
      <dgm:prSet presAssocID="{8690AB96-FA7A-419E-B5E7-38D3F61F6675}" presName="Name28" presStyleLbl="parChTrans1D4" presStyleIdx="7" presStyleCnt="32"/>
      <dgm:spPr/>
    </dgm:pt>
    <dgm:pt modelId="{85AFAE2B-4FB2-4C4C-8A8E-2DB5E5513790}" type="pres">
      <dgm:prSet presAssocID="{E5E7494F-A00F-4BBC-B7CB-730E8BA1CC6C}" presName="hierRoot2" presStyleCnt="0">
        <dgm:presLayoutVars>
          <dgm:hierBranch val="init"/>
        </dgm:presLayoutVars>
      </dgm:prSet>
      <dgm:spPr/>
    </dgm:pt>
    <dgm:pt modelId="{629FFD1B-B9BC-45AE-9CDB-74597518B80D}" type="pres">
      <dgm:prSet presAssocID="{E5E7494F-A00F-4BBC-B7CB-730E8BA1CC6C}" presName="rootComposite2" presStyleCnt="0"/>
      <dgm:spPr/>
    </dgm:pt>
    <dgm:pt modelId="{A87C9D51-EA94-4F48-AE71-469E8F8AD22B}" type="pres">
      <dgm:prSet presAssocID="{E5E7494F-A00F-4BBC-B7CB-730E8BA1CC6C}" presName="rootText2" presStyleLbl="alignAcc1" presStyleIdx="0" presStyleCnt="0">
        <dgm:presLayoutVars>
          <dgm:chPref val="3"/>
        </dgm:presLayoutVars>
      </dgm:prSet>
      <dgm:spPr/>
    </dgm:pt>
    <dgm:pt modelId="{1B331B56-87FA-4C59-8C57-0FDF9854ABBA}" type="pres">
      <dgm:prSet presAssocID="{E5E7494F-A00F-4BBC-B7CB-730E8BA1CC6C}" presName="topArc2" presStyleLbl="parChTrans1D1" presStyleIdx="24" presStyleCnt="92"/>
      <dgm:spPr/>
    </dgm:pt>
    <dgm:pt modelId="{2CABD1B0-EAAB-4844-90C5-E3C515CFF840}" type="pres">
      <dgm:prSet presAssocID="{E5E7494F-A00F-4BBC-B7CB-730E8BA1CC6C}" presName="bottomArc2" presStyleLbl="parChTrans1D1" presStyleIdx="25" presStyleCnt="92"/>
      <dgm:spPr/>
    </dgm:pt>
    <dgm:pt modelId="{7B785FC1-1B3A-4599-AFBC-ED4A35EB98DF}" type="pres">
      <dgm:prSet presAssocID="{E5E7494F-A00F-4BBC-B7CB-730E8BA1CC6C}" presName="topConnNode2" presStyleLbl="node4" presStyleIdx="0" presStyleCnt="0"/>
      <dgm:spPr/>
    </dgm:pt>
    <dgm:pt modelId="{591B7030-7C32-4F3D-8B45-79ED3C794B94}" type="pres">
      <dgm:prSet presAssocID="{E5E7494F-A00F-4BBC-B7CB-730E8BA1CC6C}" presName="hierChild4" presStyleCnt="0"/>
      <dgm:spPr/>
    </dgm:pt>
    <dgm:pt modelId="{33D3924A-AE69-44D2-9C6B-195138D2C464}" type="pres">
      <dgm:prSet presAssocID="{E5E7494F-A00F-4BBC-B7CB-730E8BA1CC6C}" presName="hierChild5" presStyleCnt="0"/>
      <dgm:spPr/>
    </dgm:pt>
    <dgm:pt modelId="{F52130B8-C3F9-4D89-AA98-083602786DC2}" type="pres">
      <dgm:prSet presAssocID="{2154D910-8B1D-4584-837F-4C83783C7EB7}" presName="hierChild5" presStyleCnt="0"/>
      <dgm:spPr/>
    </dgm:pt>
    <dgm:pt modelId="{21DCB9C8-B8DF-4647-AAB0-89920861007B}" type="pres">
      <dgm:prSet presAssocID="{C60C5CA5-5A34-438B-B02E-440FD8AAE1D3}" presName="hierChild5" presStyleCnt="0"/>
      <dgm:spPr/>
    </dgm:pt>
    <dgm:pt modelId="{3BD18CB0-BFBA-4710-9CED-62B59CD6E8C4}" type="pres">
      <dgm:prSet presAssocID="{AB05572F-A42E-4311-BBC9-038C64221674}" presName="Name28" presStyleLbl="parChTrans1D2" presStyleIdx="2" presStyleCnt="5"/>
      <dgm:spPr/>
    </dgm:pt>
    <dgm:pt modelId="{F5636BD5-A95D-49AA-B265-0914EE484A4D}" type="pres">
      <dgm:prSet presAssocID="{8E9A2FB8-087A-4C79-BF84-73CC4B09FCCA}" presName="hierRoot2" presStyleCnt="0">
        <dgm:presLayoutVars>
          <dgm:hierBranch val="init"/>
        </dgm:presLayoutVars>
      </dgm:prSet>
      <dgm:spPr/>
    </dgm:pt>
    <dgm:pt modelId="{355A1C51-4295-4B79-8DCB-ECB3ECF198D9}" type="pres">
      <dgm:prSet presAssocID="{8E9A2FB8-087A-4C79-BF84-73CC4B09FCCA}" presName="rootComposite2" presStyleCnt="0"/>
      <dgm:spPr/>
    </dgm:pt>
    <dgm:pt modelId="{5CD8671F-9FB8-406C-B397-73C8D51CD0EC}" type="pres">
      <dgm:prSet presAssocID="{8E9A2FB8-087A-4C79-BF84-73CC4B09FCCA}" presName="rootText2" presStyleLbl="alignAcc1" presStyleIdx="0" presStyleCnt="0">
        <dgm:presLayoutVars>
          <dgm:chPref val="3"/>
        </dgm:presLayoutVars>
      </dgm:prSet>
      <dgm:spPr/>
    </dgm:pt>
    <dgm:pt modelId="{13AE6704-EE5C-4560-8E53-BD8B83629837}" type="pres">
      <dgm:prSet presAssocID="{8E9A2FB8-087A-4C79-BF84-73CC4B09FCCA}" presName="topArc2" presStyleLbl="parChTrans1D1" presStyleIdx="26" presStyleCnt="92"/>
      <dgm:spPr/>
    </dgm:pt>
    <dgm:pt modelId="{F167FDB5-5D8F-4326-BE9B-757CD19FF089}" type="pres">
      <dgm:prSet presAssocID="{8E9A2FB8-087A-4C79-BF84-73CC4B09FCCA}" presName="bottomArc2" presStyleLbl="parChTrans1D1" presStyleIdx="27" presStyleCnt="92"/>
      <dgm:spPr/>
    </dgm:pt>
    <dgm:pt modelId="{47E74FA7-33C9-41A5-BCF2-3DBE8F9E3C96}" type="pres">
      <dgm:prSet presAssocID="{8E9A2FB8-087A-4C79-BF84-73CC4B09FCCA}" presName="topConnNode2" presStyleLbl="node2" presStyleIdx="0" presStyleCnt="0"/>
      <dgm:spPr/>
    </dgm:pt>
    <dgm:pt modelId="{31F30D1B-21F3-4843-A7FA-2C0ADA18A330}" type="pres">
      <dgm:prSet presAssocID="{8E9A2FB8-087A-4C79-BF84-73CC4B09FCCA}" presName="hierChild4" presStyleCnt="0"/>
      <dgm:spPr/>
    </dgm:pt>
    <dgm:pt modelId="{CFC81796-2F4C-447C-8291-B54CF2ADD1ED}" type="pres">
      <dgm:prSet presAssocID="{08C127C3-EDCF-48BF-8B64-1FF5EA134B9B}" presName="Name28" presStyleLbl="parChTrans1D3" presStyleIdx="2" presStyleCnt="8"/>
      <dgm:spPr/>
    </dgm:pt>
    <dgm:pt modelId="{821D0F82-2946-4725-BBE5-D9BBF842C9B9}" type="pres">
      <dgm:prSet presAssocID="{B7B01E95-C2DB-43A8-9F79-4F6EFA67569A}" presName="hierRoot2" presStyleCnt="0">
        <dgm:presLayoutVars>
          <dgm:hierBranch val="init"/>
        </dgm:presLayoutVars>
      </dgm:prSet>
      <dgm:spPr/>
    </dgm:pt>
    <dgm:pt modelId="{18AC9A25-E956-4702-AA98-6507C073ACAC}" type="pres">
      <dgm:prSet presAssocID="{B7B01E95-C2DB-43A8-9F79-4F6EFA67569A}" presName="rootComposite2" presStyleCnt="0"/>
      <dgm:spPr/>
    </dgm:pt>
    <dgm:pt modelId="{3CB73D50-808B-4A52-9413-DF94F0DF17A8}" type="pres">
      <dgm:prSet presAssocID="{B7B01E95-C2DB-43A8-9F79-4F6EFA67569A}" presName="rootText2" presStyleLbl="alignAcc1" presStyleIdx="0" presStyleCnt="0">
        <dgm:presLayoutVars>
          <dgm:chPref val="3"/>
        </dgm:presLayoutVars>
      </dgm:prSet>
      <dgm:spPr/>
    </dgm:pt>
    <dgm:pt modelId="{23C77274-C236-437B-ABD5-0A49B5AEB45B}" type="pres">
      <dgm:prSet presAssocID="{B7B01E95-C2DB-43A8-9F79-4F6EFA67569A}" presName="topArc2" presStyleLbl="parChTrans1D1" presStyleIdx="28" presStyleCnt="92"/>
      <dgm:spPr/>
    </dgm:pt>
    <dgm:pt modelId="{7D7E2AC7-5900-4F23-A53D-E72FD0E8E287}" type="pres">
      <dgm:prSet presAssocID="{B7B01E95-C2DB-43A8-9F79-4F6EFA67569A}" presName="bottomArc2" presStyleLbl="parChTrans1D1" presStyleIdx="29" presStyleCnt="92"/>
      <dgm:spPr/>
    </dgm:pt>
    <dgm:pt modelId="{59374BA2-AAD7-43E8-9717-8A43A1667F84}" type="pres">
      <dgm:prSet presAssocID="{B7B01E95-C2DB-43A8-9F79-4F6EFA67569A}" presName="topConnNode2" presStyleLbl="node3" presStyleIdx="0" presStyleCnt="0"/>
      <dgm:spPr/>
    </dgm:pt>
    <dgm:pt modelId="{EAB459FD-C57C-483F-8A60-1C36F8024BE0}" type="pres">
      <dgm:prSet presAssocID="{B7B01E95-C2DB-43A8-9F79-4F6EFA67569A}" presName="hierChild4" presStyleCnt="0"/>
      <dgm:spPr/>
    </dgm:pt>
    <dgm:pt modelId="{5C193723-7BE0-4CE1-A099-E98C00AF5CED}" type="pres">
      <dgm:prSet presAssocID="{891182CB-7CB3-4524-A481-ABF8827C10BE}" presName="Name28" presStyleLbl="parChTrans1D4" presStyleIdx="8" presStyleCnt="32"/>
      <dgm:spPr/>
    </dgm:pt>
    <dgm:pt modelId="{6DC901BE-0715-4F93-91E0-2DF0C8D14E85}" type="pres">
      <dgm:prSet presAssocID="{CFA3191A-4D74-4A42-9A17-9AEEE1EA23DE}" presName="hierRoot2" presStyleCnt="0">
        <dgm:presLayoutVars>
          <dgm:hierBranch val="init"/>
        </dgm:presLayoutVars>
      </dgm:prSet>
      <dgm:spPr/>
    </dgm:pt>
    <dgm:pt modelId="{743F117E-5C4A-41FD-9ACE-2D38DF3545C9}" type="pres">
      <dgm:prSet presAssocID="{CFA3191A-4D74-4A42-9A17-9AEEE1EA23DE}" presName="rootComposite2" presStyleCnt="0"/>
      <dgm:spPr/>
    </dgm:pt>
    <dgm:pt modelId="{454A974D-7B7D-420F-AC0D-DE4123BACECB}" type="pres">
      <dgm:prSet presAssocID="{CFA3191A-4D74-4A42-9A17-9AEEE1EA23DE}" presName="rootText2" presStyleLbl="alignAcc1" presStyleIdx="0" presStyleCnt="0">
        <dgm:presLayoutVars>
          <dgm:chPref val="3"/>
        </dgm:presLayoutVars>
      </dgm:prSet>
      <dgm:spPr/>
    </dgm:pt>
    <dgm:pt modelId="{3B1BC41E-6D88-4435-A7DD-7C524539A1EB}" type="pres">
      <dgm:prSet presAssocID="{CFA3191A-4D74-4A42-9A17-9AEEE1EA23DE}" presName="topArc2" presStyleLbl="parChTrans1D1" presStyleIdx="30" presStyleCnt="92"/>
      <dgm:spPr/>
    </dgm:pt>
    <dgm:pt modelId="{DCF78AA6-4340-42FA-A69D-21AFD14D8A94}" type="pres">
      <dgm:prSet presAssocID="{CFA3191A-4D74-4A42-9A17-9AEEE1EA23DE}" presName="bottomArc2" presStyleLbl="parChTrans1D1" presStyleIdx="31" presStyleCnt="92"/>
      <dgm:spPr/>
    </dgm:pt>
    <dgm:pt modelId="{DD155F2E-4356-4BA2-8BE4-95DFA738832C}" type="pres">
      <dgm:prSet presAssocID="{CFA3191A-4D74-4A42-9A17-9AEEE1EA23DE}" presName="topConnNode2" presStyleLbl="node4" presStyleIdx="0" presStyleCnt="0"/>
      <dgm:spPr/>
    </dgm:pt>
    <dgm:pt modelId="{81E1C499-C0EF-451F-ABAB-BE46B4E45C8E}" type="pres">
      <dgm:prSet presAssocID="{CFA3191A-4D74-4A42-9A17-9AEEE1EA23DE}" presName="hierChild4" presStyleCnt="0"/>
      <dgm:spPr/>
    </dgm:pt>
    <dgm:pt modelId="{A987B1DA-7312-46B0-91A9-4DEFA72CAFA8}" type="pres">
      <dgm:prSet presAssocID="{CFA3191A-4D74-4A42-9A17-9AEEE1EA23DE}" presName="hierChild5" presStyleCnt="0"/>
      <dgm:spPr/>
    </dgm:pt>
    <dgm:pt modelId="{23B43A10-82A4-41BA-9055-322281DBD9E6}" type="pres">
      <dgm:prSet presAssocID="{C57641EE-6937-46A7-B981-551CFE2E8AA8}" presName="Name28" presStyleLbl="parChTrans1D4" presStyleIdx="9" presStyleCnt="32"/>
      <dgm:spPr/>
    </dgm:pt>
    <dgm:pt modelId="{8FF99C00-6579-4CF1-8213-A0BD79113D4A}" type="pres">
      <dgm:prSet presAssocID="{96A73771-CF9E-4342-9EF8-F0440C572BE2}" presName="hierRoot2" presStyleCnt="0">
        <dgm:presLayoutVars>
          <dgm:hierBranch val="init"/>
        </dgm:presLayoutVars>
      </dgm:prSet>
      <dgm:spPr/>
    </dgm:pt>
    <dgm:pt modelId="{28792B8E-EF3F-4CDF-AFB8-7C0F3B1BB689}" type="pres">
      <dgm:prSet presAssocID="{96A73771-CF9E-4342-9EF8-F0440C572BE2}" presName="rootComposite2" presStyleCnt="0"/>
      <dgm:spPr/>
    </dgm:pt>
    <dgm:pt modelId="{90EF9800-ED4A-46E8-B4C6-F84C4D476535}" type="pres">
      <dgm:prSet presAssocID="{96A73771-CF9E-4342-9EF8-F0440C572BE2}" presName="rootText2" presStyleLbl="alignAcc1" presStyleIdx="0" presStyleCnt="0">
        <dgm:presLayoutVars>
          <dgm:chPref val="3"/>
        </dgm:presLayoutVars>
      </dgm:prSet>
      <dgm:spPr/>
    </dgm:pt>
    <dgm:pt modelId="{7B000833-3CFD-4A5A-9DD9-1D6626486783}" type="pres">
      <dgm:prSet presAssocID="{96A73771-CF9E-4342-9EF8-F0440C572BE2}" presName="topArc2" presStyleLbl="parChTrans1D1" presStyleIdx="32" presStyleCnt="92"/>
      <dgm:spPr/>
    </dgm:pt>
    <dgm:pt modelId="{3E0A9337-A63F-49BC-843D-ECD0B61374D1}" type="pres">
      <dgm:prSet presAssocID="{96A73771-CF9E-4342-9EF8-F0440C572BE2}" presName="bottomArc2" presStyleLbl="parChTrans1D1" presStyleIdx="33" presStyleCnt="92"/>
      <dgm:spPr/>
    </dgm:pt>
    <dgm:pt modelId="{0231AFAC-6843-499F-9D3F-2744A312D2E1}" type="pres">
      <dgm:prSet presAssocID="{96A73771-CF9E-4342-9EF8-F0440C572BE2}" presName="topConnNode2" presStyleLbl="node4" presStyleIdx="0" presStyleCnt="0"/>
      <dgm:spPr/>
    </dgm:pt>
    <dgm:pt modelId="{08C15EF4-0FAC-4BD7-BC8B-1A40F7CF4730}" type="pres">
      <dgm:prSet presAssocID="{96A73771-CF9E-4342-9EF8-F0440C572BE2}" presName="hierChild4" presStyleCnt="0"/>
      <dgm:spPr/>
    </dgm:pt>
    <dgm:pt modelId="{7CADA960-DEDF-4645-A371-8D9DC85BA5E8}" type="pres">
      <dgm:prSet presAssocID="{96A73771-CF9E-4342-9EF8-F0440C572BE2}" presName="hierChild5" presStyleCnt="0"/>
      <dgm:spPr/>
    </dgm:pt>
    <dgm:pt modelId="{F088373C-23AB-4CD4-9042-20034DBD7930}" type="pres">
      <dgm:prSet presAssocID="{846C3855-E26F-4058-89D3-B20DA251344D}" presName="Name28" presStyleLbl="parChTrans1D4" presStyleIdx="10" presStyleCnt="32"/>
      <dgm:spPr/>
    </dgm:pt>
    <dgm:pt modelId="{39B51B5E-E51E-4804-959F-8A1747FAF85B}" type="pres">
      <dgm:prSet presAssocID="{F6CC5933-4E92-44C2-B980-4B827A12262A}" presName="hierRoot2" presStyleCnt="0">
        <dgm:presLayoutVars>
          <dgm:hierBranch val="init"/>
        </dgm:presLayoutVars>
      </dgm:prSet>
      <dgm:spPr/>
    </dgm:pt>
    <dgm:pt modelId="{821AA394-F02A-4054-A071-26D6FF5E7266}" type="pres">
      <dgm:prSet presAssocID="{F6CC5933-4E92-44C2-B980-4B827A12262A}" presName="rootComposite2" presStyleCnt="0"/>
      <dgm:spPr/>
    </dgm:pt>
    <dgm:pt modelId="{D7F352C1-E457-4FC4-B1C5-5E80125AC46C}" type="pres">
      <dgm:prSet presAssocID="{F6CC5933-4E92-44C2-B980-4B827A12262A}" presName="rootText2" presStyleLbl="alignAcc1" presStyleIdx="0" presStyleCnt="0">
        <dgm:presLayoutVars>
          <dgm:chPref val="3"/>
        </dgm:presLayoutVars>
      </dgm:prSet>
      <dgm:spPr/>
    </dgm:pt>
    <dgm:pt modelId="{309AEBD1-0976-4BEE-8CFE-464F114CA973}" type="pres">
      <dgm:prSet presAssocID="{F6CC5933-4E92-44C2-B980-4B827A12262A}" presName="topArc2" presStyleLbl="parChTrans1D1" presStyleIdx="34" presStyleCnt="92"/>
      <dgm:spPr/>
    </dgm:pt>
    <dgm:pt modelId="{0CCF9AC8-0BF6-419F-88CD-5B427E1E304F}" type="pres">
      <dgm:prSet presAssocID="{F6CC5933-4E92-44C2-B980-4B827A12262A}" presName="bottomArc2" presStyleLbl="parChTrans1D1" presStyleIdx="35" presStyleCnt="92"/>
      <dgm:spPr/>
    </dgm:pt>
    <dgm:pt modelId="{2D93544E-7230-4F17-BBC6-A5414F8A3C30}" type="pres">
      <dgm:prSet presAssocID="{F6CC5933-4E92-44C2-B980-4B827A12262A}" presName="topConnNode2" presStyleLbl="node4" presStyleIdx="0" presStyleCnt="0"/>
      <dgm:spPr/>
    </dgm:pt>
    <dgm:pt modelId="{39C3F140-28ED-4A93-9860-2BDCA38843DE}" type="pres">
      <dgm:prSet presAssocID="{F6CC5933-4E92-44C2-B980-4B827A12262A}" presName="hierChild4" presStyleCnt="0"/>
      <dgm:spPr/>
    </dgm:pt>
    <dgm:pt modelId="{54AF71C8-FA38-4589-BFDE-FBFC240AE01F}" type="pres">
      <dgm:prSet presAssocID="{F6CC5933-4E92-44C2-B980-4B827A12262A}" presName="hierChild5" presStyleCnt="0"/>
      <dgm:spPr/>
    </dgm:pt>
    <dgm:pt modelId="{7288749C-857B-4A46-A189-AB7129225D59}" type="pres">
      <dgm:prSet presAssocID="{E6B12C39-D2C0-4422-966D-9FE20E4A2BAB}" presName="Name28" presStyleLbl="parChTrans1D4" presStyleIdx="11" presStyleCnt="32"/>
      <dgm:spPr/>
    </dgm:pt>
    <dgm:pt modelId="{83DE8D2E-7A46-4013-8605-394EE260DAC2}" type="pres">
      <dgm:prSet presAssocID="{A890D6BC-0EAB-41F4-BA9D-AF2DCEB86974}" presName="hierRoot2" presStyleCnt="0">
        <dgm:presLayoutVars>
          <dgm:hierBranch val="init"/>
        </dgm:presLayoutVars>
      </dgm:prSet>
      <dgm:spPr/>
    </dgm:pt>
    <dgm:pt modelId="{ED8D519B-0AC2-4781-9E35-6C4CD72A0FBF}" type="pres">
      <dgm:prSet presAssocID="{A890D6BC-0EAB-41F4-BA9D-AF2DCEB86974}" presName="rootComposite2" presStyleCnt="0"/>
      <dgm:spPr/>
    </dgm:pt>
    <dgm:pt modelId="{0DB87567-BA0E-4066-AB98-E6E976ED1AB3}" type="pres">
      <dgm:prSet presAssocID="{A890D6BC-0EAB-41F4-BA9D-AF2DCEB86974}" presName="rootText2" presStyleLbl="alignAcc1" presStyleIdx="0" presStyleCnt="0">
        <dgm:presLayoutVars>
          <dgm:chPref val="3"/>
        </dgm:presLayoutVars>
      </dgm:prSet>
      <dgm:spPr/>
    </dgm:pt>
    <dgm:pt modelId="{31390C3C-660D-48F2-99C2-74D21D956448}" type="pres">
      <dgm:prSet presAssocID="{A890D6BC-0EAB-41F4-BA9D-AF2DCEB86974}" presName="topArc2" presStyleLbl="parChTrans1D1" presStyleIdx="36" presStyleCnt="92"/>
      <dgm:spPr/>
    </dgm:pt>
    <dgm:pt modelId="{31B3FC5E-302E-4633-9DF6-E5E799DA2A15}" type="pres">
      <dgm:prSet presAssocID="{A890D6BC-0EAB-41F4-BA9D-AF2DCEB86974}" presName="bottomArc2" presStyleLbl="parChTrans1D1" presStyleIdx="37" presStyleCnt="92"/>
      <dgm:spPr/>
    </dgm:pt>
    <dgm:pt modelId="{E4EBF0CD-CC5E-4741-9985-3ECA0CC69F90}" type="pres">
      <dgm:prSet presAssocID="{A890D6BC-0EAB-41F4-BA9D-AF2DCEB86974}" presName="topConnNode2" presStyleLbl="node4" presStyleIdx="0" presStyleCnt="0"/>
      <dgm:spPr/>
    </dgm:pt>
    <dgm:pt modelId="{4722021E-689D-465C-B356-423C1EF0BBA1}" type="pres">
      <dgm:prSet presAssocID="{A890D6BC-0EAB-41F4-BA9D-AF2DCEB86974}" presName="hierChild4" presStyleCnt="0"/>
      <dgm:spPr/>
    </dgm:pt>
    <dgm:pt modelId="{ED2E45F8-E745-42A6-BCD2-69487384BB0C}" type="pres">
      <dgm:prSet presAssocID="{A890D6BC-0EAB-41F4-BA9D-AF2DCEB86974}" presName="hierChild5" presStyleCnt="0"/>
      <dgm:spPr/>
    </dgm:pt>
    <dgm:pt modelId="{00EF3CE7-C00A-4B93-AB46-DBC2D3BAACEB}" type="pres">
      <dgm:prSet presAssocID="{7FA23BE3-E701-4025-9BB3-C32F3AD593D8}" presName="Name28" presStyleLbl="parChTrans1D4" presStyleIdx="12" presStyleCnt="32"/>
      <dgm:spPr/>
    </dgm:pt>
    <dgm:pt modelId="{2A787FCD-02EE-43A1-997C-2FAA453C8DB9}" type="pres">
      <dgm:prSet presAssocID="{9B84A179-C1FF-4559-AFF2-0694F8E789B2}" presName="hierRoot2" presStyleCnt="0">
        <dgm:presLayoutVars>
          <dgm:hierBranch val="init"/>
        </dgm:presLayoutVars>
      </dgm:prSet>
      <dgm:spPr/>
    </dgm:pt>
    <dgm:pt modelId="{FFEF1F40-9528-484D-B512-190371B5BAF9}" type="pres">
      <dgm:prSet presAssocID="{9B84A179-C1FF-4559-AFF2-0694F8E789B2}" presName="rootComposite2" presStyleCnt="0"/>
      <dgm:spPr/>
    </dgm:pt>
    <dgm:pt modelId="{B9BF80B4-4686-4B08-8035-9D27FFC03706}" type="pres">
      <dgm:prSet presAssocID="{9B84A179-C1FF-4559-AFF2-0694F8E789B2}" presName="rootText2" presStyleLbl="alignAcc1" presStyleIdx="0" presStyleCnt="0">
        <dgm:presLayoutVars>
          <dgm:chPref val="3"/>
        </dgm:presLayoutVars>
      </dgm:prSet>
      <dgm:spPr/>
    </dgm:pt>
    <dgm:pt modelId="{99A6FFCA-59E5-4835-8175-4885BB13446C}" type="pres">
      <dgm:prSet presAssocID="{9B84A179-C1FF-4559-AFF2-0694F8E789B2}" presName="topArc2" presStyleLbl="parChTrans1D1" presStyleIdx="38" presStyleCnt="92"/>
      <dgm:spPr/>
    </dgm:pt>
    <dgm:pt modelId="{53C7531C-CC7E-473D-9ACB-F1EAF76DA7FA}" type="pres">
      <dgm:prSet presAssocID="{9B84A179-C1FF-4559-AFF2-0694F8E789B2}" presName="bottomArc2" presStyleLbl="parChTrans1D1" presStyleIdx="39" presStyleCnt="92"/>
      <dgm:spPr/>
    </dgm:pt>
    <dgm:pt modelId="{63E932B7-1204-43A6-B989-239EA7C6008A}" type="pres">
      <dgm:prSet presAssocID="{9B84A179-C1FF-4559-AFF2-0694F8E789B2}" presName="topConnNode2" presStyleLbl="node4" presStyleIdx="0" presStyleCnt="0"/>
      <dgm:spPr/>
    </dgm:pt>
    <dgm:pt modelId="{FF42C5AF-1320-41B8-A2AC-AE0930F41D3A}" type="pres">
      <dgm:prSet presAssocID="{9B84A179-C1FF-4559-AFF2-0694F8E789B2}" presName="hierChild4" presStyleCnt="0"/>
      <dgm:spPr/>
    </dgm:pt>
    <dgm:pt modelId="{E665597B-60A9-47EC-9AC0-029731537984}" type="pres">
      <dgm:prSet presAssocID="{9B84A179-C1FF-4559-AFF2-0694F8E789B2}" presName="hierChild5" presStyleCnt="0"/>
      <dgm:spPr/>
    </dgm:pt>
    <dgm:pt modelId="{61186BBE-E3CB-40A7-A9CF-29FC91E6E372}" type="pres">
      <dgm:prSet presAssocID="{7E79AE73-1A11-429D-9230-55C86D74C996}" presName="Name28" presStyleLbl="parChTrans1D4" presStyleIdx="13" presStyleCnt="32"/>
      <dgm:spPr/>
    </dgm:pt>
    <dgm:pt modelId="{3035B3D2-CF17-4658-AA4F-B0BAC7BA0862}" type="pres">
      <dgm:prSet presAssocID="{42C0276E-C1A6-4499-A95D-B96607734D9D}" presName="hierRoot2" presStyleCnt="0">
        <dgm:presLayoutVars>
          <dgm:hierBranch val="init"/>
        </dgm:presLayoutVars>
      </dgm:prSet>
      <dgm:spPr/>
    </dgm:pt>
    <dgm:pt modelId="{B7CCC8AB-1166-4429-8FF9-2E8C0EC29FBC}" type="pres">
      <dgm:prSet presAssocID="{42C0276E-C1A6-4499-A95D-B96607734D9D}" presName="rootComposite2" presStyleCnt="0"/>
      <dgm:spPr/>
    </dgm:pt>
    <dgm:pt modelId="{D2897CEE-A883-49D2-8FE8-A4805F67BDC5}" type="pres">
      <dgm:prSet presAssocID="{42C0276E-C1A6-4499-A95D-B96607734D9D}" presName="rootText2" presStyleLbl="alignAcc1" presStyleIdx="0" presStyleCnt="0">
        <dgm:presLayoutVars>
          <dgm:chPref val="3"/>
        </dgm:presLayoutVars>
      </dgm:prSet>
      <dgm:spPr/>
    </dgm:pt>
    <dgm:pt modelId="{CC327B24-4323-4D44-8125-4DDE78F63F1A}" type="pres">
      <dgm:prSet presAssocID="{42C0276E-C1A6-4499-A95D-B96607734D9D}" presName="topArc2" presStyleLbl="parChTrans1D1" presStyleIdx="40" presStyleCnt="92"/>
      <dgm:spPr/>
    </dgm:pt>
    <dgm:pt modelId="{7D60EED4-CAD1-4227-AC6A-24A4998EC3A0}" type="pres">
      <dgm:prSet presAssocID="{42C0276E-C1A6-4499-A95D-B96607734D9D}" presName="bottomArc2" presStyleLbl="parChTrans1D1" presStyleIdx="41" presStyleCnt="92"/>
      <dgm:spPr/>
    </dgm:pt>
    <dgm:pt modelId="{28B554B5-38C0-435B-9DC5-0D17A424E1CA}" type="pres">
      <dgm:prSet presAssocID="{42C0276E-C1A6-4499-A95D-B96607734D9D}" presName="topConnNode2" presStyleLbl="node4" presStyleIdx="0" presStyleCnt="0"/>
      <dgm:spPr/>
    </dgm:pt>
    <dgm:pt modelId="{D4F268D7-2979-4AA6-A1F7-F48BE53853FD}" type="pres">
      <dgm:prSet presAssocID="{42C0276E-C1A6-4499-A95D-B96607734D9D}" presName="hierChild4" presStyleCnt="0"/>
      <dgm:spPr/>
    </dgm:pt>
    <dgm:pt modelId="{E537C37D-1DDE-436E-9C97-C62F9DC57555}" type="pres">
      <dgm:prSet presAssocID="{42C0276E-C1A6-4499-A95D-B96607734D9D}" presName="hierChild5" presStyleCnt="0"/>
      <dgm:spPr/>
    </dgm:pt>
    <dgm:pt modelId="{C2926BE9-B891-483E-863A-E94DB6B15C1C}" type="pres">
      <dgm:prSet presAssocID="{7B9DFF3F-9A97-45C2-ACEF-0FE46920D52B}" presName="Name28" presStyleLbl="parChTrans1D4" presStyleIdx="14" presStyleCnt="32"/>
      <dgm:spPr/>
    </dgm:pt>
    <dgm:pt modelId="{96E2F2F8-E0B5-455B-BA65-7E82165A4BED}" type="pres">
      <dgm:prSet presAssocID="{BC8F829E-4990-4B0D-92C5-2CDD8B738B01}" presName="hierRoot2" presStyleCnt="0">
        <dgm:presLayoutVars>
          <dgm:hierBranch val="init"/>
        </dgm:presLayoutVars>
      </dgm:prSet>
      <dgm:spPr/>
    </dgm:pt>
    <dgm:pt modelId="{14AB7889-218F-49DE-B939-74BCFA1D1387}" type="pres">
      <dgm:prSet presAssocID="{BC8F829E-4990-4B0D-92C5-2CDD8B738B01}" presName="rootComposite2" presStyleCnt="0"/>
      <dgm:spPr/>
    </dgm:pt>
    <dgm:pt modelId="{A8FE9574-E2DA-4A8B-8169-DEC511B8A8EF}" type="pres">
      <dgm:prSet presAssocID="{BC8F829E-4990-4B0D-92C5-2CDD8B738B01}" presName="rootText2" presStyleLbl="alignAcc1" presStyleIdx="0" presStyleCnt="0">
        <dgm:presLayoutVars>
          <dgm:chPref val="3"/>
        </dgm:presLayoutVars>
      </dgm:prSet>
      <dgm:spPr/>
    </dgm:pt>
    <dgm:pt modelId="{DCB7F9B0-893E-447C-899C-1827FD67C98D}" type="pres">
      <dgm:prSet presAssocID="{BC8F829E-4990-4B0D-92C5-2CDD8B738B01}" presName="topArc2" presStyleLbl="parChTrans1D1" presStyleIdx="42" presStyleCnt="92"/>
      <dgm:spPr/>
    </dgm:pt>
    <dgm:pt modelId="{EAC028D8-1991-46D9-8661-6CE2A6879B0A}" type="pres">
      <dgm:prSet presAssocID="{BC8F829E-4990-4B0D-92C5-2CDD8B738B01}" presName="bottomArc2" presStyleLbl="parChTrans1D1" presStyleIdx="43" presStyleCnt="92"/>
      <dgm:spPr/>
    </dgm:pt>
    <dgm:pt modelId="{DF8D2BD6-9040-45E5-BFCC-81E14AECF0B6}" type="pres">
      <dgm:prSet presAssocID="{BC8F829E-4990-4B0D-92C5-2CDD8B738B01}" presName="topConnNode2" presStyleLbl="node4" presStyleIdx="0" presStyleCnt="0"/>
      <dgm:spPr/>
    </dgm:pt>
    <dgm:pt modelId="{387A3163-D8E6-4A61-A5CD-3EFF01AC7923}" type="pres">
      <dgm:prSet presAssocID="{BC8F829E-4990-4B0D-92C5-2CDD8B738B01}" presName="hierChild4" presStyleCnt="0"/>
      <dgm:spPr/>
    </dgm:pt>
    <dgm:pt modelId="{0ABBEEAD-0877-4EC7-8096-2345609C9F74}" type="pres">
      <dgm:prSet presAssocID="{BC8F829E-4990-4B0D-92C5-2CDD8B738B01}" presName="hierChild5" presStyleCnt="0"/>
      <dgm:spPr/>
    </dgm:pt>
    <dgm:pt modelId="{DD0C7309-EA0F-4671-B48B-A8260C204DAD}" type="pres">
      <dgm:prSet presAssocID="{B7B01E95-C2DB-43A8-9F79-4F6EFA67569A}" presName="hierChild5" presStyleCnt="0"/>
      <dgm:spPr/>
    </dgm:pt>
    <dgm:pt modelId="{FD6C2934-9D12-4B74-BE91-683B066B84BC}" type="pres">
      <dgm:prSet presAssocID="{E56881A7-D028-4175-A02E-6AC9A0D849CE}" presName="Name28" presStyleLbl="parChTrans1D3" presStyleIdx="3" presStyleCnt="8"/>
      <dgm:spPr/>
    </dgm:pt>
    <dgm:pt modelId="{2535E578-DA81-4CB7-9EA6-7E7EAF66FD67}" type="pres">
      <dgm:prSet presAssocID="{39C48C3E-702C-4EF4-A0C0-C681E27DACDB}" presName="hierRoot2" presStyleCnt="0">
        <dgm:presLayoutVars>
          <dgm:hierBranch val="init"/>
        </dgm:presLayoutVars>
      </dgm:prSet>
      <dgm:spPr/>
    </dgm:pt>
    <dgm:pt modelId="{9771A235-8D2A-40B8-B5FC-CC874AF34E7D}" type="pres">
      <dgm:prSet presAssocID="{39C48C3E-702C-4EF4-A0C0-C681E27DACDB}" presName="rootComposite2" presStyleCnt="0"/>
      <dgm:spPr/>
    </dgm:pt>
    <dgm:pt modelId="{E97CB00A-398B-4FAD-9E0C-FC22F9EA33B8}" type="pres">
      <dgm:prSet presAssocID="{39C48C3E-702C-4EF4-A0C0-C681E27DACDB}" presName="rootText2" presStyleLbl="alignAcc1" presStyleIdx="0" presStyleCnt="0">
        <dgm:presLayoutVars>
          <dgm:chPref val="3"/>
        </dgm:presLayoutVars>
      </dgm:prSet>
      <dgm:spPr/>
    </dgm:pt>
    <dgm:pt modelId="{EE323F24-2B77-4DF0-B642-E8812AE3CE24}" type="pres">
      <dgm:prSet presAssocID="{39C48C3E-702C-4EF4-A0C0-C681E27DACDB}" presName="topArc2" presStyleLbl="parChTrans1D1" presStyleIdx="44" presStyleCnt="92"/>
      <dgm:spPr/>
    </dgm:pt>
    <dgm:pt modelId="{C0ADE6BA-9F6E-45FF-9A9F-58DAD8664816}" type="pres">
      <dgm:prSet presAssocID="{39C48C3E-702C-4EF4-A0C0-C681E27DACDB}" presName="bottomArc2" presStyleLbl="parChTrans1D1" presStyleIdx="45" presStyleCnt="92"/>
      <dgm:spPr/>
    </dgm:pt>
    <dgm:pt modelId="{E64148FD-EB7E-4570-B046-73217A33A42E}" type="pres">
      <dgm:prSet presAssocID="{39C48C3E-702C-4EF4-A0C0-C681E27DACDB}" presName="topConnNode2" presStyleLbl="node3" presStyleIdx="0" presStyleCnt="0"/>
      <dgm:spPr/>
    </dgm:pt>
    <dgm:pt modelId="{C6A000C8-F875-4F14-A6D2-C60416F01646}" type="pres">
      <dgm:prSet presAssocID="{39C48C3E-702C-4EF4-A0C0-C681E27DACDB}" presName="hierChild4" presStyleCnt="0"/>
      <dgm:spPr/>
    </dgm:pt>
    <dgm:pt modelId="{2E374263-D908-4DC7-B958-AAA23419A253}" type="pres">
      <dgm:prSet presAssocID="{36FAED5F-65D5-4BFB-B211-8FF9C41F2A4D}" presName="Name28" presStyleLbl="parChTrans1D4" presStyleIdx="15" presStyleCnt="32"/>
      <dgm:spPr/>
    </dgm:pt>
    <dgm:pt modelId="{6BC2C894-C6CB-4275-BB39-3A1503C4C1FC}" type="pres">
      <dgm:prSet presAssocID="{468F7CBC-B775-4CFA-8975-01119B0AD030}" presName="hierRoot2" presStyleCnt="0">
        <dgm:presLayoutVars>
          <dgm:hierBranch val="init"/>
        </dgm:presLayoutVars>
      </dgm:prSet>
      <dgm:spPr/>
    </dgm:pt>
    <dgm:pt modelId="{F484496F-631F-4C49-9FD9-F00855AADBE9}" type="pres">
      <dgm:prSet presAssocID="{468F7CBC-B775-4CFA-8975-01119B0AD030}" presName="rootComposite2" presStyleCnt="0"/>
      <dgm:spPr/>
    </dgm:pt>
    <dgm:pt modelId="{E4BBD4F6-BC53-4320-A8AA-52E517A15F44}" type="pres">
      <dgm:prSet presAssocID="{468F7CBC-B775-4CFA-8975-01119B0AD030}" presName="rootText2" presStyleLbl="alignAcc1" presStyleIdx="0" presStyleCnt="0">
        <dgm:presLayoutVars>
          <dgm:chPref val="3"/>
        </dgm:presLayoutVars>
      </dgm:prSet>
      <dgm:spPr/>
    </dgm:pt>
    <dgm:pt modelId="{F9AFD22B-C93C-46F0-AB54-C0D69C03698F}" type="pres">
      <dgm:prSet presAssocID="{468F7CBC-B775-4CFA-8975-01119B0AD030}" presName="topArc2" presStyleLbl="parChTrans1D1" presStyleIdx="46" presStyleCnt="92"/>
      <dgm:spPr/>
    </dgm:pt>
    <dgm:pt modelId="{3828B254-04B9-4355-8A89-72B53605601E}" type="pres">
      <dgm:prSet presAssocID="{468F7CBC-B775-4CFA-8975-01119B0AD030}" presName="bottomArc2" presStyleLbl="parChTrans1D1" presStyleIdx="47" presStyleCnt="92"/>
      <dgm:spPr/>
    </dgm:pt>
    <dgm:pt modelId="{B3A4109B-9E99-47E0-B359-6E35047FF4DA}" type="pres">
      <dgm:prSet presAssocID="{468F7CBC-B775-4CFA-8975-01119B0AD030}" presName="topConnNode2" presStyleLbl="node4" presStyleIdx="0" presStyleCnt="0"/>
      <dgm:spPr/>
    </dgm:pt>
    <dgm:pt modelId="{8ECF3ACC-CFF9-40F9-942F-9276B56C99E6}" type="pres">
      <dgm:prSet presAssocID="{468F7CBC-B775-4CFA-8975-01119B0AD030}" presName="hierChild4" presStyleCnt="0"/>
      <dgm:spPr/>
    </dgm:pt>
    <dgm:pt modelId="{43693F75-C3D9-4297-8092-3F8C2D9FFE44}" type="pres">
      <dgm:prSet presAssocID="{468F7CBC-B775-4CFA-8975-01119B0AD030}" presName="hierChild5" presStyleCnt="0"/>
      <dgm:spPr/>
    </dgm:pt>
    <dgm:pt modelId="{715215AE-57BC-4F00-9356-181DE7CC6F3F}" type="pres">
      <dgm:prSet presAssocID="{92E7FA35-975B-444E-9739-D57651055E26}" presName="Name28" presStyleLbl="parChTrans1D4" presStyleIdx="16" presStyleCnt="32"/>
      <dgm:spPr/>
    </dgm:pt>
    <dgm:pt modelId="{EA5E1908-8C94-4B37-AAEF-DBCDEEA189C5}" type="pres">
      <dgm:prSet presAssocID="{4CD95CA1-D01A-4FD8-81CB-849FB44C011C}" presName="hierRoot2" presStyleCnt="0">
        <dgm:presLayoutVars>
          <dgm:hierBranch val="init"/>
        </dgm:presLayoutVars>
      </dgm:prSet>
      <dgm:spPr/>
    </dgm:pt>
    <dgm:pt modelId="{348BFF2C-90A5-4F8F-8D18-0CA5B601C7BE}" type="pres">
      <dgm:prSet presAssocID="{4CD95CA1-D01A-4FD8-81CB-849FB44C011C}" presName="rootComposite2" presStyleCnt="0"/>
      <dgm:spPr/>
    </dgm:pt>
    <dgm:pt modelId="{E34EB75B-69A4-4D8B-9559-F10473AA4F37}" type="pres">
      <dgm:prSet presAssocID="{4CD95CA1-D01A-4FD8-81CB-849FB44C011C}" presName="rootText2" presStyleLbl="alignAcc1" presStyleIdx="0" presStyleCnt="0">
        <dgm:presLayoutVars>
          <dgm:chPref val="3"/>
        </dgm:presLayoutVars>
      </dgm:prSet>
      <dgm:spPr/>
    </dgm:pt>
    <dgm:pt modelId="{C0AB1A3D-4576-46D1-94E2-4D540D5E5A35}" type="pres">
      <dgm:prSet presAssocID="{4CD95CA1-D01A-4FD8-81CB-849FB44C011C}" presName="topArc2" presStyleLbl="parChTrans1D1" presStyleIdx="48" presStyleCnt="92"/>
      <dgm:spPr/>
    </dgm:pt>
    <dgm:pt modelId="{DE959755-A562-42C1-AA01-7C0BBD4C8A89}" type="pres">
      <dgm:prSet presAssocID="{4CD95CA1-D01A-4FD8-81CB-849FB44C011C}" presName="bottomArc2" presStyleLbl="parChTrans1D1" presStyleIdx="49" presStyleCnt="92"/>
      <dgm:spPr/>
    </dgm:pt>
    <dgm:pt modelId="{D1EC4F4C-010B-4529-A293-5A4E7F8FDF86}" type="pres">
      <dgm:prSet presAssocID="{4CD95CA1-D01A-4FD8-81CB-849FB44C011C}" presName="topConnNode2" presStyleLbl="node4" presStyleIdx="0" presStyleCnt="0"/>
      <dgm:spPr/>
    </dgm:pt>
    <dgm:pt modelId="{5600D80B-246C-49F4-8507-B8F9D22B2CF1}" type="pres">
      <dgm:prSet presAssocID="{4CD95CA1-D01A-4FD8-81CB-849FB44C011C}" presName="hierChild4" presStyleCnt="0"/>
      <dgm:spPr/>
    </dgm:pt>
    <dgm:pt modelId="{93803F97-C541-4354-8A61-C4C5BA03F617}" type="pres">
      <dgm:prSet presAssocID="{4CD95CA1-D01A-4FD8-81CB-849FB44C011C}" presName="hierChild5" presStyleCnt="0"/>
      <dgm:spPr/>
    </dgm:pt>
    <dgm:pt modelId="{0D36BEE9-167E-45FC-BC5F-37A97256C2E1}" type="pres">
      <dgm:prSet presAssocID="{F3BD5E8F-93DF-4C39-8610-EAE0E41D9E30}" presName="Name28" presStyleLbl="parChTrans1D4" presStyleIdx="17" presStyleCnt="32"/>
      <dgm:spPr/>
    </dgm:pt>
    <dgm:pt modelId="{91C74704-C4AB-41BA-A1EC-8C9F15173149}" type="pres">
      <dgm:prSet presAssocID="{4F4B281B-C3E0-4CC8-BD90-15198C1330E0}" presName="hierRoot2" presStyleCnt="0">
        <dgm:presLayoutVars>
          <dgm:hierBranch val="init"/>
        </dgm:presLayoutVars>
      </dgm:prSet>
      <dgm:spPr/>
    </dgm:pt>
    <dgm:pt modelId="{8F8DF288-4ACE-43D6-A24B-E6FE5925E89C}" type="pres">
      <dgm:prSet presAssocID="{4F4B281B-C3E0-4CC8-BD90-15198C1330E0}" presName="rootComposite2" presStyleCnt="0"/>
      <dgm:spPr/>
    </dgm:pt>
    <dgm:pt modelId="{D5C17242-2808-4344-9B9F-F65B270E59AA}" type="pres">
      <dgm:prSet presAssocID="{4F4B281B-C3E0-4CC8-BD90-15198C1330E0}" presName="rootText2" presStyleLbl="alignAcc1" presStyleIdx="0" presStyleCnt="0">
        <dgm:presLayoutVars>
          <dgm:chPref val="3"/>
        </dgm:presLayoutVars>
      </dgm:prSet>
      <dgm:spPr/>
    </dgm:pt>
    <dgm:pt modelId="{F0A70E3D-967E-4717-8061-A60D1A93DB6C}" type="pres">
      <dgm:prSet presAssocID="{4F4B281B-C3E0-4CC8-BD90-15198C1330E0}" presName="topArc2" presStyleLbl="parChTrans1D1" presStyleIdx="50" presStyleCnt="92"/>
      <dgm:spPr/>
    </dgm:pt>
    <dgm:pt modelId="{0A69EA5A-DFEB-4D33-BB55-9F3F9AFE8261}" type="pres">
      <dgm:prSet presAssocID="{4F4B281B-C3E0-4CC8-BD90-15198C1330E0}" presName="bottomArc2" presStyleLbl="parChTrans1D1" presStyleIdx="51" presStyleCnt="92"/>
      <dgm:spPr/>
    </dgm:pt>
    <dgm:pt modelId="{1D2FC40A-2A0D-44F9-9742-C5DA5A856F93}" type="pres">
      <dgm:prSet presAssocID="{4F4B281B-C3E0-4CC8-BD90-15198C1330E0}" presName="topConnNode2" presStyleLbl="node4" presStyleIdx="0" presStyleCnt="0"/>
      <dgm:spPr/>
    </dgm:pt>
    <dgm:pt modelId="{93516C20-8F45-4F14-8FC1-11110A4D4F78}" type="pres">
      <dgm:prSet presAssocID="{4F4B281B-C3E0-4CC8-BD90-15198C1330E0}" presName="hierChild4" presStyleCnt="0"/>
      <dgm:spPr/>
    </dgm:pt>
    <dgm:pt modelId="{613B66D5-D2E0-413D-A7F9-69A4D399A439}" type="pres">
      <dgm:prSet presAssocID="{4F4B281B-C3E0-4CC8-BD90-15198C1330E0}" presName="hierChild5" presStyleCnt="0"/>
      <dgm:spPr/>
    </dgm:pt>
    <dgm:pt modelId="{ADA16927-DEAF-489B-8855-EF238F3B60B4}" type="pres">
      <dgm:prSet presAssocID="{DC6A3B14-0C98-410E-9D00-D2EB0A7782BF}" presName="Name28" presStyleLbl="parChTrans1D4" presStyleIdx="18" presStyleCnt="32"/>
      <dgm:spPr/>
    </dgm:pt>
    <dgm:pt modelId="{E4F858DB-488D-430B-881D-75825AC242F2}" type="pres">
      <dgm:prSet presAssocID="{AEAFEAC2-E547-4262-BEDB-5468C051622A}" presName="hierRoot2" presStyleCnt="0">
        <dgm:presLayoutVars>
          <dgm:hierBranch val="init"/>
        </dgm:presLayoutVars>
      </dgm:prSet>
      <dgm:spPr/>
    </dgm:pt>
    <dgm:pt modelId="{F6F7C40C-E5CC-47DE-AC09-D3BFE75F8524}" type="pres">
      <dgm:prSet presAssocID="{AEAFEAC2-E547-4262-BEDB-5468C051622A}" presName="rootComposite2" presStyleCnt="0"/>
      <dgm:spPr/>
    </dgm:pt>
    <dgm:pt modelId="{BDE6F9A6-0B25-4217-8612-DA3D1C976625}" type="pres">
      <dgm:prSet presAssocID="{AEAFEAC2-E547-4262-BEDB-5468C051622A}" presName="rootText2" presStyleLbl="alignAcc1" presStyleIdx="0" presStyleCnt="0">
        <dgm:presLayoutVars>
          <dgm:chPref val="3"/>
        </dgm:presLayoutVars>
      </dgm:prSet>
      <dgm:spPr/>
    </dgm:pt>
    <dgm:pt modelId="{527818A6-35FE-421F-AC8E-9B2ED18CCF81}" type="pres">
      <dgm:prSet presAssocID="{AEAFEAC2-E547-4262-BEDB-5468C051622A}" presName="topArc2" presStyleLbl="parChTrans1D1" presStyleIdx="52" presStyleCnt="92"/>
      <dgm:spPr/>
    </dgm:pt>
    <dgm:pt modelId="{D4D98794-44C4-4888-BD40-636789C1751A}" type="pres">
      <dgm:prSet presAssocID="{AEAFEAC2-E547-4262-BEDB-5468C051622A}" presName="bottomArc2" presStyleLbl="parChTrans1D1" presStyleIdx="53" presStyleCnt="92"/>
      <dgm:spPr/>
    </dgm:pt>
    <dgm:pt modelId="{211C36D3-C4C4-48BE-BB53-844FD6AD3F9B}" type="pres">
      <dgm:prSet presAssocID="{AEAFEAC2-E547-4262-BEDB-5468C051622A}" presName="topConnNode2" presStyleLbl="node4" presStyleIdx="0" presStyleCnt="0"/>
      <dgm:spPr/>
    </dgm:pt>
    <dgm:pt modelId="{42C7B5F6-DC8B-4BE2-8E9A-5ECDAA2351E5}" type="pres">
      <dgm:prSet presAssocID="{AEAFEAC2-E547-4262-BEDB-5468C051622A}" presName="hierChild4" presStyleCnt="0"/>
      <dgm:spPr/>
    </dgm:pt>
    <dgm:pt modelId="{0166C9A8-1615-429D-87FF-8693B1039331}" type="pres">
      <dgm:prSet presAssocID="{AEAFEAC2-E547-4262-BEDB-5468C051622A}" presName="hierChild5" presStyleCnt="0"/>
      <dgm:spPr/>
    </dgm:pt>
    <dgm:pt modelId="{AB617438-021E-4A4B-A131-73149B2F0D97}" type="pres">
      <dgm:prSet presAssocID="{39C48C3E-702C-4EF4-A0C0-C681E27DACDB}" presName="hierChild5" presStyleCnt="0"/>
      <dgm:spPr/>
    </dgm:pt>
    <dgm:pt modelId="{B7C8101B-D367-427A-B4A3-A0C906066869}" type="pres">
      <dgm:prSet presAssocID="{19973961-F75D-4898-90FF-C46F00A27F36}" presName="Name28" presStyleLbl="parChTrans1D3" presStyleIdx="4" presStyleCnt="8"/>
      <dgm:spPr/>
    </dgm:pt>
    <dgm:pt modelId="{652EBB49-798A-46F8-BF9F-F5D342F94C7B}" type="pres">
      <dgm:prSet presAssocID="{A97BC9B0-D59D-4C67-9961-3E60766C3911}" presName="hierRoot2" presStyleCnt="0">
        <dgm:presLayoutVars>
          <dgm:hierBranch val="init"/>
        </dgm:presLayoutVars>
      </dgm:prSet>
      <dgm:spPr/>
    </dgm:pt>
    <dgm:pt modelId="{D06A5A47-73C4-44EF-9AAB-C7C01CD24BD1}" type="pres">
      <dgm:prSet presAssocID="{A97BC9B0-D59D-4C67-9961-3E60766C3911}" presName="rootComposite2" presStyleCnt="0"/>
      <dgm:spPr/>
    </dgm:pt>
    <dgm:pt modelId="{F77F3E5A-7558-4F19-B0CE-B47FD6C544E6}" type="pres">
      <dgm:prSet presAssocID="{A97BC9B0-D59D-4C67-9961-3E60766C3911}" presName="rootText2" presStyleLbl="alignAcc1" presStyleIdx="0" presStyleCnt="0">
        <dgm:presLayoutVars>
          <dgm:chPref val="3"/>
        </dgm:presLayoutVars>
      </dgm:prSet>
      <dgm:spPr/>
    </dgm:pt>
    <dgm:pt modelId="{DBCDF4AF-2617-4265-B472-4BDE9E67772D}" type="pres">
      <dgm:prSet presAssocID="{A97BC9B0-D59D-4C67-9961-3E60766C3911}" presName="topArc2" presStyleLbl="parChTrans1D1" presStyleIdx="54" presStyleCnt="92"/>
      <dgm:spPr/>
    </dgm:pt>
    <dgm:pt modelId="{BC55A5BC-9874-46FE-8942-97CD83AB07F5}" type="pres">
      <dgm:prSet presAssocID="{A97BC9B0-D59D-4C67-9961-3E60766C3911}" presName="bottomArc2" presStyleLbl="parChTrans1D1" presStyleIdx="55" presStyleCnt="92"/>
      <dgm:spPr/>
    </dgm:pt>
    <dgm:pt modelId="{118AF592-BE76-411B-BF8A-68C37E6CF484}" type="pres">
      <dgm:prSet presAssocID="{A97BC9B0-D59D-4C67-9961-3E60766C3911}" presName="topConnNode2" presStyleLbl="node3" presStyleIdx="0" presStyleCnt="0"/>
      <dgm:spPr/>
    </dgm:pt>
    <dgm:pt modelId="{15B7E48D-CC4B-4C83-AC26-614F02758DBF}" type="pres">
      <dgm:prSet presAssocID="{A97BC9B0-D59D-4C67-9961-3E60766C3911}" presName="hierChild4" presStyleCnt="0"/>
      <dgm:spPr/>
    </dgm:pt>
    <dgm:pt modelId="{59FEBAA5-9809-44FB-9DEA-471155508157}" type="pres">
      <dgm:prSet presAssocID="{F00E0E75-FBD6-4016-8A64-64FB8F95CC1F}" presName="Name28" presStyleLbl="parChTrans1D4" presStyleIdx="19" presStyleCnt="32"/>
      <dgm:spPr/>
    </dgm:pt>
    <dgm:pt modelId="{13B94AB2-3498-4742-8281-22826DCAAF71}" type="pres">
      <dgm:prSet presAssocID="{0B659F57-6FB4-4EA0-8747-26EB0D32A428}" presName="hierRoot2" presStyleCnt="0">
        <dgm:presLayoutVars>
          <dgm:hierBranch val="init"/>
        </dgm:presLayoutVars>
      </dgm:prSet>
      <dgm:spPr/>
    </dgm:pt>
    <dgm:pt modelId="{58A3CFE0-FA18-4379-B486-710174999E30}" type="pres">
      <dgm:prSet presAssocID="{0B659F57-6FB4-4EA0-8747-26EB0D32A428}" presName="rootComposite2" presStyleCnt="0"/>
      <dgm:spPr/>
    </dgm:pt>
    <dgm:pt modelId="{158A0304-3DE2-463B-875C-7C53179B2631}" type="pres">
      <dgm:prSet presAssocID="{0B659F57-6FB4-4EA0-8747-26EB0D32A428}" presName="rootText2" presStyleLbl="alignAcc1" presStyleIdx="0" presStyleCnt="0">
        <dgm:presLayoutVars>
          <dgm:chPref val="3"/>
        </dgm:presLayoutVars>
      </dgm:prSet>
      <dgm:spPr/>
    </dgm:pt>
    <dgm:pt modelId="{F9B30A98-64E0-4602-98C2-F40E8AB163A7}" type="pres">
      <dgm:prSet presAssocID="{0B659F57-6FB4-4EA0-8747-26EB0D32A428}" presName="topArc2" presStyleLbl="parChTrans1D1" presStyleIdx="56" presStyleCnt="92"/>
      <dgm:spPr/>
    </dgm:pt>
    <dgm:pt modelId="{712F0E24-7AB9-4D73-848E-C0AF1ABC18CA}" type="pres">
      <dgm:prSet presAssocID="{0B659F57-6FB4-4EA0-8747-26EB0D32A428}" presName="bottomArc2" presStyleLbl="parChTrans1D1" presStyleIdx="57" presStyleCnt="92"/>
      <dgm:spPr/>
    </dgm:pt>
    <dgm:pt modelId="{6F3E3329-E0AE-4CD8-8966-B40E33175520}" type="pres">
      <dgm:prSet presAssocID="{0B659F57-6FB4-4EA0-8747-26EB0D32A428}" presName="topConnNode2" presStyleLbl="node4" presStyleIdx="0" presStyleCnt="0"/>
      <dgm:spPr/>
    </dgm:pt>
    <dgm:pt modelId="{B2F2D3D8-BF6F-40BC-AA11-F589C2A3594E}" type="pres">
      <dgm:prSet presAssocID="{0B659F57-6FB4-4EA0-8747-26EB0D32A428}" presName="hierChild4" presStyleCnt="0"/>
      <dgm:spPr/>
    </dgm:pt>
    <dgm:pt modelId="{E2BFC7AF-4D66-4CD0-B78F-C81ECAA372BF}" type="pres">
      <dgm:prSet presAssocID="{0B659F57-6FB4-4EA0-8747-26EB0D32A428}" presName="hierChild5" presStyleCnt="0"/>
      <dgm:spPr/>
    </dgm:pt>
    <dgm:pt modelId="{B3429C8C-1566-43A4-B1F3-65F69CC2B826}" type="pres">
      <dgm:prSet presAssocID="{C4D5343D-7C2E-4A38-83CF-EAD647B31E95}" presName="Name28" presStyleLbl="parChTrans1D4" presStyleIdx="20" presStyleCnt="32"/>
      <dgm:spPr/>
    </dgm:pt>
    <dgm:pt modelId="{D63F7915-7EF0-4662-A288-C2C8745F95BB}" type="pres">
      <dgm:prSet presAssocID="{07BEA14E-CBE0-4F9C-A49E-FA7B08359487}" presName="hierRoot2" presStyleCnt="0">
        <dgm:presLayoutVars>
          <dgm:hierBranch val="init"/>
        </dgm:presLayoutVars>
      </dgm:prSet>
      <dgm:spPr/>
    </dgm:pt>
    <dgm:pt modelId="{0A1F44FA-61BF-48AA-A265-BFF266A81DD2}" type="pres">
      <dgm:prSet presAssocID="{07BEA14E-CBE0-4F9C-A49E-FA7B08359487}" presName="rootComposite2" presStyleCnt="0"/>
      <dgm:spPr/>
    </dgm:pt>
    <dgm:pt modelId="{D6075A06-00FE-4D4D-B787-9E8DF71401AF}" type="pres">
      <dgm:prSet presAssocID="{07BEA14E-CBE0-4F9C-A49E-FA7B08359487}" presName="rootText2" presStyleLbl="alignAcc1" presStyleIdx="0" presStyleCnt="0">
        <dgm:presLayoutVars>
          <dgm:chPref val="3"/>
        </dgm:presLayoutVars>
      </dgm:prSet>
      <dgm:spPr/>
    </dgm:pt>
    <dgm:pt modelId="{3A76EAE0-46EE-4444-9036-1785C6D43129}" type="pres">
      <dgm:prSet presAssocID="{07BEA14E-CBE0-4F9C-A49E-FA7B08359487}" presName="topArc2" presStyleLbl="parChTrans1D1" presStyleIdx="58" presStyleCnt="92"/>
      <dgm:spPr/>
    </dgm:pt>
    <dgm:pt modelId="{14C12BD5-1562-426B-89AE-6B889FB33E5B}" type="pres">
      <dgm:prSet presAssocID="{07BEA14E-CBE0-4F9C-A49E-FA7B08359487}" presName="bottomArc2" presStyleLbl="parChTrans1D1" presStyleIdx="59" presStyleCnt="92"/>
      <dgm:spPr/>
    </dgm:pt>
    <dgm:pt modelId="{20693FEE-A5E9-4D3C-8EBC-9890680184A4}" type="pres">
      <dgm:prSet presAssocID="{07BEA14E-CBE0-4F9C-A49E-FA7B08359487}" presName="topConnNode2" presStyleLbl="node4" presStyleIdx="0" presStyleCnt="0"/>
      <dgm:spPr/>
    </dgm:pt>
    <dgm:pt modelId="{4C9741D3-62ED-4297-90FA-3780F3B7E6B2}" type="pres">
      <dgm:prSet presAssocID="{07BEA14E-CBE0-4F9C-A49E-FA7B08359487}" presName="hierChild4" presStyleCnt="0"/>
      <dgm:spPr/>
    </dgm:pt>
    <dgm:pt modelId="{B1138741-F874-44ED-A9AC-655DB7F35613}" type="pres">
      <dgm:prSet presAssocID="{07BEA14E-CBE0-4F9C-A49E-FA7B08359487}" presName="hierChild5" presStyleCnt="0"/>
      <dgm:spPr/>
    </dgm:pt>
    <dgm:pt modelId="{A29A9026-73C7-4B47-9E5D-A942FC1A646A}" type="pres">
      <dgm:prSet presAssocID="{D7DCEB79-172C-4594-A6D2-4E98868C1858}" presName="Name28" presStyleLbl="parChTrans1D4" presStyleIdx="21" presStyleCnt="32"/>
      <dgm:spPr/>
    </dgm:pt>
    <dgm:pt modelId="{22E1E2BC-021B-4B82-BAEC-E7FE79DD0124}" type="pres">
      <dgm:prSet presAssocID="{24B32BBD-096B-4B44-90F6-8F428C7545E3}" presName="hierRoot2" presStyleCnt="0">
        <dgm:presLayoutVars>
          <dgm:hierBranch val="init"/>
        </dgm:presLayoutVars>
      </dgm:prSet>
      <dgm:spPr/>
    </dgm:pt>
    <dgm:pt modelId="{FDDE74D8-2808-4799-B59C-D24260C3480E}" type="pres">
      <dgm:prSet presAssocID="{24B32BBD-096B-4B44-90F6-8F428C7545E3}" presName="rootComposite2" presStyleCnt="0"/>
      <dgm:spPr/>
    </dgm:pt>
    <dgm:pt modelId="{798103D2-4AE8-4440-9960-5E7E61C679A5}" type="pres">
      <dgm:prSet presAssocID="{24B32BBD-096B-4B44-90F6-8F428C7545E3}" presName="rootText2" presStyleLbl="alignAcc1" presStyleIdx="0" presStyleCnt="0">
        <dgm:presLayoutVars>
          <dgm:chPref val="3"/>
        </dgm:presLayoutVars>
      </dgm:prSet>
      <dgm:spPr/>
    </dgm:pt>
    <dgm:pt modelId="{5026E514-6E72-426A-BEC1-7BAF13D398C7}" type="pres">
      <dgm:prSet presAssocID="{24B32BBD-096B-4B44-90F6-8F428C7545E3}" presName="topArc2" presStyleLbl="parChTrans1D1" presStyleIdx="60" presStyleCnt="92"/>
      <dgm:spPr/>
    </dgm:pt>
    <dgm:pt modelId="{1B69B09D-8EC9-4A77-859D-B8C879DA9126}" type="pres">
      <dgm:prSet presAssocID="{24B32BBD-096B-4B44-90F6-8F428C7545E3}" presName="bottomArc2" presStyleLbl="parChTrans1D1" presStyleIdx="61" presStyleCnt="92"/>
      <dgm:spPr/>
    </dgm:pt>
    <dgm:pt modelId="{EF293428-C4EE-4245-BDEB-F4DE262A142D}" type="pres">
      <dgm:prSet presAssocID="{24B32BBD-096B-4B44-90F6-8F428C7545E3}" presName="topConnNode2" presStyleLbl="node4" presStyleIdx="0" presStyleCnt="0"/>
      <dgm:spPr/>
    </dgm:pt>
    <dgm:pt modelId="{B0D10168-3A1D-4542-B44E-A9EE9375044B}" type="pres">
      <dgm:prSet presAssocID="{24B32BBD-096B-4B44-90F6-8F428C7545E3}" presName="hierChild4" presStyleCnt="0"/>
      <dgm:spPr/>
    </dgm:pt>
    <dgm:pt modelId="{4CADCFB6-F730-4CA2-9C42-A56A8C9E0D20}" type="pres">
      <dgm:prSet presAssocID="{24B32BBD-096B-4B44-90F6-8F428C7545E3}" presName="hierChild5" presStyleCnt="0"/>
      <dgm:spPr/>
    </dgm:pt>
    <dgm:pt modelId="{0C2B0E88-B593-4621-B7C9-C51BBB47E9ED}" type="pres">
      <dgm:prSet presAssocID="{89F63DDE-778C-4E28-A4AA-8D39585CB0FC}" presName="Name28" presStyleLbl="parChTrans1D4" presStyleIdx="22" presStyleCnt="32"/>
      <dgm:spPr/>
    </dgm:pt>
    <dgm:pt modelId="{C328F46A-5126-4318-B101-5E421C8B38CB}" type="pres">
      <dgm:prSet presAssocID="{54258893-1691-4BDF-9D34-4C0475E439EA}" presName="hierRoot2" presStyleCnt="0">
        <dgm:presLayoutVars>
          <dgm:hierBranch val="init"/>
        </dgm:presLayoutVars>
      </dgm:prSet>
      <dgm:spPr/>
    </dgm:pt>
    <dgm:pt modelId="{FE27C2CB-0DC2-4A1C-BFFE-D0B1E5AFA7E9}" type="pres">
      <dgm:prSet presAssocID="{54258893-1691-4BDF-9D34-4C0475E439EA}" presName="rootComposite2" presStyleCnt="0"/>
      <dgm:spPr/>
    </dgm:pt>
    <dgm:pt modelId="{0837C919-80B2-4D5E-87CA-6AE1FB2583CD}" type="pres">
      <dgm:prSet presAssocID="{54258893-1691-4BDF-9D34-4C0475E439EA}" presName="rootText2" presStyleLbl="alignAcc1" presStyleIdx="0" presStyleCnt="0">
        <dgm:presLayoutVars>
          <dgm:chPref val="3"/>
        </dgm:presLayoutVars>
      </dgm:prSet>
      <dgm:spPr/>
    </dgm:pt>
    <dgm:pt modelId="{8764F3BB-96B2-40BD-B251-C14A87AB8C5C}" type="pres">
      <dgm:prSet presAssocID="{54258893-1691-4BDF-9D34-4C0475E439EA}" presName="topArc2" presStyleLbl="parChTrans1D1" presStyleIdx="62" presStyleCnt="92"/>
      <dgm:spPr/>
    </dgm:pt>
    <dgm:pt modelId="{7B20B7F2-E031-4DDF-967D-F0EBBDABFD09}" type="pres">
      <dgm:prSet presAssocID="{54258893-1691-4BDF-9D34-4C0475E439EA}" presName="bottomArc2" presStyleLbl="parChTrans1D1" presStyleIdx="63" presStyleCnt="92"/>
      <dgm:spPr/>
    </dgm:pt>
    <dgm:pt modelId="{F828444A-3BF0-4927-87B1-D3BD13C8B886}" type="pres">
      <dgm:prSet presAssocID="{54258893-1691-4BDF-9D34-4C0475E439EA}" presName="topConnNode2" presStyleLbl="node4" presStyleIdx="0" presStyleCnt="0"/>
      <dgm:spPr/>
    </dgm:pt>
    <dgm:pt modelId="{D19750B2-F6E1-4231-8D83-6172AB27001F}" type="pres">
      <dgm:prSet presAssocID="{54258893-1691-4BDF-9D34-4C0475E439EA}" presName="hierChild4" presStyleCnt="0"/>
      <dgm:spPr/>
    </dgm:pt>
    <dgm:pt modelId="{B0C37212-ED96-4030-96A3-F43B8A268AB5}" type="pres">
      <dgm:prSet presAssocID="{54258893-1691-4BDF-9D34-4C0475E439EA}" presName="hierChild5" presStyleCnt="0"/>
      <dgm:spPr/>
    </dgm:pt>
    <dgm:pt modelId="{ED61772C-6EC9-4D83-9A5E-3EFA3F5F1326}" type="pres">
      <dgm:prSet presAssocID="{2C1730A1-13D7-4F6E-8C76-EFC67C16D5D3}" presName="Name28" presStyleLbl="parChTrans1D4" presStyleIdx="23" presStyleCnt="32"/>
      <dgm:spPr/>
    </dgm:pt>
    <dgm:pt modelId="{78E850B9-FAAE-4E7E-A5C6-A052AD43B2C9}" type="pres">
      <dgm:prSet presAssocID="{4E824D56-5887-427B-9C60-B58A88E9EC65}" presName="hierRoot2" presStyleCnt="0">
        <dgm:presLayoutVars>
          <dgm:hierBranch val="init"/>
        </dgm:presLayoutVars>
      </dgm:prSet>
      <dgm:spPr/>
    </dgm:pt>
    <dgm:pt modelId="{631D52E0-1341-437E-8843-4E333ABB5204}" type="pres">
      <dgm:prSet presAssocID="{4E824D56-5887-427B-9C60-B58A88E9EC65}" presName="rootComposite2" presStyleCnt="0"/>
      <dgm:spPr/>
    </dgm:pt>
    <dgm:pt modelId="{87F0B2D5-B824-4A40-AB14-7E54B40D6FEF}" type="pres">
      <dgm:prSet presAssocID="{4E824D56-5887-427B-9C60-B58A88E9EC65}" presName="rootText2" presStyleLbl="alignAcc1" presStyleIdx="0" presStyleCnt="0">
        <dgm:presLayoutVars>
          <dgm:chPref val="3"/>
        </dgm:presLayoutVars>
      </dgm:prSet>
      <dgm:spPr/>
    </dgm:pt>
    <dgm:pt modelId="{F2B0CB44-1428-4F69-9613-3B6B8152BC15}" type="pres">
      <dgm:prSet presAssocID="{4E824D56-5887-427B-9C60-B58A88E9EC65}" presName="topArc2" presStyleLbl="parChTrans1D1" presStyleIdx="64" presStyleCnt="92"/>
      <dgm:spPr/>
    </dgm:pt>
    <dgm:pt modelId="{B2EBBD30-7901-4F5E-AF92-E3973F5A6EC6}" type="pres">
      <dgm:prSet presAssocID="{4E824D56-5887-427B-9C60-B58A88E9EC65}" presName="bottomArc2" presStyleLbl="parChTrans1D1" presStyleIdx="65" presStyleCnt="92"/>
      <dgm:spPr/>
    </dgm:pt>
    <dgm:pt modelId="{34A5D725-BF24-43D6-92F5-FEC4F6B1E4EE}" type="pres">
      <dgm:prSet presAssocID="{4E824D56-5887-427B-9C60-B58A88E9EC65}" presName="topConnNode2" presStyleLbl="node4" presStyleIdx="0" presStyleCnt="0"/>
      <dgm:spPr/>
    </dgm:pt>
    <dgm:pt modelId="{637989EF-C5F8-48E5-9777-5E1F91913B8A}" type="pres">
      <dgm:prSet presAssocID="{4E824D56-5887-427B-9C60-B58A88E9EC65}" presName="hierChild4" presStyleCnt="0"/>
      <dgm:spPr/>
    </dgm:pt>
    <dgm:pt modelId="{8434C874-B1AA-42D0-A6CF-6461F2C30AA8}" type="pres">
      <dgm:prSet presAssocID="{4E824D56-5887-427B-9C60-B58A88E9EC65}" presName="hierChild5" presStyleCnt="0"/>
      <dgm:spPr/>
    </dgm:pt>
    <dgm:pt modelId="{608B21D7-3DEC-4C91-8745-58D26B7CA40E}" type="pres">
      <dgm:prSet presAssocID="{A97BC9B0-D59D-4C67-9961-3E60766C3911}" presName="hierChild5" presStyleCnt="0"/>
      <dgm:spPr/>
    </dgm:pt>
    <dgm:pt modelId="{3CF16905-B389-473F-9340-FC67BB4950C8}" type="pres">
      <dgm:prSet presAssocID="{8E9A2FB8-087A-4C79-BF84-73CC4B09FCCA}" presName="hierChild5" presStyleCnt="0"/>
      <dgm:spPr/>
    </dgm:pt>
    <dgm:pt modelId="{E070DD82-B184-4CDA-A5D5-142BE78B33CD}" type="pres">
      <dgm:prSet presAssocID="{91B24C31-DD18-4904-91C5-7FC7A9B6E70A}" presName="Name28" presStyleLbl="parChTrans1D2" presStyleIdx="3" presStyleCnt="5"/>
      <dgm:spPr/>
    </dgm:pt>
    <dgm:pt modelId="{2732CA27-EA03-4382-BFA5-BE781D40DB35}" type="pres">
      <dgm:prSet presAssocID="{F478C7B4-5B65-49AA-BAEE-D233B37404E8}" presName="hierRoot2" presStyleCnt="0">
        <dgm:presLayoutVars>
          <dgm:hierBranch val="init"/>
        </dgm:presLayoutVars>
      </dgm:prSet>
      <dgm:spPr/>
    </dgm:pt>
    <dgm:pt modelId="{17D995BC-FA4D-47C8-B6F2-7A6853B730B5}" type="pres">
      <dgm:prSet presAssocID="{F478C7B4-5B65-49AA-BAEE-D233B37404E8}" presName="rootComposite2" presStyleCnt="0"/>
      <dgm:spPr/>
    </dgm:pt>
    <dgm:pt modelId="{D8B09695-FA40-4E20-A6F3-C451B61B6BA0}" type="pres">
      <dgm:prSet presAssocID="{F478C7B4-5B65-49AA-BAEE-D233B37404E8}" presName="rootText2" presStyleLbl="alignAcc1" presStyleIdx="0" presStyleCnt="0">
        <dgm:presLayoutVars>
          <dgm:chPref val="3"/>
        </dgm:presLayoutVars>
      </dgm:prSet>
      <dgm:spPr/>
    </dgm:pt>
    <dgm:pt modelId="{7C19EBA7-A90B-4254-BAC0-BCEECAF35387}" type="pres">
      <dgm:prSet presAssocID="{F478C7B4-5B65-49AA-BAEE-D233B37404E8}" presName="topArc2" presStyleLbl="parChTrans1D1" presStyleIdx="66" presStyleCnt="92"/>
      <dgm:spPr/>
    </dgm:pt>
    <dgm:pt modelId="{C75A3FB7-A954-4DF4-BB28-D1AC2F33D6EA}" type="pres">
      <dgm:prSet presAssocID="{F478C7B4-5B65-49AA-BAEE-D233B37404E8}" presName="bottomArc2" presStyleLbl="parChTrans1D1" presStyleIdx="67" presStyleCnt="92"/>
      <dgm:spPr/>
    </dgm:pt>
    <dgm:pt modelId="{2DB191FE-0C0A-4EBE-B301-C0D9497BF9D3}" type="pres">
      <dgm:prSet presAssocID="{F478C7B4-5B65-49AA-BAEE-D233B37404E8}" presName="topConnNode2" presStyleLbl="node2" presStyleIdx="0" presStyleCnt="0"/>
      <dgm:spPr/>
    </dgm:pt>
    <dgm:pt modelId="{FD34D739-5E8B-4814-AE58-D02F8E7F1869}" type="pres">
      <dgm:prSet presAssocID="{F478C7B4-5B65-49AA-BAEE-D233B37404E8}" presName="hierChild4" presStyleCnt="0"/>
      <dgm:spPr/>
    </dgm:pt>
    <dgm:pt modelId="{B4596633-C4FC-42FF-A810-DD4E38A51C21}" type="pres">
      <dgm:prSet presAssocID="{D5E2A8C0-AC88-4205-BC07-93EE7C87722A}" presName="Name28" presStyleLbl="parChTrans1D3" presStyleIdx="5" presStyleCnt="8"/>
      <dgm:spPr/>
    </dgm:pt>
    <dgm:pt modelId="{90B4BBE8-2CAE-4A3A-A208-3A1554739EC0}" type="pres">
      <dgm:prSet presAssocID="{33180C62-81DE-47B4-92FD-CE9E7E33104C}" presName="hierRoot2" presStyleCnt="0">
        <dgm:presLayoutVars>
          <dgm:hierBranch val="init"/>
        </dgm:presLayoutVars>
      </dgm:prSet>
      <dgm:spPr/>
    </dgm:pt>
    <dgm:pt modelId="{D0AB91F8-95B4-427F-9C83-EDC24C6D5E28}" type="pres">
      <dgm:prSet presAssocID="{33180C62-81DE-47B4-92FD-CE9E7E33104C}" presName="rootComposite2" presStyleCnt="0"/>
      <dgm:spPr/>
    </dgm:pt>
    <dgm:pt modelId="{CE05101F-CC4D-4938-A350-480739E2497A}" type="pres">
      <dgm:prSet presAssocID="{33180C62-81DE-47B4-92FD-CE9E7E33104C}" presName="rootText2" presStyleLbl="alignAcc1" presStyleIdx="0" presStyleCnt="0">
        <dgm:presLayoutVars>
          <dgm:chPref val="3"/>
        </dgm:presLayoutVars>
      </dgm:prSet>
      <dgm:spPr/>
    </dgm:pt>
    <dgm:pt modelId="{F836516A-22DC-4BDB-82AA-4F72A034CD5B}" type="pres">
      <dgm:prSet presAssocID="{33180C62-81DE-47B4-92FD-CE9E7E33104C}" presName="topArc2" presStyleLbl="parChTrans1D1" presStyleIdx="68" presStyleCnt="92"/>
      <dgm:spPr/>
    </dgm:pt>
    <dgm:pt modelId="{8E95A7FE-CD2B-4C22-83B2-615D3175541B}" type="pres">
      <dgm:prSet presAssocID="{33180C62-81DE-47B4-92FD-CE9E7E33104C}" presName="bottomArc2" presStyleLbl="parChTrans1D1" presStyleIdx="69" presStyleCnt="92"/>
      <dgm:spPr/>
    </dgm:pt>
    <dgm:pt modelId="{55E83088-C025-47EF-AB67-E422865CC1F1}" type="pres">
      <dgm:prSet presAssocID="{33180C62-81DE-47B4-92FD-CE9E7E33104C}" presName="topConnNode2" presStyleLbl="node3" presStyleIdx="0" presStyleCnt="0"/>
      <dgm:spPr/>
    </dgm:pt>
    <dgm:pt modelId="{5B1621D6-7A1B-49E6-A340-6B2369368F08}" type="pres">
      <dgm:prSet presAssocID="{33180C62-81DE-47B4-92FD-CE9E7E33104C}" presName="hierChild4" presStyleCnt="0"/>
      <dgm:spPr/>
    </dgm:pt>
    <dgm:pt modelId="{E9AE659E-1E8B-42FF-92D5-E304678D9E0B}" type="pres">
      <dgm:prSet presAssocID="{6FC8AFCA-CEE7-4236-B74E-0D67CC78CBA8}" presName="Name28" presStyleLbl="parChTrans1D4" presStyleIdx="24" presStyleCnt="32"/>
      <dgm:spPr/>
    </dgm:pt>
    <dgm:pt modelId="{C217C448-AC49-43A3-B054-38F94339243A}" type="pres">
      <dgm:prSet presAssocID="{78091633-F471-4586-B08D-CCDF235F3BCE}" presName="hierRoot2" presStyleCnt="0">
        <dgm:presLayoutVars>
          <dgm:hierBranch val="init"/>
        </dgm:presLayoutVars>
      </dgm:prSet>
      <dgm:spPr/>
    </dgm:pt>
    <dgm:pt modelId="{672FE83D-8055-4885-85C3-9A47F78B2AD1}" type="pres">
      <dgm:prSet presAssocID="{78091633-F471-4586-B08D-CCDF235F3BCE}" presName="rootComposite2" presStyleCnt="0"/>
      <dgm:spPr/>
    </dgm:pt>
    <dgm:pt modelId="{D64D8614-E7AD-4476-88B4-0640C7297EEA}" type="pres">
      <dgm:prSet presAssocID="{78091633-F471-4586-B08D-CCDF235F3BCE}" presName="rootText2" presStyleLbl="alignAcc1" presStyleIdx="0" presStyleCnt="0">
        <dgm:presLayoutVars>
          <dgm:chPref val="3"/>
        </dgm:presLayoutVars>
      </dgm:prSet>
      <dgm:spPr/>
    </dgm:pt>
    <dgm:pt modelId="{8042B8FB-930F-486A-8285-2CE225BBF741}" type="pres">
      <dgm:prSet presAssocID="{78091633-F471-4586-B08D-CCDF235F3BCE}" presName="topArc2" presStyleLbl="parChTrans1D1" presStyleIdx="70" presStyleCnt="92"/>
      <dgm:spPr/>
    </dgm:pt>
    <dgm:pt modelId="{91A60768-F9DA-45E9-8A58-1968C6B74389}" type="pres">
      <dgm:prSet presAssocID="{78091633-F471-4586-B08D-CCDF235F3BCE}" presName="bottomArc2" presStyleLbl="parChTrans1D1" presStyleIdx="71" presStyleCnt="92"/>
      <dgm:spPr/>
    </dgm:pt>
    <dgm:pt modelId="{DA49E9FA-5F66-4E81-82AA-B8D5AB2FAF72}" type="pres">
      <dgm:prSet presAssocID="{78091633-F471-4586-B08D-CCDF235F3BCE}" presName="topConnNode2" presStyleLbl="node4" presStyleIdx="0" presStyleCnt="0"/>
      <dgm:spPr/>
    </dgm:pt>
    <dgm:pt modelId="{D4F13D36-A8B1-46A0-A901-1CA0DA8E8F35}" type="pres">
      <dgm:prSet presAssocID="{78091633-F471-4586-B08D-CCDF235F3BCE}" presName="hierChild4" presStyleCnt="0"/>
      <dgm:spPr/>
    </dgm:pt>
    <dgm:pt modelId="{1AC8DA94-5CCE-4663-AE8F-9134BB971136}" type="pres">
      <dgm:prSet presAssocID="{78091633-F471-4586-B08D-CCDF235F3BCE}" presName="hierChild5" presStyleCnt="0"/>
      <dgm:spPr/>
    </dgm:pt>
    <dgm:pt modelId="{F645D4A3-D2A7-448B-A049-C21AF8923B5D}" type="pres">
      <dgm:prSet presAssocID="{2BD14C5E-8BF6-4E34-8EE2-F7B0C8BE5D6E}" presName="Name28" presStyleLbl="parChTrans1D4" presStyleIdx="25" presStyleCnt="32"/>
      <dgm:spPr/>
    </dgm:pt>
    <dgm:pt modelId="{480BC79D-AEC5-4C46-871B-A5041698DA76}" type="pres">
      <dgm:prSet presAssocID="{3014EAEB-2BFD-4975-83F5-E3F51DEB19A4}" presName="hierRoot2" presStyleCnt="0">
        <dgm:presLayoutVars>
          <dgm:hierBranch val="init"/>
        </dgm:presLayoutVars>
      </dgm:prSet>
      <dgm:spPr/>
    </dgm:pt>
    <dgm:pt modelId="{D80FDBE4-2BF7-4A56-8D72-E0F57D0560DA}" type="pres">
      <dgm:prSet presAssocID="{3014EAEB-2BFD-4975-83F5-E3F51DEB19A4}" presName="rootComposite2" presStyleCnt="0"/>
      <dgm:spPr/>
    </dgm:pt>
    <dgm:pt modelId="{D28F6406-BC6E-4718-BD86-A93561D95071}" type="pres">
      <dgm:prSet presAssocID="{3014EAEB-2BFD-4975-83F5-E3F51DEB19A4}" presName="rootText2" presStyleLbl="alignAcc1" presStyleIdx="0" presStyleCnt="0">
        <dgm:presLayoutVars>
          <dgm:chPref val="3"/>
        </dgm:presLayoutVars>
      </dgm:prSet>
      <dgm:spPr/>
    </dgm:pt>
    <dgm:pt modelId="{4FCED76D-8B72-4CBB-ADB1-C94286E1C8BF}" type="pres">
      <dgm:prSet presAssocID="{3014EAEB-2BFD-4975-83F5-E3F51DEB19A4}" presName="topArc2" presStyleLbl="parChTrans1D1" presStyleIdx="72" presStyleCnt="92"/>
      <dgm:spPr/>
    </dgm:pt>
    <dgm:pt modelId="{26C573D8-0437-40B6-A9CD-111F0BFB38E1}" type="pres">
      <dgm:prSet presAssocID="{3014EAEB-2BFD-4975-83F5-E3F51DEB19A4}" presName="bottomArc2" presStyleLbl="parChTrans1D1" presStyleIdx="73" presStyleCnt="92"/>
      <dgm:spPr/>
    </dgm:pt>
    <dgm:pt modelId="{7CB49731-5751-485F-B541-4B73D861D8EC}" type="pres">
      <dgm:prSet presAssocID="{3014EAEB-2BFD-4975-83F5-E3F51DEB19A4}" presName="topConnNode2" presStyleLbl="node4" presStyleIdx="0" presStyleCnt="0"/>
      <dgm:spPr/>
    </dgm:pt>
    <dgm:pt modelId="{679AA0CC-708D-43E9-B8AD-7533A4F8D5A2}" type="pres">
      <dgm:prSet presAssocID="{3014EAEB-2BFD-4975-83F5-E3F51DEB19A4}" presName="hierChild4" presStyleCnt="0"/>
      <dgm:spPr/>
    </dgm:pt>
    <dgm:pt modelId="{5BF63CED-D0EB-4DA1-AC9B-C46D7FA809DB}" type="pres">
      <dgm:prSet presAssocID="{3014EAEB-2BFD-4975-83F5-E3F51DEB19A4}" presName="hierChild5" presStyleCnt="0"/>
      <dgm:spPr/>
    </dgm:pt>
    <dgm:pt modelId="{712D5645-AF7C-4AD8-88DC-694800506FCC}" type="pres">
      <dgm:prSet presAssocID="{975483C4-E1BF-4C50-8316-013AD318143D}" presName="Name28" presStyleLbl="parChTrans1D4" presStyleIdx="26" presStyleCnt="32"/>
      <dgm:spPr/>
    </dgm:pt>
    <dgm:pt modelId="{7F175F5F-42FA-437B-9900-8947AE3C9869}" type="pres">
      <dgm:prSet presAssocID="{E045D397-FCF3-48A3-BC44-0885C108F28D}" presName="hierRoot2" presStyleCnt="0">
        <dgm:presLayoutVars>
          <dgm:hierBranch val="init"/>
        </dgm:presLayoutVars>
      </dgm:prSet>
      <dgm:spPr/>
    </dgm:pt>
    <dgm:pt modelId="{A20604D5-823C-4632-880D-726170159304}" type="pres">
      <dgm:prSet presAssocID="{E045D397-FCF3-48A3-BC44-0885C108F28D}" presName="rootComposite2" presStyleCnt="0"/>
      <dgm:spPr/>
    </dgm:pt>
    <dgm:pt modelId="{80AC6D9F-395F-44DE-96F7-8FF80F2151B0}" type="pres">
      <dgm:prSet presAssocID="{E045D397-FCF3-48A3-BC44-0885C108F28D}" presName="rootText2" presStyleLbl="alignAcc1" presStyleIdx="0" presStyleCnt="0">
        <dgm:presLayoutVars>
          <dgm:chPref val="3"/>
        </dgm:presLayoutVars>
      </dgm:prSet>
      <dgm:spPr/>
    </dgm:pt>
    <dgm:pt modelId="{B2241ADC-2421-4FF0-B3AC-45784EDB71CF}" type="pres">
      <dgm:prSet presAssocID="{E045D397-FCF3-48A3-BC44-0885C108F28D}" presName="topArc2" presStyleLbl="parChTrans1D1" presStyleIdx="74" presStyleCnt="92"/>
      <dgm:spPr/>
    </dgm:pt>
    <dgm:pt modelId="{E601CC10-36A4-47EE-9DF3-C7695A29F8A1}" type="pres">
      <dgm:prSet presAssocID="{E045D397-FCF3-48A3-BC44-0885C108F28D}" presName="bottomArc2" presStyleLbl="parChTrans1D1" presStyleIdx="75" presStyleCnt="92"/>
      <dgm:spPr/>
    </dgm:pt>
    <dgm:pt modelId="{9C8DF5C6-7369-4C59-B01C-C9A4AEDFF358}" type="pres">
      <dgm:prSet presAssocID="{E045D397-FCF3-48A3-BC44-0885C108F28D}" presName="topConnNode2" presStyleLbl="node4" presStyleIdx="0" presStyleCnt="0"/>
      <dgm:spPr/>
    </dgm:pt>
    <dgm:pt modelId="{690174B1-06B6-4198-A836-1682F121B5E2}" type="pres">
      <dgm:prSet presAssocID="{E045D397-FCF3-48A3-BC44-0885C108F28D}" presName="hierChild4" presStyleCnt="0"/>
      <dgm:spPr/>
    </dgm:pt>
    <dgm:pt modelId="{B37DFAD5-848A-43EF-BC9A-9139FA8DF9C7}" type="pres">
      <dgm:prSet presAssocID="{E045D397-FCF3-48A3-BC44-0885C108F28D}" presName="hierChild5" presStyleCnt="0"/>
      <dgm:spPr/>
    </dgm:pt>
    <dgm:pt modelId="{4F1DDBD6-D6A5-484C-A8C7-DAC035EAA33B}" type="pres">
      <dgm:prSet presAssocID="{33180C62-81DE-47B4-92FD-CE9E7E33104C}" presName="hierChild5" presStyleCnt="0"/>
      <dgm:spPr/>
    </dgm:pt>
    <dgm:pt modelId="{88E75146-1FD5-40B2-80BC-73FDB09D992B}" type="pres">
      <dgm:prSet presAssocID="{F478C7B4-5B65-49AA-BAEE-D233B37404E8}" presName="hierChild5" presStyleCnt="0"/>
      <dgm:spPr/>
    </dgm:pt>
    <dgm:pt modelId="{61F0ADE1-71AF-472B-9B59-D00648F91F80}" type="pres">
      <dgm:prSet presAssocID="{C5C7FD9B-3B4C-4698-9A92-D48014CD67EB}" presName="Name28" presStyleLbl="parChTrans1D2" presStyleIdx="4" presStyleCnt="5"/>
      <dgm:spPr/>
    </dgm:pt>
    <dgm:pt modelId="{3F6D43A3-E6D9-40AB-854C-8864AEA3DF72}" type="pres">
      <dgm:prSet presAssocID="{978AC003-5C75-4207-AD58-CD16550FD46A}" presName="hierRoot2" presStyleCnt="0">
        <dgm:presLayoutVars>
          <dgm:hierBranch val="init"/>
        </dgm:presLayoutVars>
      </dgm:prSet>
      <dgm:spPr/>
    </dgm:pt>
    <dgm:pt modelId="{4A7C99BE-CADB-427A-A07C-75C61B2159C7}" type="pres">
      <dgm:prSet presAssocID="{978AC003-5C75-4207-AD58-CD16550FD46A}" presName="rootComposite2" presStyleCnt="0"/>
      <dgm:spPr/>
    </dgm:pt>
    <dgm:pt modelId="{2F997282-BD48-40BA-B04A-D502A74DDDB9}" type="pres">
      <dgm:prSet presAssocID="{978AC003-5C75-4207-AD58-CD16550FD46A}" presName="rootText2" presStyleLbl="alignAcc1" presStyleIdx="0" presStyleCnt="0">
        <dgm:presLayoutVars>
          <dgm:chPref val="3"/>
        </dgm:presLayoutVars>
      </dgm:prSet>
      <dgm:spPr/>
    </dgm:pt>
    <dgm:pt modelId="{E2C6530A-49A8-4A5E-8B3E-74C2741EF47B}" type="pres">
      <dgm:prSet presAssocID="{978AC003-5C75-4207-AD58-CD16550FD46A}" presName="topArc2" presStyleLbl="parChTrans1D1" presStyleIdx="76" presStyleCnt="92"/>
      <dgm:spPr/>
    </dgm:pt>
    <dgm:pt modelId="{8079776D-4915-48DC-AF8F-B2E170BA7F07}" type="pres">
      <dgm:prSet presAssocID="{978AC003-5C75-4207-AD58-CD16550FD46A}" presName="bottomArc2" presStyleLbl="parChTrans1D1" presStyleIdx="77" presStyleCnt="92"/>
      <dgm:spPr/>
    </dgm:pt>
    <dgm:pt modelId="{A6624D5B-6C4F-427B-BA5A-1DABD84AB9FA}" type="pres">
      <dgm:prSet presAssocID="{978AC003-5C75-4207-AD58-CD16550FD46A}" presName="topConnNode2" presStyleLbl="node2" presStyleIdx="0" presStyleCnt="0"/>
      <dgm:spPr/>
    </dgm:pt>
    <dgm:pt modelId="{68EC67A6-842E-41A0-96D7-1B5F13081414}" type="pres">
      <dgm:prSet presAssocID="{978AC003-5C75-4207-AD58-CD16550FD46A}" presName="hierChild4" presStyleCnt="0"/>
      <dgm:spPr/>
    </dgm:pt>
    <dgm:pt modelId="{89BF25CA-7854-4DA3-A4AE-42BC6CA9EDD2}" type="pres">
      <dgm:prSet presAssocID="{F3F1EB96-1422-4AA5-A376-7E9C01B08D96}" presName="Name28" presStyleLbl="parChTrans1D3" presStyleIdx="6" presStyleCnt="8"/>
      <dgm:spPr/>
    </dgm:pt>
    <dgm:pt modelId="{65E9344C-CBF0-4E60-9A77-797EF9916676}" type="pres">
      <dgm:prSet presAssocID="{616EB9DD-2D67-4EB7-A340-8F73E723E431}" presName="hierRoot2" presStyleCnt="0">
        <dgm:presLayoutVars>
          <dgm:hierBranch val="init"/>
        </dgm:presLayoutVars>
      </dgm:prSet>
      <dgm:spPr/>
    </dgm:pt>
    <dgm:pt modelId="{AC64AF10-E69D-42B2-9837-FC8973836104}" type="pres">
      <dgm:prSet presAssocID="{616EB9DD-2D67-4EB7-A340-8F73E723E431}" presName="rootComposite2" presStyleCnt="0"/>
      <dgm:spPr/>
    </dgm:pt>
    <dgm:pt modelId="{CA5DF079-3DFE-4D22-9400-4E552DD2C083}" type="pres">
      <dgm:prSet presAssocID="{616EB9DD-2D67-4EB7-A340-8F73E723E431}" presName="rootText2" presStyleLbl="alignAcc1" presStyleIdx="0" presStyleCnt="0">
        <dgm:presLayoutVars>
          <dgm:chPref val="3"/>
        </dgm:presLayoutVars>
      </dgm:prSet>
      <dgm:spPr/>
    </dgm:pt>
    <dgm:pt modelId="{3F2A3B0A-1817-4A14-9761-CFAEAF730DA6}" type="pres">
      <dgm:prSet presAssocID="{616EB9DD-2D67-4EB7-A340-8F73E723E431}" presName="topArc2" presStyleLbl="parChTrans1D1" presStyleIdx="78" presStyleCnt="92"/>
      <dgm:spPr/>
    </dgm:pt>
    <dgm:pt modelId="{65EC5CF2-1D81-4B3B-805F-2EF9AEE9A4B2}" type="pres">
      <dgm:prSet presAssocID="{616EB9DD-2D67-4EB7-A340-8F73E723E431}" presName="bottomArc2" presStyleLbl="parChTrans1D1" presStyleIdx="79" presStyleCnt="92"/>
      <dgm:spPr/>
    </dgm:pt>
    <dgm:pt modelId="{43BA356D-E22B-4D32-8600-FEB03D40D4DA}" type="pres">
      <dgm:prSet presAssocID="{616EB9DD-2D67-4EB7-A340-8F73E723E431}" presName="topConnNode2" presStyleLbl="node3" presStyleIdx="0" presStyleCnt="0"/>
      <dgm:spPr/>
    </dgm:pt>
    <dgm:pt modelId="{22751BC0-D201-4EAB-B93F-1F7B5A0F4CD2}" type="pres">
      <dgm:prSet presAssocID="{616EB9DD-2D67-4EB7-A340-8F73E723E431}" presName="hierChild4" presStyleCnt="0"/>
      <dgm:spPr/>
    </dgm:pt>
    <dgm:pt modelId="{84C88F0D-41AD-496B-9929-E02439FDEB1E}" type="pres">
      <dgm:prSet presAssocID="{D70863E3-FA87-4910-8304-6799C04BB811}" presName="Name28" presStyleLbl="parChTrans1D4" presStyleIdx="27" presStyleCnt="32"/>
      <dgm:spPr/>
    </dgm:pt>
    <dgm:pt modelId="{597711EF-22B0-4A8E-B42F-1106D42F2616}" type="pres">
      <dgm:prSet presAssocID="{7ABFDCB2-3252-425C-A854-4D140E5D8002}" presName="hierRoot2" presStyleCnt="0">
        <dgm:presLayoutVars>
          <dgm:hierBranch val="init"/>
        </dgm:presLayoutVars>
      </dgm:prSet>
      <dgm:spPr/>
    </dgm:pt>
    <dgm:pt modelId="{C7383CAA-89EC-43A5-944C-03EB3B44AB72}" type="pres">
      <dgm:prSet presAssocID="{7ABFDCB2-3252-425C-A854-4D140E5D8002}" presName="rootComposite2" presStyleCnt="0"/>
      <dgm:spPr/>
    </dgm:pt>
    <dgm:pt modelId="{A405304D-0F62-4CFE-8F86-7A90BFC27F2B}" type="pres">
      <dgm:prSet presAssocID="{7ABFDCB2-3252-425C-A854-4D140E5D8002}" presName="rootText2" presStyleLbl="alignAcc1" presStyleIdx="0" presStyleCnt="0">
        <dgm:presLayoutVars>
          <dgm:chPref val="3"/>
        </dgm:presLayoutVars>
      </dgm:prSet>
      <dgm:spPr/>
    </dgm:pt>
    <dgm:pt modelId="{A7745C53-CAE2-4954-8167-77C67E35F177}" type="pres">
      <dgm:prSet presAssocID="{7ABFDCB2-3252-425C-A854-4D140E5D8002}" presName="topArc2" presStyleLbl="parChTrans1D1" presStyleIdx="80" presStyleCnt="92"/>
      <dgm:spPr/>
    </dgm:pt>
    <dgm:pt modelId="{40D571F3-043A-44A2-AB3B-3D461998A30C}" type="pres">
      <dgm:prSet presAssocID="{7ABFDCB2-3252-425C-A854-4D140E5D8002}" presName="bottomArc2" presStyleLbl="parChTrans1D1" presStyleIdx="81" presStyleCnt="92"/>
      <dgm:spPr/>
    </dgm:pt>
    <dgm:pt modelId="{2E4E55AE-530D-47AA-9A16-3473C40580B7}" type="pres">
      <dgm:prSet presAssocID="{7ABFDCB2-3252-425C-A854-4D140E5D8002}" presName="topConnNode2" presStyleLbl="node4" presStyleIdx="0" presStyleCnt="0"/>
      <dgm:spPr/>
    </dgm:pt>
    <dgm:pt modelId="{55C3E8D1-9D38-4B95-87E0-B3E09E59C7B4}" type="pres">
      <dgm:prSet presAssocID="{7ABFDCB2-3252-425C-A854-4D140E5D8002}" presName="hierChild4" presStyleCnt="0"/>
      <dgm:spPr/>
    </dgm:pt>
    <dgm:pt modelId="{A0F48A85-533E-4168-B0BA-A0E22C428C18}" type="pres">
      <dgm:prSet presAssocID="{7ABFDCB2-3252-425C-A854-4D140E5D8002}" presName="hierChild5" presStyleCnt="0"/>
      <dgm:spPr/>
    </dgm:pt>
    <dgm:pt modelId="{57D0AD85-69D2-42BB-9133-A6116514A3F0}" type="pres">
      <dgm:prSet presAssocID="{EB146924-62D7-4FE8-9DC1-C94479F03759}" presName="Name28" presStyleLbl="parChTrans1D4" presStyleIdx="28" presStyleCnt="32"/>
      <dgm:spPr/>
    </dgm:pt>
    <dgm:pt modelId="{E926AA82-A3AE-448E-9601-261460BE9E30}" type="pres">
      <dgm:prSet presAssocID="{98D9F020-5268-4B3C-A55B-3CD22B98D7A9}" presName="hierRoot2" presStyleCnt="0">
        <dgm:presLayoutVars>
          <dgm:hierBranch val="init"/>
        </dgm:presLayoutVars>
      </dgm:prSet>
      <dgm:spPr/>
    </dgm:pt>
    <dgm:pt modelId="{E8C0D340-B3BB-4984-A0B4-070C515EECAC}" type="pres">
      <dgm:prSet presAssocID="{98D9F020-5268-4B3C-A55B-3CD22B98D7A9}" presName="rootComposite2" presStyleCnt="0"/>
      <dgm:spPr/>
    </dgm:pt>
    <dgm:pt modelId="{CA960B28-9C19-48F8-8072-75780D4C63A9}" type="pres">
      <dgm:prSet presAssocID="{98D9F020-5268-4B3C-A55B-3CD22B98D7A9}" presName="rootText2" presStyleLbl="alignAcc1" presStyleIdx="0" presStyleCnt="0">
        <dgm:presLayoutVars>
          <dgm:chPref val="3"/>
        </dgm:presLayoutVars>
      </dgm:prSet>
      <dgm:spPr/>
    </dgm:pt>
    <dgm:pt modelId="{F929280A-9733-4730-8582-BA5E7FBFF89E}" type="pres">
      <dgm:prSet presAssocID="{98D9F020-5268-4B3C-A55B-3CD22B98D7A9}" presName="topArc2" presStyleLbl="parChTrans1D1" presStyleIdx="82" presStyleCnt="92"/>
      <dgm:spPr/>
    </dgm:pt>
    <dgm:pt modelId="{041DE973-AA0C-44CD-9F3E-A6CFE12A58E8}" type="pres">
      <dgm:prSet presAssocID="{98D9F020-5268-4B3C-A55B-3CD22B98D7A9}" presName="bottomArc2" presStyleLbl="parChTrans1D1" presStyleIdx="83" presStyleCnt="92"/>
      <dgm:spPr/>
    </dgm:pt>
    <dgm:pt modelId="{B758D3C6-703C-4954-9ABD-4282A258566C}" type="pres">
      <dgm:prSet presAssocID="{98D9F020-5268-4B3C-A55B-3CD22B98D7A9}" presName="topConnNode2" presStyleLbl="node4" presStyleIdx="0" presStyleCnt="0"/>
      <dgm:spPr/>
    </dgm:pt>
    <dgm:pt modelId="{DC2B08A4-B8D3-431A-89DA-C7F0EDBB131D}" type="pres">
      <dgm:prSet presAssocID="{98D9F020-5268-4B3C-A55B-3CD22B98D7A9}" presName="hierChild4" presStyleCnt="0"/>
      <dgm:spPr/>
    </dgm:pt>
    <dgm:pt modelId="{10E081D5-F189-4081-885D-CAEE78B45AA3}" type="pres">
      <dgm:prSet presAssocID="{98D9F020-5268-4B3C-A55B-3CD22B98D7A9}" presName="hierChild5" presStyleCnt="0"/>
      <dgm:spPr/>
    </dgm:pt>
    <dgm:pt modelId="{76080308-F99E-42DF-B142-24C3869FD9C1}" type="pres">
      <dgm:prSet presAssocID="{512D3247-9F7D-4CBF-9F7C-858D1656FE91}" presName="Name28" presStyleLbl="parChTrans1D4" presStyleIdx="29" presStyleCnt="32"/>
      <dgm:spPr/>
    </dgm:pt>
    <dgm:pt modelId="{ACB1AEBF-28D1-43D1-8592-5272530929F3}" type="pres">
      <dgm:prSet presAssocID="{C9449F94-8B78-42A9-8EAB-61AC25E16723}" presName="hierRoot2" presStyleCnt="0">
        <dgm:presLayoutVars>
          <dgm:hierBranch val="init"/>
        </dgm:presLayoutVars>
      </dgm:prSet>
      <dgm:spPr/>
    </dgm:pt>
    <dgm:pt modelId="{D4B2331F-D0DD-4C71-92CA-3D6468941764}" type="pres">
      <dgm:prSet presAssocID="{C9449F94-8B78-42A9-8EAB-61AC25E16723}" presName="rootComposite2" presStyleCnt="0"/>
      <dgm:spPr/>
    </dgm:pt>
    <dgm:pt modelId="{12AB74DF-440F-4095-92DA-835ED4E4959D}" type="pres">
      <dgm:prSet presAssocID="{C9449F94-8B78-42A9-8EAB-61AC25E16723}" presName="rootText2" presStyleLbl="alignAcc1" presStyleIdx="0" presStyleCnt="0">
        <dgm:presLayoutVars>
          <dgm:chPref val="3"/>
        </dgm:presLayoutVars>
      </dgm:prSet>
      <dgm:spPr/>
    </dgm:pt>
    <dgm:pt modelId="{97370DBD-9FF8-4CC0-AD9B-C0F9D8312001}" type="pres">
      <dgm:prSet presAssocID="{C9449F94-8B78-42A9-8EAB-61AC25E16723}" presName="topArc2" presStyleLbl="parChTrans1D1" presStyleIdx="84" presStyleCnt="92"/>
      <dgm:spPr/>
    </dgm:pt>
    <dgm:pt modelId="{83F7543F-0A72-4C23-9D2D-7C749C56320C}" type="pres">
      <dgm:prSet presAssocID="{C9449F94-8B78-42A9-8EAB-61AC25E16723}" presName="bottomArc2" presStyleLbl="parChTrans1D1" presStyleIdx="85" presStyleCnt="92"/>
      <dgm:spPr/>
    </dgm:pt>
    <dgm:pt modelId="{988C7B7B-DACB-452F-98F5-E108A7A4C7E3}" type="pres">
      <dgm:prSet presAssocID="{C9449F94-8B78-42A9-8EAB-61AC25E16723}" presName="topConnNode2" presStyleLbl="node4" presStyleIdx="0" presStyleCnt="0"/>
      <dgm:spPr/>
    </dgm:pt>
    <dgm:pt modelId="{73254339-1DDD-4C6A-AF34-D9D6E4B28355}" type="pres">
      <dgm:prSet presAssocID="{C9449F94-8B78-42A9-8EAB-61AC25E16723}" presName="hierChild4" presStyleCnt="0"/>
      <dgm:spPr/>
    </dgm:pt>
    <dgm:pt modelId="{CC5CBEAE-51DA-429E-8A34-B935A5C40598}" type="pres">
      <dgm:prSet presAssocID="{C9449F94-8B78-42A9-8EAB-61AC25E16723}" presName="hierChild5" presStyleCnt="0"/>
      <dgm:spPr/>
    </dgm:pt>
    <dgm:pt modelId="{EE6AD17B-EC18-4B11-ADED-0415C9C3A341}" type="pres">
      <dgm:prSet presAssocID="{616EB9DD-2D67-4EB7-A340-8F73E723E431}" presName="hierChild5" presStyleCnt="0"/>
      <dgm:spPr/>
    </dgm:pt>
    <dgm:pt modelId="{A23B5112-8EB3-461C-8F56-412DF581655E}" type="pres">
      <dgm:prSet presAssocID="{BC32FD03-E0F7-4BA4-A3E5-D3FB55F656BD}" presName="Name28" presStyleLbl="parChTrans1D3" presStyleIdx="7" presStyleCnt="8"/>
      <dgm:spPr/>
    </dgm:pt>
    <dgm:pt modelId="{6328525B-F522-4D74-B3C4-65CE1CF2D7A7}" type="pres">
      <dgm:prSet presAssocID="{5E355F40-1B5D-47E2-8877-AD1D544D5C7C}" presName="hierRoot2" presStyleCnt="0">
        <dgm:presLayoutVars>
          <dgm:hierBranch val="init"/>
        </dgm:presLayoutVars>
      </dgm:prSet>
      <dgm:spPr/>
    </dgm:pt>
    <dgm:pt modelId="{87E0E0F4-D98F-41B9-A308-C6E338219EA7}" type="pres">
      <dgm:prSet presAssocID="{5E355F40-1B5D-47E2-8877-AD1D544D5C7C}" presName="rootComposite2" presStyleCnt="0"/>
      <dgm:spPr/>
    </dgm:pt>
    <dgm:pt modelId="{B2E460F3-3025-414C-A08C-9B16434E93EA}" type="pres">
      <dgm:prSet presAssocID="{5E355F40-1B5D-47E2-8877-AD1D544D5C7C}" presName="rootText2" presStyleLbl="alignAcc1" presStyleIdx="0" presStyleCnt="0">
        <dgm:presLayoutVars>
          <dgm:chPref val="3"/>
        </dgm:presLayoutVars>
      </dgm:prSet>
      <dgm:spPr/>
    </dgm:pt>
    <dgm:pt modelId="{C9F4CE65-A942-4F50-B03F-DA2CC79656CB}" type="pres">
      <dgm:prSet presAssocID="{5E355F40-1B5D-47E2-8877-AD1D544D5C7C}" presName="topArc2" presStyleLbl="parChTrans1D1" presStyleIdx="86" presStyleCnt="92"/>
      <dgm:spPr/>
    </dgm:pt>
    <dgm:pt modelId="{EE476535-EC8E-4B7B-8D6E-AEC5ED4DBE65}" type="pres">
      <dgm:prSet presAssocID="{5E355F40-1B5D-47E2-8877-AD1D544D5C7C}" presName="bottomArc2" presStyleLbl="parChTrans1D1" presStyleIdx="87" presStyleCnt="92"/>
      <dgm:spPr/>
    </dgm:pt>
    <dgm:pt modelId="{66A2946A-784D-4F48-B3BE-8A1EC968EE4A}" type="pres">
      <dgm:prSet presAssocID="{5E355F40-1B5D-47E2-8877-AD1D544D5C7C}" presName="topConnNode2" presStyleLbl="node3" presStyleIdx="0" presStyleCnt="0"/>
      <dgm:spPr/>
    </dgm:pt>
    <dgm:pt modelId="{2277930B-C2B0-4A52-A6BA-A2F682274C2A}" type="pres">
      <dgm:prSet presAssocID="{5E355F40-1B5D-47E2-8877-AD1D544D5C7C}" presName="hierChild4" presStyleCnt="0"/>
      <dgm:spPr/>
    </dgm:pt>
    <dgm:pt modelId="{2B0C2874-24F9-4A87-84EE-CE80C38DF49B}" type="pres">
      <dgm:prSet presAssocID="{131399D6-01D3-45E4-AB47-19D993162A39}" presName="Name28" presStyleLbl="parChTrans1D4" presStyleIdx="30" presStyleCnt="32"/>
      <dgm:spPr/>
    </dgm:pt>
    <dgm:pt modelId="{8FCC5518-30B8-4E40-BBC1-CCCA08336721}" type="pres">
      <dgm:prSet presAssocID="{63047EB5-6269-4195-9F81-71B8E12A8D59}" presName="hierRoot2" presStyleCnt="0">
        <dgm:presLayoutVars>
          <dgm:hierBranch val="init"/>
        </dgm:presLayoutVars>
      </dgm:prSet>
      <dgm:spPr/>
    </dgm:pt>
    <dgm:pt modelId="{2D89F7C9-7CEC-42D1-9897-48F1FFA1DEB9}" type="pres">
      <dgm:prSet presAssocID="{63047EB5-6269-4195-9F81-71B8E12A8D59}" presName="rootComposite2" presStyleCnt="0"/>
      <dgm:spPr/>
    </dgm:pt>
    <dgm:pt modelId="{D1A65454-3DC5-46C1-A45A-EBBF24B992DB}" type="pres">
      <dgm:prSet presAssocID="{63047EB5-6269-4195-9F81-71B8E12A8D59}" presName="rootText2" presStyleLbl="alignAcc1" presStyleIdx="0" presStyleCnt="0">
        <dgm:presLayoutVars>
          <dgm:chPref val="3"/>
        </dgm:presLayoutVars>
      </dgm:prSet>
      <dgm:spPr/>
    </dgm:pt>
    <dgm:pt modelId="{B0F4B965-4AE9-4667-868F-5A8E02619F24}" type="pres">
      <dgm:prSet presAssocID="{63047EB5-6269-4195-9F81-71B8E12A8D59}" presName="topArc2" presStyleLbl="parChTrans1D1" presStyleIdx="88" presStyleCnt="92"/>
      <dgm:spPr/>
    </dgm:pt>
    <dgm:pt modelId="{41FA513C-1E1D-4DF4-A303-90CD1CFF8EBD}" type="pres">
      <dgm:prSet presAssocID="{63047EB5-6269-4195-9F81-71B8E12A8D59}" presName="bottomArc2" presStyleLbl="parChTrans1D1" presStyleIdx="89" presStyleCnt="92"/>
      <dgm:spPr/>
    </dgm:pt>
    <dgm:pt modelId="{E51C5659-7DFE-4BB2-BA65-287DF93BDCE1}" type="pres">
      <dgm:prSet presAssocID="{63047EB5-6269-4195-9F81-71B8E12A8D59}" presName="topConnNode2" presStyleLbl="node4" presStyleIdx="0" presStyleCnt="0"/>
      <dgm:spPr/>
    </dgm:pt>
    <dgm:pt modelId="{26C25CEF-CBB3-423A-9602-FDAA2494800B}" type="pres">
      <dgm:prSet presAssocID="{63047EB5-6269-4195-9F81-71B8E12A8D59}" presName="hierChild4" presStyleCnt="0"/>
      <dgm:spPr/>
    </dgm:pt>
    <dgm:pt modelId="{625AB124-5983-4064-B239-A450E8307FC9}" type="pres">
      <dgm:prSet presAssocID="{63047EB5-6269-4195-9F81-71B8E12A8D59}" presName="hierChild5" presStyleCnt="0"/>
      <dgm:spPr/>
    </dgm:pt>
    <dgm:pt modelId="{9D2B35BD-C4BE-4BB1-862F-7B3595F2F88C}" type="pres">
      <dgm:prSet presAssocID="{4CD3C956-6BCC-4599-81AF-F1BDB7C3EB98}" presName="Name28" presStyleLbl="parChTrans1D4" presStyleIdx="31" presStyleCnt="32"/>
      <dgm:spPr/>
    </dgm:pt>
    <dgm:pt modelId="{68C55AF5-24A1-4064-8283-9F494E79B1CA}" type="pres">
      <dgm:prSet presAssocID="{D45B33FC-9111-4AE0-8AC2-7321E1F1F9B7}" presName="hierRoot2" presStyleCnt="0">
        <dgm:presLayoutVars>
          <dgm:hierBranch val="init"/>
        </dgm:presLayoutVars>
      </dgm:prSet>
      <dgm:spPr/>
    </dgm:pt>
    <dgm:pt modelId="{95FBC463-82AA-4828-9441-0551878C71CC}" type="pres">
      <dgm:prSet presAssocID="{D45B33FC-9111-4AE0-8AC2-7321E1F1F9B7}" presName="rootComposite2" presStyleCnt="0"/>
      <dgm:spPr/>
    </dgm:pt>
    <dgm:pt modelId="{B151C79F-2B67-43A1-989F-4AC16A140F43}" type="pres">
      <dgm:prSet presAssocID="{D45B33FC-9111-4AE0-8AC2-7321E1F1F9B7}" presName="rootText2" presStyleLbl="alignAcc1" presStyleIdx="0" presStyleCnt="0">
        <dgm:presLayoutVars>
          <dgm:chPref val="3"/>
        </dgm:presLayoutVars>
      </dgm:prSet>
      <dgm:spPr/>
    </dgm:pt>
    <dgm:pt modelId="{BD2F9718-2922-4ABF-AD52-D88F6B49886B}" type="pres">
      <dgm:prSet presAssocID="{D45B33FC-9111-4AE0-8AC2-7321E1F1F9B7}" presName="topArc2" presStyleLbl="parChTrans1D1" presStyleIdx="90" presStyleCnt="92"/>
      <dgm:spPr/>
    </dgm:pt>
    <dgm:pt modelId="{E8C98E11-F521-4393-B3A3-065DC81E6AA5}" type="pres">
      <dgm:prSet presAssocID="{D45B33FC-9111-4AE0-8AC2-7321E1F1F9B7}" presName="bottomArc2" presStyleLbl="parChTrans1D1" presStyleIdx="91" presStyleCnt="92"/>
      <dgm:spPr/>
    </dgm:pt>
    <dgm:pt modelId="{10C87230-1E36-4065-ABE5-B8BBF593632A}" type="pres">
      <dgm:prSet presAssocID="{D45B33FC-9111-4AE0-8AC2-7321E1F1F9B7}" presName="topConnNode2" presStyleLbl="node4" presStyleIdx="0" presStyleCnt="0"/>
      <dgm:spPr/>
    </dgm:pt>
    <dgm:pt modelId="{BAF060B9-D9F3-434A-9741-0471FDD16497}" type="pres">
      <dgm:prSet presAssocID="{D45B33FC-9111-4AE0-8AC2-7321E1F1F9B7}" presName="hierChild4" presStyleCnt="0"/>
      <dgm:spPr/>
    </dgm:pt>
    <dgm:pt modelId="{FCDDEC03-4911-493F-B520-CA2E3CAB864D}" type="pres">
      <dgm:prSet presAssocID="{D45B33FC-9111-4AE0-8AC2-7321E1F1F9B7}" presName="hierChild5" presStyleCnt="0"/>
      <dgm:spPr/>
    </dgm:pt>
    <dgm:pt modelId="{199037F5-2614-4FF2-8ACC-4315313796F8}" type="pres">
      <dgm:prSet presAssocID="{5E355F40-1B5D-47E2-8877-AD1D544D5C7C}" presName="hierChild5" presStyleCnt="0"/>
      <dgm:spPr/>
    </dgm:pt>
    <dgm:pt modelId="{AA36487E-4BC1-4600-B132-20045A4CE048}" type="pres">
      <dgm:prSet presAssocID="{978AC003-5C75-4207-AD58-CD16550FD46A}" presName="hierChild5" presStyleCnt="0"/>
      <dgm:spPr/>
    </dgm:pt>
    <dgm:pt modelId="{DA09E4DF-304F-459D-A337-D2A7C5D5744B}" type="pres">
      <dgm:prSet presAssocID="{6EB1BC6E-93C9-4856-B798-A22193BF2CC4}" presName="hierChild3" presStyleCnt="0"/>
      <dgm:spPr/>
    </dgm:pt>
  </dgm:ptLst>
  <dgm:cxnLst>
    <dgm:cxn modelId="{F61FC400-2177-4B14-BF2E-E72B9588A1BF}" type="presOf" srcId="{5E355F40-1B5D-47E2-8877-AD1D544D5C7C}" destId="{B2E460F3-3025-414C-A08C-9B16434E93EA}" srcOrd="0" destOrd="0" presId="urn:microsoft.com/office/officeart/2008/layout/HalfCircleOrganizationChart"/>
    <dgm:cxn modelId="{F0AAF900-24FE-4EF8-A19A-654F60AE1607}" type="presOf" srcId="{DB3562F5-8CE7-4B8B-90B1-15A23FC3B58A}" destId="{C0D2F93B-60CC-441A-AB1C-936B82A580CC}" srcOrd="0" destOrd="0" presId="urn:microsoft.com/office/officeart/2008/layout/HalfCircleOrganizationChart"/>
    <dgm:cxn modelId="{31E62B02-E7F2-489A-BC38-4060AD492D38}" type="presOf" srcId="{08C127C3-EDCF-48BF-8B64-1FF5EA134B9B}" destId="{CFC81796-2F4C-447C-8291-B54CF2ADD1ED}" srcOrd="0" destOrd="0" presId="urn:microsoft.com/office/officeart/2008/layout/HalfCircleOrganizationChart"/>
    <dgm:cxn modelId="{EEFB3202-0E3D-425D-9E0F-AE386FACB13F}" type="presOf" srcId="{EB146924-62D7-4FE8-9DC1-C94479F03759}" destId="{57D0AD85-69D2-42BB-9133-A6116514A3F0}" srcOrd="0" destOrd="0" presId="urn:microsoft.com/office/officeart/2008/layout/HalfCircleOrganizationChart"/>
    <dgm:cxn modelId="{2BE49702-03BA-4C8B-9F41-724EC21061C3}" type="presOf" srcId="{7ABFDCB2-3252-425C-A854-4D140E5D8002}" destId="{2E4E55AE-530D-47AA-9A16-3473C40580B7}" srcOrd="1" destOrd="0" presId="urn:microsoft.com/office/officeart/2008/layout/HalfCircleOrganizationChart"/>
    <dgm:cxn modelId="{EC2F9803-E4D0-4028-AF26-9933E7E7FDE0}" type="presOf" srcId="{36FAED5F-65D5-4BFB-B211-8FF9C41F2A4D}" destId="{2E374263-D908-4DC7-B958-AAA23419A253}" srcOrd="0" destOrd="0" presId="urn:microsoft.com/office/officeart/2008/layout/HalfCircleOrganizationChart"/>
    <dgm:cxn modelId="{98494604-4B66-44AD-A167-9B0B247EF831}" srcId="{6EB1BC6E-93C9-4856-B798-A22193BF2CC4}" destId="{99D8D5AC-1785-40B4-8A81-12276A2C1CE6}" srcOrd="0" destOrd="0" parTransId="{4E5DCDC6-6730-4EB6-AE4C-9F9D36D3925E}" sibTransId="{057246A1-7D7C-4E9E-9E89-5C84F749B356}"/>
    <dgm:cxn modelId="{44492207-998F-41A0-A822-27BC2C649D63}" type="presOf" srcId="{978AC003-5C75-4207-AD58-CD16550FD46A}" destId="{2F997282-BD48-40BA-B04A-D502A74DDDB9}" srcOrd="0" destOrd="0" presId="urn:microsoft.com/office/officeart/2008/layout/HalfCircleOrganizationChart"/>
    <dgm:cxn modelId="{2FB95E07-FB00-40A1-BEFA-36EEFD4B0E9F}" type="presOf" srcId="{9B84A179-C1FF-4559-AFF2-0694F8E789B2}" destId="{63E932B7-1204-43A6-B989-239EA7C6008A}" srcOrd="1" destOrd="0" presId="urn:microsoft.com/office/officeart/2008/layout/HalfCircleOrganizationChart"/>
    <dgm:cxn modelId="{BB779108-AE0D-45C0-927F-00801CC809FC}" type="presOf" srcId="{D70843A3-7E0B-4C75-B06C-7F247EC024B1}" destId="{9972B23B-F8A6-420B-9E98-8C6696B07332}" srcOrd="1" destOrd="0" presId="urn:microsoft.com/office/officeart/2008/layout/HalfCircleOrganizationChart"/>
    <dgm:cxn modelId="{7A59DD08-EEEB-4C17-A3FF-5FD946BC2D9B}" type="presOf" srcId="{98D9F020-5268-4B3C-A55B-3CD22B98D7A9}" destId="{B758D3C6-703C-4954-9ABD-4282A258566C}" srcOrd="1" destOrd="0" presId="urn:microsoft.com/office/officeart/2008/layout/HalfCircleOrganizationChart"/>
    <dgm:cxn modelId="{EAFDD30A-6736-4F0F-ACB9-9C9A602B9262}" type="presOf" srcId="{B7B01E95-C2DB-43A8-9F79-4F6EFA67569A}" destId="{59374BA2-AAD7-43E8-9717-8A43A1667F84}" srcOrd="1" destOrd="0" presId="urn:microsoft.com/office/officeart/2008/layout/HalfCircleOrganizationChart"/>
    <dgm:cxn modelId="{30EABE0B-93D8-4575-903B-59EAEF76473C}" srcId="{0048B1C2-673D-4E20-91F6-F2C9A0CC8E57}" destId="{6EB1BC6E-93C9-4856-B798-A22193BF2CC4}" srcOrd="0" destOrd="0" parTransId="{EBC74E65-8ABE-4771-8035-2A3E67DFFE11}" sibTransId="{41D403FF-F93F-46A3-8211-39DD9191C48B}"/>
    <dgm:cxn modelId="{3B33BA0D-665A-4D7C-8093-B84751A83555}" type="presOf" srcId="{1233DB86-352B-43A4-8A26-F351A71ECB9F}" destId="{3731AB0A-5D4C-4FEE-8EA2-AFC94C6E0C69}" srcOrd="1" destOrd="0" presId="urn:microsoft.com/office/officeart/2008/layout/HalfCircleOrganizationChart"/>
    <dgm:cxn modelId="{BE58BD0E-1C75-482F-BE1F-F04B5E828A51}" type="presOf" srcId="{2C1730A1-13D7-4F6E-8C76-EFC67C16D5D3}" destId="{ED61772C-6EC9-4D83-9A5E-3EFA3F5F1326}" srcOrd="0" destOrd="0" presId="urn:microsoft.com/office/officeart/2008/layout/HalfCircleOrganizationChart"/>
    <dgm:cxn modelId="{89A60A0F-3ADB-4A3E-BFEE-A283D8B70F6F}" type="presOf" srcId="{42C0276E-C1A6-4499-A95D-B96607734D9D}" destId="{D2897CEE-A883-49D2-8FE8-A4805F67BDC5}" srcOrd="0" destOrd="0" presId="urn:microsoft.com/office/officeart/2008/layout/HalfCircleOrganizationChart"/>
    <dgm:cxn modelId="{3A7BA210-AD38-42B2-B78F-7434ACBEF052}" type="presOf" srcId="{237D641B-42BC-4216-B1E2-6256373CE181}" destId="{3865B0B4-18F6-4998-B197-70C60C459A27}" srcOrd="0" destOrd="0" presId="urn:microsoft.com/office/officeart/2008/layout/HalfCircleOrganizationChart"/>
    <dgm:cxn modelId="{0B81C910-3285-4B49-8AEF-3548AE60429A}" type="presOf" srcId="{0048B1C2-673D-4E20-91F6-F2C9A0CC8E57}" destId="{1670705B-0F24-49CC-BBC8-7703BB296207}" srcOrd="0" destOrd="0" presId="urn:microsoft.com/office/officeart/2008/layout/HalfCircleOrganizationChart"/>
    <dgm:cxn modelId="{9F87A511-6C2D-4FBD-AA50-2B4702A38ACD}" type="presOf" srcId="{8E9A2FB8-087A-4C79-BF84-73CC4B09FCCA}" destId="{5CD8671F-9FB8-406C-B397-73C8D51CD0EC}" srcOrd="0" destOrd="0" presId="urn:microsoft.com/office/officeart/2008/layout/HalfCircleOrganizationChart"/>
    <dgm:cxn modelId="{532C5C14-9006-4901-8DAD-E66C29B2B8A8}" type="presOf" srcId="{131399D6-01D3-45E4-AB47-19D993162A39}" destId="{2B0C2874-24F9-4A87-84EE-CE80C38DF49B}" srcOrd="0" destOrd="0" presId="urn:microsoft.com/office/officeart/2008/layout/HalfCircleOrganizationChart"/>
    <dgm:cxn modelId="{3E1C9415-4ECC-406A-91D5-3475E9DED432}" type="presOf" srcId="{E045D397-FCF3-48A3-BC44-0885C108F28D}" destId="{9C8DF5C6-7369-4C59-B01C-C9A4AEDFF358}" srcOrd="1" destOrd="0" presId="urn:microsoft.com/office/officeart/2008/layout/HalfCircleOrganizationChart"/>
    <dgm:cxn modelId="{67CB3916-4062-4D08-BF19-1854E053F8CA}" type="presOf" srcId="{92E7FA35-975B-444E-9739-D57651055E26}" destId="{715215AE-57BC-4F00-9356-181DE7CC6F3F}" srcOrd="0" destOrd="0" presId="urn:microsoft.com/office/officeart/2008/layout/HalfCircleOrganizationChart"/>
    <dgm:cxn modelId="{B652A216-6546-4556-81F3-12B1C598614D}" type="presOf" srcId="{54258893-1691-4BDF-9D34-4C0475E439EA}" destId="{F828444A-3BF0-4927-87B1-D3BD13C8B886}" srcOrd="1" destOrd="0" presId="urn:microsoft.com/office/officeart/2008/layout/HalfCircleOrganizationChart"/>
    <dgm:cxn modelId="{8943A618-0FE4-4C99-A0FE-E6061E5D8793}" type="presOf" srcId="{3014EAEB-2BFD-4975-83F5-E3F51DEB19A4}" destId="{7CB49731-5751-485F-B541-4B73D861D8EC}" srcOrd="1" destOrd="0" presId="urn:microsoft.com/office/officeart/2008/layout/HalfCircleOrganizationChart"/>
    <dgm:cxn modelId="{3C493019-92ED-4500-A915-484CC23FC9FD}" type="presOf" srcId="{96A73771-CF9E-4342-9EF8-F0440C572BE2}" destId="{0231AFAC-6843-499F-9D3F-2744A312D2E1}" srcOrd="1" destOrd="0" presId="urn:microsoft.com/office/officeart/2008/layout/HalfCircleOrganizationChart"/>
    <dgm:cxn modelId="{8E6AE01C-F89F-4505-8C12-9334753EB9A3}" type="presOf" srcId="{3014EAEB-2BFD-4975-83F5-E3F51DEB19A4}" destId="{D28F6406-BC6E-4718-BD86-A93561D95071}" srcOrd="0" destOrd="0" presId="urn:microsoft.com/office/officeart/2008/layout/HalfCircleOrganizationChart"/>
    <dgm:cxn modelId="{CBCBE71D-7279-4F5F-A1BF-2AC196B235CB}" srcId="{2154D910-8B1D-4584-837F-4C83783C7EB7}" destId="{D70843A3-7E0B-4C75-B06C-7F247EC024B1}" srcOrd="1" destOrd="0" parTransId="{DDD0B1BF-41A1-4136-9CE0-D10DB639190E}" sibTransId="{BD18C1E0-2B0C-4D9B-9872-F073BB6710F8}"/>
    <dgm:cxn modelId="{F6A9321F-3E17-45E5-A9DF-BE8059154007}" type="presOf" srcId="{9C3D8D07-8875-46F8-A0AA-95A463271627}" destId="{09971305-F673-4B78-949F-198A29FC40DF}" srcOrd="1" destOrd="0" presId="urn:microsoft.com/office/officeart/2008/layout/HalfCircleOrganizationChart"/>
    <dgm:cxn modelId="{7676A720-C496-48A4-84A2-ACA875B02389}" type="presOf" srcId="{F3BD5E8F-93DF-4C39-8610-EAE0E41D9E30}" destId="{0D36BEE9-167E-45FC-BC5F-37A97256C2E1}" srcOrd="0" destOrd="0" presId="urn:microsoft.com/office/officeart/2008/layout/HalfCircleOrganizationChart"/>
    <dgm:cxn modelId="{BDEA4921-F5D3-459A-9E6E-906C67606ADA}" type="presOf" srcId="{99D8D5AC-1785-40B4-8A81-12276A2C1CE6}" destId="{E14E49BF-AB45-4821-A3D0-08C55A6DE6A3}" srcOrd="1" destOrd="0" presId="urn:microsoft.com/office/officeart/2008/layout/HalfCircleOrganizationChart"/>
    <dgm:cxn modelId="{2879A723-C1C0-4605-94E6-98D11B3A4332}" srcId="{A97BC9B0-D59D-4C67-9961-3E60766C3911}" destId="{54258893-1691-4BDF-9D34-4C0475E439EA}" srcOrd="3" destOrd="0" parTransId="{89F63DDE-778C-4E28-A4AA-8D39585CB0FC}" sibTransId="{9704AB99-E785-45E0-8B61-66942E3DD637}"/>
    <dgm:cxn modelId="{1AD15F24-5B7D-40C2-8DE0-404025642A54}" srcId="{33180C62-81DE-47B4-92FD-CE9E7E33104C}" destId="{3014EAEB-2BFD-4975-83F5-E3F51DEB19A4}" srcOrd="1" destOrd="0" parTransId="{2BD14C5E-8BF6-4E34-8EE2-F7B0C8BE5D6E}" sibTransId="{05AEDA79-6B6E-45FA-B88A-35FDEAEE0628}"/>
    <dgm:cxn modelId="{ED86E126-16B6-46A2-81AA-13184611E17A}" type="presOf" srcId="{F478C7B4-5B65-49AA-BAEE-D233B37404E8}" destId="{D8B09695-FA40-4E20-A6F3-C451B61B6BA0}" srcOrd="0" destOrd="0" presId="urn:microsoft.com/office/officeart/2008/layout/HalfCircleOrganizationChart"/>
    <dgm:cxn modelId="{EFE15028-CDB9-4F49-BDF6-54D0A5D5C028}" type="presOf" srcId="{2154D910-8B1D-4584-837F-4C83783C7EB7}" destId="{D0C612ED-FA54-4981-9573-21723910DBD0}" srcOrd="0" destOrd="0" presId="urn:microsoft.com/office/officeart/2008/layout/HalfCircleOrganizationChart"/>
    <dgm:cxn modelId="{B98BE628-342E-4F9C-A6BF-FE85F5AA61F4}" type="presOf" srcId="{468F7CBC-B775-4CFA-8975-01119B0AD030}" destId="{B3A4109B-9E99-47E0-B359-6E35047FF4DA}" srcOrd="1" destOrd="0" presId="urn:microsoft.com/office/officeart/2008/layout/HalfCircleOrganizationChart"/>
    <dgm:cxn modelId="{8B3E1029-FBB1-4EC2-BB7F-055CAAC55B88}" srcId="{978AC003-5C75-4207-AD58-CD16550FD46A}" destId="{5E355F40-1B5D-47E2-8877-AD1D544D5C7C}" srcOrd="1" destOrd="0" parTransId="{BC32FD03-E0F7-4BA4-A3E5-D3FB55F656BD}" sibTransId="{404F6589-5E6B-4180-A440-E3DF2839F0FD}"/>
    <dgm:cxn modelId="{16811329-7386-4CA4-841E-B7EEBAAE1ECD}" type="presOf" srcId="{63047EB5-6269-4195-9F81-71B8E12A8D59}" destId="{E51C5659-7DFE-4BB2-BA65-287DF93BDCE1}" srcOrd="1" destOrd="0" presId="urn:microsoft.com/office/officeart/2008/layout/HalfCircleOrganizationChart"/>
    <dgm:cxn modelId="{B9785429-46C6-4E26-9BC4-F92502833C52}" srcId="{6EB1BC6E-93C9-4856-B798-A22193BF2CC4}" destId="{F478C7B4-5B65-49AA-BAEE-D233B37404E8}" srcOrd="3" destOrd="0" parTransId="{91B24C31-DD18-4904-91C5-7FC7A9B6E70A}" sibTransId="{E4D58159-E88A-486F-AF0A-2AB76DB97272}"/>
    <dgm:cxn modelId="{95B14D2B-EB37-4645-87E5-3403A3C360B3}" srcId="{A97BC9B0-D59D-4C67-9961-3E60766C3911}" destId="{24B32BBD-096B-4B44-90F6-8F428C7545E3}" srcOrd="2" destOrd="0" parTransId="{D7DCEB79-172C-4594-A6D2-4E98868C1858}" sibTransId="{D47F5690-334C-4E27-B4D7-830ACCBB4763}"/>
    <dgm:cxn modelId="{BA760D2D-5825-4E43-819A-89685752B02A}" type="presOf" srcId="{A890D6BC-0EAB-41F4-BA9D-AF2DCEB86974}" destId="{E4EBF0CD-CC5E-4741-9985-3ECA0CC69F90}" srcOrd="1" destOrd="0" presId="urn:microsoft.com/office/officeart/2008/layout/HalfCircleOrganizationChart"/>
    <dgm:cxn modelId="{1C21B82D-ED2F-400E-BB21-3AB79E4B6711}" type="presOf" srcId="{4CD95CA1-D01A-4FD8-81CB-849FB44C011C}" destId="{D1EC4F4C-010B-4529-A293-5A4E7F8FDF86}" srcOrd="1" destOrd="0" presId="urn:microsoft.com/office/officeart/2008/layout/HalfCircleOrganizationChart"/>
    <dgm:cxn modelId="{7BF8AD2F-82D2-446C-B409-BE9BA7DC1602}" type="presOf" srcId="{54258893-1691-4BDF-9D34-4C0475E439EA}" destId="{0837C919-80B2-4D5E-87CA-6AE1FB2583CD}" srcOrd="0" destOrd="0" presId="urn:microsoft.com/office/officeart/2008/layout/HalfCircleOrganizationChart"/>
    <dgm:cxn modelId="{75E9AD30-AFF4-404E-80F4-AF9566A7CA7B}" type="presOf" srcId="{7ABFDCB2-3252-425C-A854-4D140E5D8002}" destId="{A405304D-0F62-4CFE-8F86-7A90BFC27F2B}" srcOrd="0" destOrd="0" presId="urn:microsoft.com/office/officeart/2008/layout/HalfCircleOrganizationChart"/>
    <dgm:cxn modelId="{DBF6C430-D016-4ACF-97B4-0162D6A0C6D3}" type="presOf" srcId="{90F31E6E-7FA6-4D9A-93C0-06007C89E535}" destId="{00A7C1A3-E4D9-4ACB-8A4F-E84BD0010B8D}" srcOrd="1" destOrd="0" presId="urn:microsoft.com/office/officeart/2008/layout/HalfCircleOrganizationChart"/>
    <dgm:cxn modelId="{CD4DEE31-3CB1-445A-8FC8-56A3CBE6F37F}" type="presOf" srcId="{975483C4-E1BF-4C50-8316-013AD318143D}" destId="{712D5645-AF7C-4AD8-88DC-694800506FCC}" srcOrd="0" destOrd="0" presId="urn:microsoft.com/office/officeart/2008/layout/HalfCircleOrganizationChart"/>
    <dgm:cxn modelId="{7DD76236-AA9F-4031-B929-53276238A13B}" type="presOf" srcId="{33180C62-81DE-47B4-92FD-CE9E7E33104C}" destId="{55E83088-C025-47EF-AB67-E422865CC1F1}" srcOrd="1" destOrd="0" presId="urn:microsoft.com/office/officeart/2008/layout/HalfCircleOrganizationChart"/>
    <dgm:cxn modelId="{3B1B5B38-1570-441B-88E4-A38A18158902}" srcId="{616EB9DD-2D67-4EB7-A340-8F73E723E431}" destId="{7ABFDCB2-3252-425C-A854-4D140E5D8002}" srcOrd="0" destOrd="0" parTransId="{D70863E3-FA87-4910-8304-6799C04BB811}" sibTransId="{E666BC9B-6E9C-4A19-89AC-BA6490C74F81}"/>
    <dgm:cxn modelId="{F3786238-42B5-459F-9963-4A75AE70EEFA}" type="presOf" srcId="{45E081FA-0280-4B8B-B7CA-3A7221CD66DC}" destId="{9EB21FB7-EB8E-4D7F-8C97-64FB492EBB95}" srcOrd="0" destOrd="0" presId="urn:microsoft.com/office/officeart/2008/layout/HalfCircleOrganizationChart"/>
    <dgm:cxn modelId="{01159B38-8F26-439F-A50E-B52762942A29}" type="presOf" srcId="{044B5678-6835-4C72-B45A-6811939420DC}" destId="{F2ADB955-3B7F-43B9-BE5F-EE85EC77A29D}" srcOrd="0" destOrd="0" presId="urn:microsoft.com/office/officeart/2008/layout/HalfCircleOrganizationChart"/>
    <dgm:cxn modelId="{FD020A40-5A88-4D80-8741-28A09354A4E6}" type="presOf" srcId="{3B593782-6D85-41AD-9FC7-AA4293385E75}" destId="{6A77ACAE-EDFB-4BE6-942D-8747C03774A4}" srcOrd="0" destOrd="0" presId="urn:microsoft.com/office/officeart/2008/layout/HalfCircleOrganizationChart"/>
    <dgm:cxn modelId="{740D835B-33FE-4B69-B21C-FB29D20683C8}" type="presOf" srcId="{D45B33FC-9111-4AE0-8AC2-7321E1F1F9B7}" destId="{10C87230-1E36-4065-ABE5-B8BBF593632A}" srcOrd="1" destOrd="0" presId="urn:microsoft.com/office/officeart/2008/layout/HalfCircleOrganizationChart"/>
    <dgm:cxn modelId="{3854625C-6D2D-46C9-BEF8-A75F9BBF33C3}" type="presOf" srcId="{C9449F94-8B78-42A9-8EAB-61AC25E16723}" destId="{988C7B7B-DACB-452F-98F5-E108A7A4C7E3}" srcOrd="1" destOrd="0" presId="urn:microsoft.com/office/officeart/2008/layout/HalfCircleOrganizationChart"/>
    <dgm:cxn modelId="{13F6715D-E6B7-48E4-AD73-15B8B2616C07}" type="presOf" srcId="{D45B33FC-9111-4AE0-8AC2-7321E1F1F9B7}" destId="{B151C79F-2B67-43A1-989F-4AC16A140F43}" srcOrd="0" destOrd="0" presId="urn:microsoft.com/office/officeart/2008/layout/HalfCircleOrganizationChart"/>
    <dgm:cxn modelId="{BA8F575D-BA4C-477C-828D-0B605656A1ED}" type="presOf" srcId="{F00E0E75-FBD6-4016-8A64-64FB8F95CC1F}" destId="{59FEBAA5-9809-44FB-9DEA-471155508157}" srcOrd="0" destOrd="0" presId="urn:microsoft.com/office/officeart/2008/layout/HalfCircleOrganizationChart"/>
    <dgm:cxn modelId="{91C0935E-EEA2-46FC-91A4-F01500AC70B5}" type="presOf" srcId="{C60C5CA5-5A34-438B-B02E-440FD8AAE1D3}" destId="{85C70DF9-55A9-462B-9D95-9F09E7E0A4FB}" srcOrd="1" destOrd="0" presId="urn:microsoft.com/office/officeart/2008/layout/HalfCircleOrganizationChart"/>
    <dgm:cxn modelId="{620E9F5E-E458-4C8E-8448-0F5B279BDF07}" srcId="{3B89678F-DE10-4A74-86F9-A70042E54390}" destId="{9C3D8D07-8875-46F8-A0AA-95A463271627}" srcOrd="1" destOrd="0" parTransId="{044B5678-6835-4C72-B45A-6811939420DC}" sibTransId="{714AB5B2-0088-4BB7-AC8F-C9F471C7599C}"/>
    <dgm:cxn modelId="{8D7AFF5F-83FE-42E3-BA73-CDA54C8BCE6F}" srcId="{978AC003-5C75-4207-AD58-CD16550FD46A}" destId="{616EB9DD-2D67-4EB7-A340-8F73E723E431}" srcOrd="0" destOrd="0" parTransId="{F3F1EB96-1422-4AA5-A376-7E9C01B08D96}" sibTransId="{E2DA009A-7902-4F49-9B54-F0152CE7D39D}"/>
    <dgm:cxn modelId="{5A9B6941-C818-403A-AC4C-A6BB89518EB9}" type="presOf" srcId="{39C48C3E-702C-4EF4-A0C0-C681E27DACDB}" destId="{E97CB00A-398B-4FAD-9E0C-FC22F9EA33B8}" srcOrd="0" destOrd="0" presId="urn:microsoft.com/office/officeart/2008/layout/HalfCircleOrganizationChart"/>
    <dgm:cxn modelId="{45256642-089F-43E6-8EC0-E6C67FE90B15}" type="presOf" srcId="{A97BC9B0-D59D-4C67-9961-3E60766C3911}" destId="{F77F3E5A-7558-4F19-B0CE-B47FD6C544E6}" srcOrd="0" destOrd="0" presId="urn:microsoft.com/office/officeart/2008/layout/HalfCircleOrganizationChart"/>
    <dgm:cxn modelId="{1455A342-5966-4E80-95E1-F0F5DB9EFCFB}" srcId="{C60C5CA5-5A34-438B-B02E-440FD8AAE1D3}" destId="{2154D910-8B1D-4584-837F-4C83783C7EB7}" srcOrd="0" destOrd="0" parTransId="{DB3562F5-8CE7-4B8B-90B1-15A23FC3B58A}" sibTransId="{0125EC90-AE2C-40C9-BAEE-D0D82605EC89}"/>
    <dgm:cxn modelId="{859C7B43-05E7-4430-9967-C4109BF3C5A9}" type="presOf" srcId="{6EB1BC6E-93C9-4856-B798-A22193BF2CC4}" destId="{1F99A081-3C73-4F0B-870F-E7C0DD3D0EE7}" srcOrd="0" destOrd="0" presId="urn:microsoft.com/office/officeart/2008/layout/HalfCircleOrganizationChart"/>
    <dgm:cxn modelId="{D21CC743-14C8-4C27-989C-8B2D073DBFA5}" type="presOf" srcId="{D7DCEB79-172C-4594-A6D2-4E98868C1858}" destId="{A29A9026-73C7-4B47-9E5D-A942FC1A646A}" srcOrd="0" destOrd="0" presId="urn:microsoft.com/office/officeart/2008/layout/HalfCircleOrganizationChart"/>
    <dgm:cxn modelId="{F6407E44-48A1-461F-96D8-D79FAD87F829}" type="presOf" srcId="{C9449F94-8B78-42A9-8EAB-61AC25E16723}" destId="{12AB74DF-440F-4095-92DA-835ED4E4959D}" srcOrd="0" destOrd="0" presId="urn:microsoft.com/office/officeart/2008/layout/HalfCircleOrganizationChart"/>
    <dgm:cxn modelId="{68A0D764-F501-4B14-A13E-2193913C35AB}" type="presOf" srcId="{891182CB-7CB3-4524-A481-ABF8827C10BE}" destId="{5C193723-7BE0-4CE1-A099-E98C00AF5CED}" srcOrd="0" destOrd="0" presId="urn:microsoft.com/office/officeart/2008/layout/HalfCircleOrganizationChart"/>
    <dgm:cxn modelId="{16142E65-C59E-4235-B817-990C944F5F56}" type="presOf" srcId="{D5E2A8C0-AC88-4205-BC07-93EE7C87722A}" destId="{B4596633-C4FC-42FF-A810-DD4E38A51C21}" srcOrd="0" destOrd="0" presId="urn:microsoft.com/office/officeart/2008/layout/HalfCircleOrganizationChart"/>
    <dgm:cxn modelId="{7D6BAF49-1C67-40EC-81F2-2C2ADB4D6E8B}" type="presOf" srcId="{1233DB86-352B-43A4-8A26-F351A71ECB9F}" destId="{EF193751-E914-4E29-9CA1-751B9DF6422A}" srcOrd="0" destOrd="0" presId="urn:microsoft.com/office/officeart/2008/layout/HalfCircleOrganizationChart"/>
    <dgm:cxn modelId="{28C6B26A-FBF2-4345-85CB-E1F62C1D61C8}" type="presOf" srcId="{8690AB96-FA7A-419E-B5E7-38D3F61F6675}" destId="{73B4A44D-8C87-435E-8713-33039E35B23E}" srcOrd="0" destOrd="0" presId="urn:microsoft.com/office/officeart/2008/layout/HalfCircleOrganizationChart"/>
    <dgm:cxn modelId="{B06F366B-3CB7-4133-B052-BC221545F22B}" srcId="{3B89678F-DE10-4A74-86F9-A70042E54390}" destId="{6841800B-A679-4222-A657-5E9C79F8A613}" srcOrd="3" destOrd="0" parTransId="{086EBA6E-9108-4CC5-9951-2509F729D387}" sibTransId="{56099881-C849-427B-BE71-A3A688E085C4}"/>
    <dgm:cxn modelId="{6433946C-4E56-49EA-B9B9-9956822D6DC0}" type="presOf" srcId="{086EBA6E-9108-4CC5-9951-2509F729D387}" destId="{7142DA30-1AB0-41C0-AB9E-DF5321C83234}" srcOrd="0" destOrd="0" presId="urn:microsoft.com/office/officeart/2008/layout/HalfCircleOrganizationChart"/>
    <dgm:cxn modelId="{028DB14C-1334-4D34-A811-F037DB970936}" type="presOf" srcId="{FC93140E-DFB9-4D37-9C58-11A1CB43EA57}" destId="{AB85FB78-8A5B-4A7B-BCDD-5869A64B9095}" srcOrd="0" destOrd="0" presId="urn:microsoft.com/office/officeart/2008/layout/HalfCircleOrganizationChart"/>
    <dgm:cxn modelId="{D9554F6D-704E-498D-A854-5335EFF0F1B4}" type="presOf" srcId="{24B32BBD-096B-4B44-90F6-8F428C7545E3}" destId="{EF293428-C4EE-4245-BDEB-F4DE262A142D}" srcOrd="1" destOrd="0" presId="urn:microsoft.com/office/officeart/2008/layout/HalfCircleOrganizationChart"/>
    <dgm:cxn modelId="{AE895E4E-3E09-48C4-BD76-11AED808EC4F}" type="presOf" srcId="{24B32BBD-096B-4B44-90F6-8F428C7545E3}" destId="{798103D2-4AE8-4440-9960-5E7E61C679A5}" srcOrd="0" destOrd="0" presId="urn:microsoft.com/office/officeart/2008/layout/HalfCircleOrganizationChart"/>
    <dgm:cxn modelId="{FF896B4E-C02C-4BC2-8485-4300A4E07ACB}" type="presOf" srcId="{2BD14C5E-8BF6-4E34-8EE2-F7B0C8BE5D6E}" destId="{F645D4A3-D2A7-448B-A049-C21AF8923B5D}" srcOrd="0" destOrd="0" presId="urn:microsoft.com/office/officeart/2008/layout/HalfCircleOrganizationChart"/>
    <dgm:cxn modelId="{9FFC0950-7B28-42CB-A912-677A705C205F}" type="presOf" srcId="{2154D910-8B1D-4584-837F-4C83783C7EB7}" destId="{C2DFF59F-9DE9-446B-B553-69AF1E354629}" srcOrd="1" destOrd="0" presId="urn:microsoft.com/office/officeart/2008/layout/HalfCircleOrganizationChart"/>
    <dgm:cxn modelId="{D51EF771-95D3-47D2-A011-BC98C58EB460}" srcId="{B7B01E95-C2DB-43A8-9F79-4F6EFA67569A}" destId="{A890D6BC-0EAB-41F4-BA9D-AF2DCEB86974}" srcOrd="3" destOrd="0" parTransId="{E6B12C39-D2C0-4422-966D-9FE20E4A2BAB}" sibTransId="{74E12EF0-B22F-485F-8900-42AD70BC008E}"/>
    <dgm:cxn modelId="{8F470A52-BE98-4035-8581-0DF535602F46}" type="presOf" srcId="{39C48C3E-702C-4EF4-A0C0-C681E27DACDB}" destId="{E64148FD-EB7E-4570-B046-73217A33A42E}" srcOrd="1" destOrd="0" presId="urn:microsoft.com/office/officeart/2008/layout/HalfCircleOrganizationChart"/>
    <dgm:cxn modelId="{4CF7F552-4880-4891-97C7-DDF91020CAEE}" type="presOf" srcId="{19973961-F75D-4898-90FF-C46F00A27F36}" destId="{B7C8101B-D367-427A-B4A3-A0C906066869}" srcOrd="0" destOrd="0" presId="urn:microsoft.com/office/officeart/2008/layout/HalfCircleOrganizationChart"/>
    <dgm:cxn modelId="{B4EA0454-8A07-47DA-ACA1-5403EB36370F}" srcId="{A97BC9B0-D59D-4C67-9961-3E60766C3911}" destId="{0B659F57-6FB4-4EA0-8747-26EB0D32A428}" srcOrd="0" destOrd="0" parTransId="{F00E0E75-FBD6-4016-8A64-64FB8F95CC1F}" sibTransId="{4F736F90-F945-4671-A23A-1CC1FB727DA5}"/>
    <dgm:cxn modelId="{50F89B54-0114-45A9-A16C-14219A27A748}" type="presOf" srcId="{512D3247-9F7D-4CBF-9F7C-858D1656FE91}" destId="{76080308-F99E-42DF-B142-24C3869FD9C1}" srcOrd="0" destOrd="0" presId="urn:microsoft.com/office/officeart/2008/layout/HalfCircleOrganizationChart"/>
    <dgm:cxn modelId="{EC210755-746C-4816-B772-26CC4FC8868F}" type="presOf" srcId="{AEAFEAC2-E547-4262-BEDB-5468C051622A}" destId="{211C36D3-C4C4-48BE-BB53-844FD6AD3F9B}" srcOrd="1" destOrd="0" presId="urn:microsoft.com/office/officeart/2008/layout/HalfCircleOrganizationChart"/>
    <dgm:cxn modelId="{7D85DB55-70F0-4753-951E-F63444E31004}" type="presOf" srcId="{3B593782-6D85-41AD-9FC7-AA4293385E75}" destId="{A7A57098-537A-4733-916E-6668F44D5DD6}" srcOrd="1" destOrd="0" presId="urn:microsoft.com/office/officeart/2008/layout/HalfCircleOrganizationChart"/>
    <dgm:cxn modelId="{2D302B56-991A-4ADD-89E6-A2E30E82622C}" type="presOf" srcId="{6EB1BC6E-93C9-4856-B798-A22193BF2CC4}" destId="{1E17E5A9-711C-4988-87CD-E25EE9DA6EF2}" srcOrd="1" destOrd="0" presId="urn:microsoft.com/office/officeart/2008/layout/HalfCircleOrganizationChart"/>
    <dgm:cxn modelId="{7F2F8559-4B05-4F83-A449-40F1B037C6EA}" type="presOf" srcId="{4F4B281B-C3E0-4CC8-BD90-15198C1330E0}" destId="{1D2FC40A-2A0D-44F9-9742-C5DA5A856F93}" srcOrd="1" destOrd="0" presId="urn:microsoft.com/office/officeart/2008/layout/HalfCircleOrganizationChart"/>
    <dgm:cxn modelId="{333FAC59-A9FA-493D-B9A6-39CCF37176ED}" srcId="{B7B01E95-C2DB-43A8-9F79-4F6EFA67569A}" destId="{BC8F829E-4990-4B0D-92C5-2CDD8B738B01}" srcOrd="6" destOrd="0" parTransId="{7B9DFF3F-9A97-45C2-ACEF-0FE46920D52B}" sibTransId="{C60221E0-12EF-43E8-AF9D-BE82ED499F19}"/>
    <dgm:cxn modelId="{1A248B5A-CD06-4ABC-9957-AF1EB120D141}" type="presOf" srcId="{D70843A3-7E0B-4C75-B06C-7F247EC024B1}" destId="{D9230782-D0F1-4E81-8A36-C9CA7F875C55}" srcOrd="0" destOrd="0" presId="urn:microsoft.com/office/officeart/2008/layout/HalfCircleOrganizationChart"/>
    <dgm:cxn modelId="{2EB4A57A-69E5-4B42-8AC9-EA3D8B79D179}" type="presOf" srcId="{A97BC9B0-D59D-4C67-9961-3E60766C3911}" destId="{118AF592-BE76-411B-BF8A-68C37E6CF484}" srcOrd="1" destOrd="0" presId="urn:microsoft.com/office/officeart/2008/layout/HalfCircleOrganizationChart"/>
    <dgm:cxn modelId="{F70E637E-8269-4EBA-8F04-32F5889942DC}" type="presOf" srcId="{CFA3191A-4D74-4A42-9A17-9AEEE1EA23DE}" destId="{DD155F2E-4356-4BA2-8BE4-95DFA738832C}" srcOrd="1" destOrd="0" presId="urn:microsoft.com/office/officeart/2008/layout/HalfCircleOrganizationChart"/>
    <dgm:cxn modelId="{80B7C07E-3C66-4061-A4F9-71A23D4E60B2}" srcId="{F478C7B4-5B65-49AA-BAEE-D233B37404E8}" destId="{33180C62-81DE-47B4-92FD-CE9E7E33104C}" srcOrd="0" destOrd="0" parTransId="{D5E2A8C0-AC88-4205-BC07-93EE7C87722A}" sibTransId="{07F10479-8D90-450A-AFD4-7F844B40315F}"/>
    <dgm:cxn modelId="{6047287F-749C-485A-9526-21005DAAC3A5}" type="presOf" srcId="{9C3D8D07-8875-46F8-A0AA-95A463271627}" destId="{14E0594E-5DE7-4D5B-99BF-9BB2D1E462D7}" srcOrd="0" destOrd="0" presId="urn:microsoft.com/office/officeart/2008/layout/HalfCircleOrganizationChart"/>
    <dgm:cxn modelId="{E1A78E7F-0BB9-485B-A56F-FFCD4DED3142}" type="presOf" srcId="{91B24C31-DD18-4904-91C5-7FC7A9B6E70A}" destId="{E070DD82-B184-4CDA-A5D5-142BE78B33CD}" srcOrd="0" destOrd="0" presId="urn:microsoft.com/office/officeart/2008/layout/HalfCircleOrganizationChart"/>
    <dgm:cxn modelId="{B4F5F87F-B625-4D33-A39D-A4B30E34C965}" type="presOf" srcId="{AB05572F-A42E-4311-BBC9-038C64221674}" destId="{3BD18CB0-BFBA-4710-9CED-62B59CD6E8C4}" srcOrd="0" destOrd="0" presId="urn:microsoft.com/office/officeart/2008/layout/HalfCircleOrganizationChart"/>
    <dgm:cxn modelId="{F966C182-0106-4843-AC5C-898D07EAB3FC}" type="presOf" srcId="{33180C62-81DE-47B4-92FD-CE9E7E33104C}" destId="{CE05101F-CC4D-4938-A350-480739E2497A}" srcOrd="0" destOrd="0" presId="urn:microsoft.com/office/officeart/2008/layout/HalfCircleOrganizationChart"/>
    <dgm:cxn modelId="{67320C83-02C8-4E88-8529-4261145B6F9B}" srcId="{39C48C3E-702C-4EF4-A0C0-C681E27DACDB}" destId="{AEAFEAC2-E547-4262-BEDB-5468C051622A}" srcOrd="3" destOrd="0" parTransId="{DC6A3B14-0C98-410E-9D00-D2EB0A7782BF}" sibTransId="{B0356088-7B5C-4E15-96DE-A0C78DC968BA}"/>
    <dgm:cxn modelId="{E850B583-DA9E-4BEF-9A9C-5000005BB1D0}" type="presOf" srcId="{AEAFEAC2-E547-4262-BEDB-5468C051622A}" destId="{BDE6F9A6-0B25-4217-8612-DA3D1C976625}" srcOrd="0" destOrd="0" presId="urn:microsoft.com/office/officeart/2008/layout/HalfCircleOrganizationChart"/>
    <dgm:cxn modelId="{E8F5F985-0EF9-49B0-898A-37FCDEBFE052}" srcId="{A97BC9B0-D59D-4C67-9961-3E60766C3911}" destId="{4E824D56-5887-427B-9C60-B58A88E9EC65}" srcOrd="4" destOrd="0" parTransId="{2C1730A1-13D7-4F6E-8C76-EFC67C16D5D3}" sibTransId="{B3A6C495-3F88-435D-B6C8-BA662663CF05}"/>
    <dgm:cxn modelId="{ED6E0E87-97F7-4F9C-8B6F-484C6A6F5075}" type="presOf" srcId="{4EFAF5CC-0E0A-4704-B454-4DBD7C5BCBFE}" destId="{8A253E77-AE8B-423F-A5EA-3A1B6AA8E32C}" srcOrd="0" destOrd="0" presId="urn:microsoft.com/office/officeart/2008/layout/HalfCircleOrganizationChart"/>
    <dgm:cxn modelId="{CABF3C88-6636-494F-9B75-5E1EC0C7C40B}" type="presOf" srcId="{4CD95CA1-D01A-4FD8-81CB-849FB44C011C}" destId="{E34EB75B-69A4-4D8B-9559-F10473AA4F37}" srcOrd="0" destOrd="0" presId="urn:microsoft.com/office/officeart/2008/layout/HalfCircleOrganizationChart"/>
    <dgm:cxn modelId="{4B8AEC89-5078-4384-AB66-301FA1E3FF97}" type="presOf" srcId="{78091633-F471-4586-B08D-CCDF235F3BCE}" destId="{DA49E9FA-5F66-4E81-82AA-B8D5AB2FAF72}" srcOrd="1" destOrd="0" presId="urn:microsoft.com/office/officeart/2008/layout/HalfCircleOrganizationChart"/>
    <dgm:cxn modelId="{ECFC388A-4F82-473F-8BF2-20486E306F3D}" type="presOf" srcId="{7E79AE73-1A11-429D-9230-55C86D74C996}" destId="{61186BBE-E3CB-40A7-A9CF-29FC91E6E372}" srcOrd="0" destOrd="0" presId="urn:microsoft.com/office/officeart/2008/layout/HalfCircleOrganizationChart"/>
    <dgm:cxn modelId="{17EFBD8A-3EF8-4BF7-B88B-489D8E638F2F}" type="presOf" srcId="{F6CC5933-4E92-44C2-B980-4B827A12262A}" destId="{2D93544E-7230-4F17-BBC6-A5414F8A3C30}" srcOrd="1" destOrd="0" presId="urn:microsoft.com/office/officeart/2008/layout/HalfCircleOrganizationChart"/>
    <dgm:cxn modelId="{03F8CB8A-2473-4E50-8730-3F3235B1A666}" type="presOf" srcId="{8F34D0AA-65E4-46D5-AB83-8C85BB9F667D}" destId="{898CBECD-662F-4851-9CC6-A64B1862010A}" srcOrd="0" destOrd="0" presId="urn:microsoft.com/office/officeart/2008/layout/HalfCircleOrganizationChart"/>
    <dgm:cxn modelId="{2274018D-42C8-4313-82DE-9437847278BF}" type="presOf" srcId="{616EB9DD-2D67-4EB7-A340-8F73E723E431}" destId="{CA5DF079-3DFE-4D22-9400-4E552DD2C083}" srcOrd="0" destOrd="0" presId="urn:microsoft.com/office/officeart/2008/layout/HalfCircleOrganizationChart"/>
    <dgm:cxn modelId="{052BE88D-0BCA-4299-8135-F7CBBB15FD88}" srcId="{B7B01E95-C2DB-43A8-9F79-4F6EFA67569A}" destId="{9B84A179-C1FF-4559-AFF2-0694F8E789B2}" srcOrd="4" destOrd="0" parTransId="{7FA23BE3-E701-4025-9BB3-C32F3AD593D8}" sibTransId="{6964479F-49E1-40A3-ABBE-D51AB9CAC1B6}"/>
    <dgm:cxn modelId="{1FE9568F-E411-41D6-8327-C0AB9DD9AA87}" srcId="{6EB1BC6E-93C9-4856-B798-A22193BF2CC4}" destId="{C60C5CA5-5A34-438B-B02E-440FD8AAE1D3}" srcOrd="1" destOrd="0" parTransId="{D02B5F39-2D20-445F-BD37-0F0B2C12333D}" sibTransId="{46FA7D36-1FCA-4096-B41B-3004348DFD84}"/>
    <dgm:cxn modelId="{B3E89F90-8E8A-448F-8F94-8E28D1741A74}" type="presOf" srcId="{3B89678F-DE10-4A74-86F9-A70042E54390}" destId="{34AF5656-E2AC-449A-9597-8E36A49716AB}" srcOrd="0" destOrd="0" presId="urn:microsoft.com/office/officeart/2008/layout/HalfCircleOrganizationChart"/>
    <dgm:cxn modelId="{C1144D91-F555-44C2-AA32-8493204CC6C6}" type="presOf" srcId="{468F7CBC-B775-4CFA-8975-01119B0AD030}" destId="{E4BBD4F6-BC53-4320-A8AA-52E517A15F44}" srcOrd="0" destOrd="0" presId="urn:microsoft.com/office/officeart/2008/layout/HalfCircleOrganizationChart"/>
    <dgm:cxn modelId="{F5300D92-7AC8-40F6-AD3F-109CAE9D1AC5}" srcId="{33180C62-81DE-47B4-92FD-CE9E7E33104C}" destId="{78091633-F471-4586-B08D-CCDF235F3BCE}" srcOrd="0" destOrd="0" parTransId="{6FC8AFCA-CEE7-4236-B74E-0D67CC78CBA8}" sibTransId="{E0843630-ED23-44BC-977E-6A7D0600C614}"/>
    <dgm:cxn modelId="{B2119592-12AD-4FFC-8C26-5F63234C0EA2}" type="presOf" srcId="{07BEA14E-CBE0-4F9C-A49E-FA7B08359487}" destId="{D6075A06-00FE-4D4D-B787-9E8DF71401AF}" srcOrd="0" destOrd="0" presId="urn:microsoft.com/office/officeart/2008/layout/HalfCircleOrganizationChart"/>
    <dgm:cxn modelId="{65504597-609D-48E1-BF39-D43862337735}" type="presOf" srcId="{F478C7B4-5B65-49AA-BAEE-D233B37404E8}" destId="{2DB191FE-0C0A-4EBE-B301-C0D9497BF9D3}" srcOrd="1" destOrd="0" presId="urn:microsoft.com/office/officeart/2008/layout/HalfCircleOrganizationChart"/>
    <dgm:cxn modelId="{5F579799-7976-4653-8117-C1E9C4A810A0}" type="presOf" srcId="{89F63DDE-778C-4E28-A4AA-8D39585CB0FC}" destId="{0C2B0E88-B593-4621-B7C9-C51BBB47E9ED}" srcOrd="0" destOrd="0" presId="urn:microsoft.com/office/officeart/2008/layout/HalfCircleOrganizationChart"/>
    <dgm:cxn modelId="{F22A839B-2DAD-416A-9459-0F6F9B369B73}" srcId="{33180C62-81DE-47B4-92FD-CE9E7E33104C}" destId="{E045D397-FCF3-48A3-BC44-0885C108F28D}" srcOrd="2" destOrd="0" parTransId="{975483C4-E1BF-4C50-8316-013AD318143D}" sibTransId="{AEB17EB1-1A68-4E9F-B91B-ACD8C7082D0E}"/>
    <dgm:cxn modelId="{8601BB9C-DF3E-4388-BABB-833BB26015C9}" type="presOf" srcId="{7FA23BE3-E701-4025-9BB3-C32F3AD593D8}" destId="{00EF3CE7-C00A-4B93-AB46-DBC2D3BAACEB}" srcOrd="0" destOrd="0" presId="urn:microsoft.com/office/officeart/2008/layout/HalfCircleOrganizationChart"/>
    <dgm:cxn modelId="{C25F2E9E-DC0A-4850-8AFE-D86B386F5075}" type="presOf" srcId="{388CDCD0-E340-46B1-BB78-4A00DE1918A7}" destId="{73BC7006-FFC5-4E2E-BDC7-D3C9D740407B}" srcOrd="0" destOrd="0" presId="urn:microsoft.com/office/officeart/2008/layout/HalfCircleOrganizationChart"/>
    <dgm:cxn modelId="{A587C79E-CE7A-4F63-9E2E-FD713BFE7395}" srcId="{39C48C3E-702C-4EF4-A0C0-C681E27DACDB}" destId="{4CD95CA1-D01A-4FD8-81CB-849FB44C011C}" srcOrd="1" destOrd="0" parTransId="{92E7FA35-975B-444E-9739-D57651055E26}" sibTransId="{46A887D8-C7AD-4782-92D1-587978DD3E5D}"/>
    <dgm:cxn modelId="{7D2F719F-86D4-4B06-B4B8-88A7A51D5CA2}" type="presOf" srcId="{D02B5F39-2D20-445F-BD37-0F0B2C12333D}" destId="{AE5391F6-7667-4A1E-AAEB-77F79D264E34}" srcOrd="0" destOrd="0" presId="urn:microsoft.com/office/officeart/2008/layout/HalfCircleOrganizationChart"/>
    <dgm:cxn modelId="{D5AA0AA2-70CB-47B5-9C8A-7BD70FA36BB4}" type="presOf" srcId="{0B659F57-6FB4-4EA0-8747-26EB0D32A428}" destId="{6F3E3329-E0AE-4CD8-8966-B40E33175520}" srcOrd="1" destOrd="0" presId="urn:microsoft.com/office/officeart/2008/layout/HalfCircleOrganizationChart"/>
    <dgm:cxn modelId="{6FB272A3-43B6-4EB5-91A1-117EBCB73066}" type="presOf" srcId="{9B84A179-C1FF-4559-AFF2-0694F8E789B2}" destId="{B9BF80B4-4686-4B08-8035-9D27FFC03706}" srcOrd="0" destOrd="0" presId="urn:microsoft.com/office/officeart/2008/layout/HalfCircleOrganizationChart"/>
    <dgm:cxn modelId="{7C3907A5-8732-4094-ABA1-034413511079}" type="presOf" srcId="{978AC003-5C75-4207-AD58-CD16550FD46A}" destId="{A6624D5B-6C4F-427B-BA5A-1DABD84AB9FA}" srcOrd="1" destOrd="0" presId="urn:microsoft.com/office/officeart/2008/layout/HalfCircleOrganizationChart"/>
    <dgm:cxn modelId="{1C1C18A5-9786-4D00-B913-3E2556E1B4A4}" srcId="{6EB1BC6E-93C9-4856-B798-A22193BF2CC4}" destId="{8E9A2FB8-087A-4C79-BF84-73CC4B09FCCA}" srcOrd="2" destOrd="0" parTransId="{AB05572F-A42E-4311-BBC9-038C64221674}" sibTransId="{1582F20C-BC56-4C96-9E45-2D7150166A7F}"/>
    <dgm:cxn modelId="{221576A5-1643-44BF-A191-A87499059DF9}" srcId="{A97BC9B0-D59D-4C67-9961-3E60766C3911}" destId="{07BEA14E-CBE0-4F9C-A49E-FA7B08359487}" srcOrd="1" destOrd="0" parTransId="{C4D5343D-7C2E-4A38-83CF-EAD647B31E95}" sibTransId="{8E23DE5B-BB2A-44D4-BF58-E844FF0C229F}"/>
    <dgm:cxn modelId="{ADF8DDA5-45C2-4259-A746-DBE5DAC0891C}" srcId="{8E9A2FB8-087A-4C79-BF84-73CC4B09FCCA}" destId="{B7B01E95-C2DB-43A8-9F79-4F6EFA67569A}" srcOrd="0" destOrd="0" parTransId="{08C127C3-EDCF-48BF-8B64-1FF5EA134B9B}" sibTransId="{3FE4F3B0-B629-4374-863E-C0D8BE602455}"/>
    <dgm:cxn modelId="{AB8034A6-EF3A-4A9E-9BDF-6E73751639D7}" type="presOf" srcId="{C60C5CA5-5A34-438B-B02E-440FD8AAE1D3}" destId="{FBD81532-1E30-41F3-B460-19F93A4DA61D}" srcOrd="0" destOrd="0" presId="urn:microsoft.com/office/officeart/2008/layout/HalfCircleOrganizationChart"/>
    <dgm:cxn modelId="{83CE44A9-79B5-43EF-B44A-F4AD82249CF7}" srcId="{39C48C3E-702C-4EF4-A0C0-C681E27DACDB}" destId="{4F4B281B-C3E0-4CC8-BD90-15198C1330E0}" srcOrd="2" destOrd="0" parTransId="{F3BD5E8F-93DF-4C39-8610-EAE0E41D9E30}" sibTransId="{DEE31947-851C-48E7-9BA4-5C56AA232233}"/>
    <dgm:cxn modelId="{04EBA6A9-3FE4-4E0B-A339-D9842B76D15B}" type="presOf" srcId="{E6B12C39-D2C0-4422-966D-9FE20E4A2BAB}" destId="{7288749C-857B-4A46-A189-AB7129225D59}" srcOrd="0" destOrd="0" presId="urn:microsoft.com/office/officeart/2008/layout/HalfCircleOrganizationChart"/>
    <dgm:cxn modelId="{8CC2FDA9-B635-4309-899F-2295BB6C1E62}" type="presOf" srcId="{4E824D56-5887-427B-9C60-B58A88E9EC65}" destId="{87F0B2D5-B824-4A40-AB14-7E54B40D6FEF}" srcOrd="0" destOrd="0" presId="urn:microsoft.com/office/officeart/2008/layout/HalfCircleOrganizationChart"/>
    <dgm:cxn modelId="{3A8C96AD-2819-417D-9123-F469EC35B0CA}" type="presOf" srcId="{CFA3191A-4D74-4A42-9A17-9AEEE1EA23DE}" destId="{454A974D-7B7D-420F-AC0D-DE4123BACECB}" srcOrd="0" destOrd="0" presId="urn:microsoft.com/office/officeart/2008/layout/HalfCircleOrganizationChart"/>
    <dgm:cxn modelId="{B949C0AF-0827-4AB5-A64E-76A7FD74049F}" type="presOf" srcId="{BC8F829E-4990-4B0D-92C5-2CDD8B738B01}" destId="{DF8D2BD6-9040-45E5-BFCC-81E14AECF0B6}" srcOrd="1" destOrd="0" presId="urn:microsoft.com/office/officeart/2008/layout/HalfCircleOrganizationChart"/>
    <dgm:cxn modelId="{3A127EB0-41A2-4BAA-88D9-E6C6F184EB37}" type="presOf" srcId="{98D9F020-5268-4B3C-A55B-3CD22B98D7A9}" destId="{CA960B28-9C19-48F8-8072-75780D4C63A9}" srcOrd="0" destOrd="0" presId="urn:microsoft.com/office/officeart/2008/layout/HalfCircleOrganizationChart"/>
    <dgm:cxn modelId="{C3F82AB8-17FF-4624-B357-886F02BFE64E}" srcId="{8E9A2FB8-087A-4C79-BF84-73CC4B09FCCA}" destId="{A97BC9B0-D59D-4C67-9961-3E60766C3911}" srcOrd="2" destOrd="0" parTransId="{19973961-F75D-4898-90FF-C46F00A27F36}" sibTransId="{488B14A6-F868-47B3-B4F9-9054FECC1586}"/>
    <dgm:cxn modelId="{F17490B9-5CB5-4FB9-AEF7-3188D74EEE13}" type="presOf" srcId="{C4D5343D-7C2E-4A38-83CF-EAD647B31E95}" destId="{B3429C8C-1566-43A4-B1F3-65F69CC2B826}" srcOrd="0" destOrd="0" presId="urn:microsoft.com/office/officeart/2008/layout/HalfCircleOrganizationChart"/>
    <dgm:cxn modelId="{10471DBA-4EEA-47C9-85E4-A356D8098C0C}" type="presOf" srcId="{4E824D56-5887-427B-9C60-B58A88E9EC65}" destId="{34A5D725-BF24-43D6-92F5-FEC4F6B1E4EE}" srcOrd="1" destOrd="0" presId="urn:microsoft.com/office/officeart/2008/layout/HalfCircleOrganizationChart"/>
    <dgm:cxn modelId="{8CFBB5BA-4292-4DE6-BD6A-678ED95BA5C6}" type="presOf" srcId="{C5C7FD9B-3B4C-4698-9A92-D48014CD67EB}" destId="{61F0ADE1-71AF-472B-9B59-D00648F91F80}" srcOrd="0" destOrd="0" presId="urn:microsoft.com/office/officeart/2008/layout/HalfCircleOrganizationChart"/>
    <dgm:cxn modelId="{06CB82BB-3F18-48CB-8358-97755C5577BD}" type="presOf" srcId="{3B89678F-DE10-4A74-86F9-A70042E54390}" destId="{A9A86553-5FC4-4187-821C-673064F2730B}" srcOrd="1" destOrd="0" presId="urn:microsoft.com/office/officeart/2008/layout/HalfCircleOrganizationChart"/>
    <dgm:cxn modelId="{4449B4BE-4047-43C4-898A-1B839A275D98}" srcId="{2154D910-8B1D-4584-837F-4C83783C7EB7}" destId="{90F31E6E-7FA6-4D9A-93C0-06007C89E535}" srcOrd="2" destOrd="0" parTransId="{4EFAF5CC-0E0A-4704-B454-4DBD7C5BCBFE}" sibTransId="{64774EED-949F-45F4-9177-11BD48C813BC}"/>
    <dgm:cxn modelId="{DD3606C4-1471-4680-8CD3-1496A3B6CD3E}" srcId="{99D8D5AC-1785-40B4-8A81-12276A2C1CE6}" destId="{3B89678F-DE10-4A74-86F9-A70042E54390}" srcOrd="0" destOrd="0" parTransId="{8F34D0AA-65E4-46D5-AB83-8C85BB9F667D}" sibTransId="{0B4EAD09-76D0-4DC0-AD0A-7AEBF4E0D946}"/>
    <dgm:cxn modelId="{BC47EEC5-5587-4F66-8440-9353F77FCA08}" type="presOf" srcId="{45E081FA-0280-4B8B-B7CA-3A7221CD66DC}" destId="{68460691-4203-4939-899C-764C1EDAA080}" srcOrd="1" destOrd="0" presId="urn:microsoft.com/office/officeart/2008/layout/HalfCircleOrganizationChart"/>
    <dgm:cxn modelId="{79F13AC6-0E48-4526-B5CF-DBC75F3BC81F}" srcId="{6EB1BC6E-93C9-4856-B798-A22193BF2CC4}" destId="{978AC003-5C75-4207-AD58-CD16550FD46A}" srcOrd="4" destOrd="0" parTransId="{C5C7FD9B-3B4C-4698-9A92-D48014CD67EB}" sibTransId="{2E7B8929-70DD-428A-9182-B85178B2D092}"/>
    <dgm:cxn modelId="{B216C9C6-B8EF-47F7-AF73-AAC2844BAC91}" type="presOf" srcId="{C57641EE-6937-46A7-B981-551CFE2E8AA8}" destId="{23B43A10-82A4-41BA-9055-322281DBD9E6}" srcOrd="0" destOrd="0" presId="urn:microsoft.com/office/officeart/2008/layout/HalfCircleOrganizationChart"/>
    <dgm:cxn modelId="{0F7C67CB-5967-4731-888F-04BD40DC4E7C}" type="presOf" srcId="{63047EB5-6269-4195-9F81-71B8E12A8D59}" destId="{D1A65454-3DC5-46C1-A45A-EBBF24B992DB}" srcOrd="0" destOrd="0" presId="urn:microsoft.com/office/officeart/2008/layout/HalfCircleOrganizationChart"/>
    <dgm:cxn modelId="{E5C867CB-C44F-4D19-9F43-1C514023D3B9}" type="presOf" srcId="{4F4B281B-C3E0-4CC8-BD90-15198C1330E0}" destId="{D5C17242-2808-4344-9B9F-F65B270E59AA}" srcOrd="0" destOrd="0" presId="urn:microsoft.com/office/officeart/2008/layout/HalfCircleOrganizationChart"/>
    <dgm:cxn modelId="{20EA47CF-64E5-4693-A37D-9163ADE16921}" srcId="{2154D910-8B1D-4584-837F-4C83783C7EB7}" destId="{1233DB86-352B-43A4-8A26-F351A71ECB9F}" srcOrd="0" destOrd="0" parTransId="{FC93140E-DFB9-4D37-9C58-11A1CB43EA57}" sibTransId="{D8D2FE3C-3358-4747-A61E-75B0D41F6450}"/>
    <dgm:cxn modelId="{01CD19D1-6EEB-44D1-A6CB-7C4547592912}" srcId="{616EB9DD-2D67-4EB7-A340-8F73E723E431}" destId="{98D9F020-5268-4B3C-A55B-3CD22B98D7A9}" srcOrd="1" destOrd="0" parTransId="{EB146924-62D7-4FE8-9DC1-C94479F03759}" sibTransId="{E285F685-67B2-4948-9FC7-8B85B0AD1726}"/>
    <dgm:cxn modelId="{2B6156D3-069E-4716-B45F-03B8AD5E81FB}" type="presOf" srcId="{BC8F829E-4990-4B0D-92C5-2CDD8B738B01}" destId="{A8FE9574-E2DA-4A8B-8169-DEC511B8A8EF}" srcOrd="0" destOrd="0" presId="urn:microsoft.com/office/officeart/2008/layout/HalfCircleOrganizationChart"/>
    <dgm:cxn modelId="{B74F33D5-6AD1-4561-8250-F05A8F006536}" srcId="{39C48C3E-702C-4EF4-A0C0-C681E27DACDB}" destId="{468F7CBC-B775-4CFA-8975-01119B0AD030}" srcOrd="0" destOrd="0" parTransId="{36FAED5F-65D5-4BFB-B211-8FF9C41F2A4D}" sibTransId="{3104E1A8-BC74-4220-8CEF-DA4E49071299}"/>
    <dgm:cxn modelId="{9C793AD5-E8C9-456B-9AC5-D651E342DD3B}" srcId="{5E355F40-1B5D-47E2-8877-AD1D544D5C7C}" destId="{D45B33FC-9111-4AE0-8AC2-7321E1F1F9B7}" srcOrd="1" destOrd="0" parTransId="{4CD3C956-6BCC-4599-81AF-F1BDB7C3EB98}" sibTransId="{3867FDF3-7CC2-4110-8C11-65FCDC3452C4}"/>
    <dgm:cxn modelId="{CEBA84D5-D54E-4A60-9D59-BB521E2F2D70}" srcId="{5E355F40-1B5D-47E2-8877-AD1D544D5C7C}" destId="{63047EB5-6269-4195-9F81-71B8E12A8D59}" srcOrd="0" destOrd="0" parTransId="{131399D6-01D3-45E4-AB47-19D993162A39}" sibTransId="{A9EB5618-9382-4EE4-9B09-983AAA186B94}"/>
    <dgm:cxn modelId="{4F1008D6-F2FA-4D96-9BD2-57FCE48CED45}" type="presOf" srcId="{F3F1EB96-1422-4AA5-A376-7E9C01B08D96}" destId="{89BF25CA-7854-4DA3-A4AE-42BC6CA9EDD2}" srcOrd="0" destOrd="0" presId="urn:microsoft.com/office/officeart/2008/layout/HalfCircleOrganizationChart"/>
    <dgm:cxn modelId="{DE2262D6-57D9-43EA-9C30-2B3C06909A55}" type="presOf" srcId="{DDD0B1BF-41A1-4136-9CE0-D10DB639190E}" destId="{687FDFB1-E362-4EED-AD2C-CD35C198D36F}" srcOrd="0" destOrd="0" presId="urn:microsoft.com/office/officeart/2008/layout/HalfCircleOrganizationChart"/>
    <dgm:cxn modelId="{1C928ED6-460D-4FB5-A2E3-50D1E1BCADAF}" type="presOf" srcId="{E045D397-FCF3-48A3-BC44-0885C108F28D}" destId="{80AC6D9F-395F-44DE-96F7-8FF80F2151B0}" srcOrd="0" destOrd="0" presId="urn:microsoft.com/office/officeart/2008/layout/HalfCircleOrganizationChart"/>
    <dgm:cxn modelId="{4CC4A4D8-5BCD-415F-8857-2019255B34EE}" type="presOf" srcId="{5E355F40-1B5D-47E2-8877-AD1D544D5C7C}" destId="{66A2946A-784D-4F48-B3BE-8A1EC968EE4A}" srcOrd="1" destOrd="0" presId="urn:microsoft.com/office/officeart/2008/layout/HalfCircleOrganizationChart"/>
    <dgm:cxn modelId="{8ED3CAD8-C4A3-4839-8741-93FD9B796923}" type="presOf" srcId="{D70863E3-FA87-4910-8304-6799C04BB811}" destId="{84C88F0D-41AD-496B-9929-E02439FDEB1E}" srcOrd="0" destOrd="0" presId="urn:microsoft.com/office/officeart/2008/layout/HalfCircleOrganizationChart"/>
    <dgm:cxn modelId="{CE455BDA-1500-4C8F-862A-999A92F4B44F}" type="presOf" srcId="{0B659F57-6FB4-4EA0-8747-26EB0D32A428}" destId="{158A0304-3DE2-463B-875C-7C53179B2631}" srcOrd="0" destOrd="0" presId="urn:microsoft.com/office/officeart/2008/layout/HalfCircleOrganizationChart"/>
    <dgm:cxn modelId="{717252DE-1BDD-4E69-98FF-C02A62AB3174}" type="presOf" srcId="{8E9A2FB8-087A-4C79-BF84-73CC4B09FCCA}" destId="{47E74FA7-33C9-41A5-BCF2-3DBE8F9E3C96}" srcOrd="1" destOrd="0" presId="urn:microsoft.com/office/officeart/2008/layout/HalfCircleOrganizationChart"/>
    <dgm:cxn modelId="{E61081DE-7A2F-498F-9928-F30ECFC090B3}" type="presOf" srcId="{4CD3C956-6BCC-4599-81AF-F1BDB7C3EB98}" destId="{9D2B35BD-C4BE-4BB1-862F-7B3595F2F88C}" srcOrd="0" destOrd="0" presId="urn:microsoft.com/office/officeart/2008/layout/HalfCircleOrganizationChart"/>
    <dgm:cxn modelId="{E0DF12DF-4B73-4489-86FB-FCB8004869E6}" type="presOf" srcId="{616EB9DD-2D67-4EB7-A340-8F73E723E431}" destId="{43BA356D-E22B-4D32-8600-FEB03D40D4DA}" srcOrd="1" destOrd="0" presId="urn:microsoft.com/office/officeart/2008/layout/HalfCircleOrganizationChart"/>
    <dgm:cxn modelId="{AA54AEE1-EC7E-429C-B07C-407426FE4C75}" type="presOf" srcId="{E5E7494F-A00F-4BBC-B7CB-730E8BA1CC6C}" destId="{7B785FC1-1B3A-4599-AFBC-ED4A35EB98DF}" srcOrd="1" destOrd="0" presId="urn:microsoft.com/office/officeart/2008/layout/HalfCircleOrganizationChart"/>
    <dgm:cxn modelId="{CA2137E3-CD99-4258-873C-CC1DC6198FCF}" type="presOf" srcId="{99D8D5AC-1785-40B4-8A81-12276A2C1CE6}" destId="{5F88E4AC-790D-4CA3-ABDB-1E08AA8F365D}" srcOrd="0" destOrd="0" presId="urn:microsoft.com/office/officeart/2008/layout/HalfCircleOrganizationChart"/>
    <dgm:cxn modelId="{F6488EE4-3210-454B-B32E-1F4302180220}" srcId="{616EB9DD-2D67-4EB7-A340-8F73E723E431}" destId="{C9449F94-8B78-42A9-8EAB-61AC25E16723}" srcOrd="2" destOrd="0" parTransId="{512D3247-9F7D-4CBF-9F7C-858D1656FE91}" sibTransId="{B6ADEAC4-3F6B-478A-BFB9-6F24AB123A53}"/>
    <dgm:cxn modelId="{5D9C0FE5-2AE9-482C-AD7B-CC48ED1CB3C7}" type="presOf" srcId="{E56881A7-D028-4175-A02E-6AC9A0D849CE}" destId="{FD6C2934-9D12-4B74-BE91-683B066B84BC}" srcOrd="0" destOrd="0" presId="urn:microsoft.com/office/officeart/2008/layout/HalfCircleOrganizationChart"/>
    <dgm:cxn modelId="{62499BE7-23D6-425A-BA7A-048616CABDE1}" type="presOf" srcId="{BC32FD03-E0F7-4BA4-A3E5-D3FB55F656BD}" destId="{A23B5112-8EB3-461C-8F56-412DF581655E}" srcOrd="0" destOrd="0" presId="urn:microsoft.com/office/officeart/2008/layout/HalfCircleOrganizationChart"/>
    <dgm:cxn modelId="{17C5CAE7-699F-4574-9884-BC7D3C5FFCF2}" type="presOf" srcId="{90F31E6E-7FA6-4D9A-93C0-06007C89E535}" destId="{77ADE0DF-6E83-4443-9ABF-6A17F6A5166A}" srcOrd="0" destOrd="0" presId="urn:microsoft.com/office/officeart/2008/layout/HalfCircleOrganizationChart"/>
    <dgm:cxn modelId="{5B9D21E8-DB20-45AA-A385-8B8554B78864}" type="presOf" srcId="{42C0276E-C1A6-4499-A95D-B96607734D9D}" destId="{28B554B5-38C0-435B-9DC5-0D17A424E1CA}" srcOrd="1" destOrd="0" presId="urn:microsoft.com/office/officeart/2008/layout/HalfCircleOrganizationChart"/>
    <dgm:cxn modelId="{E8B538E8-C480-45CC-B563-64F498501482}" type="presOf" srcId="{7B9DFF3F-9A97-45C2-ACEF-0FE46920D52B}" destId="{C2926BE9-B891-483E-863A-E94DB6B15C1C}" srcOrd="0" destOrd="0" presId="urn:microsoft.com/office/officeart/2008/layout/HalfCircleOrganizationChart"/>
    <dgm:cxn modelId="{C93893EC-DBCE-4536-A985-E1926CC3BD99}" type="presOf" srcId="{E5E7494F-A00F-4BBC-B7CB-730E8BA1CC6C}" destId="{A87C9D51-EA94-4F48-AE71-469E8F8AD22B}" srcOrd="0" destOrd="0" presId="urn:microsoft.com/office/officeart/2008/layout/HalfCircleOrganizationChart"/>
    <dgm:cxn modelId="{588EEDED-49BC-4FDF-9F3D-BB5D8AAE1A57}" type="presOf" srcId="{6841800B-A679-4222-A657-5E9C79F8A613}" destId="{83847433-DC52-46F4-A1E9-57326A640267}" srcOrd="1" destOrd="0" presId="urn:microsoft.com/office/officeart/2008/layout/HalfCircleOrganizationChart"/>
    <dgm:cxn modelId="{855E8EEE-4213-4AA9-86C2-1FAD17607F91}" type="presOf" srcId="{4E5DCDC6-6730-4EB6-AE4C-9F9D36D3925E}" destId="{082BAB86-A3B0-4D12-8FB8-B1B4E476704B}" srcOrd="0" destOrd="0" presId="urn:microsoft.com/office/officeart/2008/layout/HalfCircleOrganizationChart"/>
    <dgm:cxn modelId="{23F5EAEE-BDC4-4ED2-85F8-1EE15A513DE7}" type="presOf" srcId="{A890D6BC-0EAB-41F4-BA9D-AF2DCEB86974}" destId="{0DB87567-BA0E-4066-AB98-E6E976ED1AB3}" srcOrd="0" destOrd="0" presId="urn:microsoft.com/office/officeart/2008/layout/HalfCircleOrganizationChart"/>
    <dgm:cxn modelId="{41AF38EF-1969-4673-BC90-28A5DA0CAADC}" type="presOf" srcId="{6FC8AFCA-CEE7-4236-B74E-0D67CC78CBA8}" destId="{E9AE659E-1E8B-42FF-92D5-E304678D9E0B}" srcOrd="0" destOrd="0" presId="urn:microsoft.com/office/officeart/2008/layout/HalfCircleOrganizationChart"/>
    <dgm:cxn modelId="{4E9147F1-91C7-43A2-AF81-8AA28B8C5086}" type="presOf" srcId="{07BEA14E-CBE0-4F9C-A49E-FA7B08359487}" destId="{20693FEE-A5E9-4D3C-8EBC-9890680184A4}" srcOrd="1" destOrd="0" presId="urn:microsoft.com/office/officeart/2008/layout/HalfCircleOrganizationChart"/>
    <dgm:cxn modelId="{4FD949F1-AC3A-420D-8233-2B31E9EBD11A}" srcId="{B7B01E95-C2DB-43A8-9F79-4F6EFA67569A}" destId="{42C0276E-C1A6-4499-A95D-B96607734D9D}" srcOrd="5" destOrd="0" parTransId="{7E79AE73-1A11-429D-9230-55C86D74C996}" sibTransId="{F5828D32-74E6-4E33-8948-F2C9B9F300E3}"/>
    <dgm:cxn modelId="{21EC54F1-2A40-49FE-B9FE-6E573C5BB84A}" type="presOf" srcId="{B7B01E95-C2DB-43A8-9F79-4F6EFA67569A}" destId="{3CB73D50-808B-4A52-9413-DF94F0DF17A8}" srcOrd="0" destOrd="0" presId="urn:microsoft.com/office/officeart/2008/layout/HalfCircleOrganizationChart"/>
    <dgm:cxn modelId="{6CDCFFF1-3FDE-47FD-8A1C-56EADC1B2D83}" srcId="{B7B01E95-C2DB-43A8-9F79-4F6EFA67569A}" destId="{F6CC5933-4E92-44C2-B980-4B827A12262A}" srcOrd="2" destOrd="0" parTransId="{846C3855-E26F-4058-89D3-B20DA251344D}" sibTransId="{E5E8ECA4-B8D7-4185-A7D6-6E1FD5F21B08}"/>
    <dgm:cxn modelId="{82F328F2-7277-4968-AD37-7A2016A83038}" srcId="{3B89678F-DE10-4A74-86F9-A70042E54390}" destId="{45E081FA-0280-4B8B-B7CA-3A7221CD66DC}" srcOrd="0" destOrd="0" parTransId="{388CDCD0-E340-46B1-BB78-4A00DE1918A7}" sibTransId="{40D5C087-5319-4314-9AB8-08A48AB5C5F8}"/>
    <dgm:cxn modelId="{094159F2-4D92-45D9-8D5F-F713A90F726E}" srcId="{2154D910-8B1D-4584-837F-4C83783C7EB7}" destId="{E5E7494F-A00F-4BBC-B7CB-730E8BA1CC6C}" srcOrd="3" destOrd="0" parTransId="{8690AB96-FA7A-419E-B5E7-38D3F61F6675}" sibTransId="{18AB85C4-265A-4BD4-AFC4-6B93652DDD21}"/>
    <dgm:cxn modelId="{328D12F5-4BD6-4CFC-AD4D-B53876AF1FE2}" type="presOf" srcId="{DC6A3B14-0C98-410E-9D00-D2EB0A7782BF}" destId="{ADA16927-DEAF-489B-8855-EF238F3B60B4}" srcOrd="0" destOrd="0" presId="urn:microsoft.com/office/officeart/2008/layout/HalfCircleOrganizationChart"/>
    <dgm:cxn modelId="{64EB81F9-5658-4A52-88B6-4B6520F5C7B2}" srcId="{B7B01E95-C2DB-43A8-9F79-4F6EFA67569A}" destId="{CFA3191A-4D74-4A42-9A17-9AEEE1EA23DE}" srcOrd="0" destOrd="0" parTransId="{891182CB-7CB3-4524-A481-ABF8827C10BE}" sibTransId="{D0D6BC91-13B2-4C7A-B2DC-F7035100406A}"/>
    <dgm:cxn modelId="{A830C6FA-5BA3-48FF-BEF5-C942049576FA}" type="presOf" srcId="{96A73771-CF9E-4342-9EF8-F0440C572BE2}" destId="{90EF9800-ED4A-46E8-B4C6-F84C4D476535}" srcOrd="0" destOrd="0" presId="urn:microsoft.com/office/officeart/2008/layout/HalfCircleOrganizationChart"/>
    <dgm:cxn modelId="{145265FB-0505-403E-9F44-F85A6D9CDE91}" srcId="{B7B01E95-C2DB-43A8-9F79-4F6EFA67569A}" destId="{96A73771-CF9E-4342-9EF8-F0440C572BE2}" srcOrd="1" destOrd="0" parTransId="{C57641EE-6937-46A7-B981-551CFE2E8AA8}" sibTransId="{E9F81BFE-87E9-458F-97D2-0EDC71DB4E50}"/>
    <dgm:cxn modelId="{D40D13FC-B7C6-4E77-BF8F-A106062A5861}" srcId="{8E9A2FB8-087A-4C79-BF84-73CC4B09FCCA}" destId="{39C48C3E-702C-4EF4-A0C0-C681E27DACDB}" srcOrd="1" destOrd="0" parTransId="{E56881A7-D028-4175-A02E-6AC9A0D849CE}" sibTransId="{AD84658C-A9C0-4474-A660-042B704ADB38}"/>
    <dgm:cxn modelId="{7BF66DFC-4828-45B9-8AED-5D805E8E4E0C}" type="presOf" srcId="{F6CC5933-4E92-44C2-B980-4B827A12262A}" destId="{D7F352C1-E457-4FC4-B1C5-5E80125AC46C}" srcOrd="0" destOrd="0" presId="urn:microsoft.com/office/officeart/2008/layout/HalfCircleOrganizationChart"/>
    <dgm:cxn modelId="{E93C85FC-2F4E-4471-9369-CCC1F2484E58}" type="presOf" srcId="{78091633-F471-4586-B08D-CCDF235F3BCE}" destId="{D64D8614-E7AD-4476-88B4-0640C7297EEA}" srcOrd="0" destOrd="0" presId="urn:microsoft.com/office/officeart/2008/layout/HalfCircleOrganizationChart"/>
    <dgm:cxn modelId="{59C8C4FC-6DBD-486B-B7BF-12C3DA86C7E0}" type="presOf" srcId="{6841800B-A679-4222-A657-5E9C79F8A613}" destId="{84F71EE3-709D-4494-B7C7-7E248184CAE8}" srcOrd="0" destOrd="0" presId="urn:microsoft.com/office/officeart/2008/layout/HalfCircleOrganizationChart"/>
    <dgm:cxn modelId="{A91AE3FD-0C1C-4E29-94A0-613C207DD213}" type="presOf" srcId="{846C3855-E26F-4058-89D3-B20DA251344D}" destId="{F088373C-23AB-4CD4-9042-20034DBD7930}" srcOrd="0" destOrd="0" presId="urn:microsoft.com/office/officeart/2008/layout/HalfCircleOrganizationChart"/>
    <dgm:cxn modelId="{D5C2C7FF-638B-4CF4-8C81-8C83826C1E44}" srcId="{3B89678F-DE10-4A74-86F9-A70042E54390}" destId="{3B593782-6D85-41AD-9FC7-AA4293385E75}" srcOrd="2" destOrd="0" parTransId="{237D641B-42BC-4216-B1E2-6256373CE181}" sibTransId="{F76FF585-2360-4191-B42A-1E0A3E51A935}"/>
    <dgm:cxn modelId="{7BB194BD-5883-4AA4-8AEB-1FB5B3B2DE86}" type="presParOf" srcId="{1670705B-0F24-49CC-BBC8-7703BB296207}" destId="{FA115D9D-2E6F-4CE1-AA70-2C12EE7F3661}" srcOrd="0" destOrd="0" presId="urn:microsoft.com/office/officeart/2008/layout/HalfCircleOrganizationChart"/>
    <dgm:cxn modelId="{4734BDA7-0331-4295-99BC-BADC0C01D89F}" type="presParOf" srcId="{FA115D9D-2E6F-4CE1-AA70-2C12EE7F3661}" destId="{E94F83CA-9E13-40B0-A995-305EBEBA3360}" srcOrd="0" destOrd="0" presId="urn:microsoft.com/office/officeart/2008/layout/HalfCircleOrganizationChart"/>
    <dgm:cxn modelId="{35A27238-5147-454D-B5C6-BC0B7B050B95}" type="presParOf" srcId="{E94F83CA-9E13-40B0-A995-305EBEBA3360}" destId="{1F99A081-3C73-4F0B-870F-E7C0DD3D0EE7}" srcOrd="0" destOrd="0" presId="urn:microsoft.com/office/officeart/2008/layout/HalfCircleOrganizationChart"/>
    <dgm:cxn modelId="{6122374D-9ED5-4A9B-A76F-3BB86AA5C9EF}" type="presParOf" srcId="{E94F83CA-9E13-40B0-A995-305EBEBA3360}" destId="{48E39A74-02BF-4546-986D-04162E4A2663}" srcOrd="1" destOrd="0" presId="urn:microsoft.com/office/officeart/2008/layout/HalfCircleOrganizationChart"/>
    <dgm:cxn modelId="{9EE15E59-3FC7-4D68-8728-DDC1D2A72F8A}" type="presParOf" srcId="{E94F83CA-9E13-40B0-A995-305EBEBA3360}" destId="{8D14C892-9AB2-44EF-BB7F-7D0C0AEE168E}" srcOrd="2" destOrd="0" presId="urn:microsoft.com/office/officeart/2008/layout/HalfCircleOrganizationChart"/>
    <dgm:cxn modelId="{9AFB4DC6-B9CD-4029-92EB-EC24CD516A47}" type="presParOf" srcId="{E94F83CA-9E13-40B0-A995-305EBEBA3360}" destId="{1E17E5A9-711C-4988-87CD-E25EE9DA6EF2}" srcOrd="3" destOrd="0" presId="urn:microsoft.com/office/officeart/2008/layout/HalfCircleOrganizationChart"/>
    <dgm:cxn modelId="{2D1BF934-508B-4653-8053-5D2E9E060D34}" type="presParOf" srcId="{FA115D9D-2E6F-4CE1-AA70-2C12EE7F3661}" destId="{BBAA903A-B064-4626-9626-425A78C86731}" srcOrd="1" destOrd="0" presId="urn:microsoft.com/office/officeart/2008/layout/HalfCircleOrganizationChart"/>
    <dgm:cxn modelId="{BA677F71-DB74-4DF3-92C3-7E7184ED632F}" type="presParOf" srcId="{BBAA903A-B064-4626-9626-425A78C86731}" destId="{082BAB86-A3B0-4D12-8FB8-B1B4E476704B}" srcOrd="0" destOrd="0" presId="urn:microsoft.com/office/officeart/2008/layout/HalfCircleOrganizationChart"/>
    <dgm:cxn modelId="{B35F3747-FAE1-4D5A-81C6-525916EF4EF2}" type="presParOf" srcId="{BBAA903A-B064-4626-9626-425A78C86731}" destId="{65AB86F0-B235-43FA-A3D0-F3B23E2A588D}" srcOrd="1" destOrd="0" presId="urn:microsoft.com/office/officeart/2008/layout/HalfCircleOrganizationChart"/>
    <dgm:cxn modelId="{B0FD9EA6-64B8-4D9A-84EC-49470C0F9D3E}" type="presParOf" srcId="{65AB86F0-B235-43FA-A3D0-F3B23E2A588D}" destId="{20C53AE3-79A5-493A-985D-B8E7A9F62B1A}" srcOrd="0" destOrd="0" presId="urn:microsoft.com/office/officeart/2008/layout/HalfCircleOrganizationChart"/>
    <dgm:cxn modelId="{1E01D075-D2EB-4DB4-8CAA-C7C10BB94E78}" type="presParOf" srcId="{20C53AE3-79A5-493A-985D-B8E7A9F62B1A}" destId="{5F88E4AC-790D-4CA3-ABDB-1E08AA8F365D}" srcOrd="0" destOrd="0" presId="urn:microsoft.com/office/officeart/2008/layout/HalfCircleOrganizationChart"/>
    <dgm:cxn modelId="{F7ACC96A-1D1F-4903-B9A1-F60EC8EFB09D}" type="presParOf" srcId="{20C53AE3-79A5-493A-985D-B8E7A9F62B1A}" destId="{61CE10DA-7CA2-439D-B907-0C3035C3A241}" srcOrd="1" destOrd="0" presId="urn:microsoft.com/office/officeart/2008/layout/HalfCircleOrganizationChart"/>
    <dgm:cxn modelId="{DF04E70A-5745-491A-A4B5-926CFCC6223C}" type="presParOf" srcId="{20C53AE3-79A5-493A-985D-B8E7A9F62B1A}" destId="{D1EA5DAE-C9B7-48FF-9728-5459A48561FC}" srcOrd="2" destOrd="0" presId="urn:microsoft.com/office/officeart/2008/layout/HalfCircleOrganizationChart"/>
    <dgm:cxn modelId="{57BF1176-2EC2-45C3-A28D-687BACED221A}" type="presParOf" srcId="{20C53AE3-79A5-493A-985D-B8E7A9F62B1A}" destId="{E14E49BF-AB45-4821-A3D0-08C55A6DE6A3}" srcOrd="3" destOrd="0" presId="urn:microsoft.com/office/officeart/2008/layout/HalfCircleOrganizationChart"/>
    <dgm:cxn modelId="{50ED795E-9AA2-4222-BBED-FA94C7CEEE3D}" type="presParOf" srcId="{65AB86F0-B235-43FA-A3D0-F3B23E2A588D}" destId="{6BDF2567-B2F9-47F3-8C6D-2252D7BED347}" srcOrd="1" destOrd="0" presId="urn:microsoft.com/office/officeart/2008/layout/HalfCircleOrganizationChart"/>
    <dgm:cxn modelId="{78C82FB6-90A6-4FD7-9E59-799114050B38}" type="presParOf" srcId="{6BDF2567-B2F9-47F3-8C6D-2252D7BED347}" destId="{898CBECD-662F-4851-9CC6-A64B1862010A}" srcOrd="0" destOrd="0" presId="urn:microsoft.com/office/officeart/2008/layout/HalfCircleOrganizationChart"/>
    <dgm:cxn modelId="{BC25A09E-E81D-4747-A39B-84720AB039DB}" type="presParOf" srcId="{6BDF2567-B2F9-47F3-8C6D-2252D7BED347}" destId="{B53DCC1C-6EDB-44DC-B478-B42EF6B1CD5F}" srcOrd="1" destOrd="0" presId="urn:microsoft.com/office/officeart/2008/layout/HalfCircleOrganizationChart"/>
    <dgm:cxn modelId="{2A28E10E-8EB8-42A1-BAC2-51B1F4365BA0}" type="presParOf" srcId="{B53DCC1C-6EDB-44DC-B478-B42EF6B1CD5F}" destId="{9EAFC16A-DE17-4448-92EF-8DE5C9E47861}" srcOrd="0" destOrd="0" presId="urn:microsoft.com/office/officeart/2008/layout/HalfCircleOrganizationChart"/>
    <dgm:cxn modelId="{38DA8F29-1989-494D-A431-20338A23FD10}" type="presParOf" srcId="{9EAFC16A-DE17-4448-92EF-8DE5C9E47861}" destId="{34AF5656-E2AC-449A-9597-8E36A49716AB}" srcOrd="0" destOrd="0" presId="urn:microsoft.com/office/officeart/2008/layout/HalfCircleOrganizationChart"/>
    <dgm:cxn modelId="{7C3D77C9-5561-4D90-9B62-5A35BD4A9DEC}" type="presParOf" srcId="{9EAFC16A-DE17-4448-92EF-8DE5C9E47861}" destId="{325A2A77-0E2C-4168-B8C1-DB91ABFFCECE}" srcOrd="1" destOrd="0" presId="urn:microsoft.com/office/officeart/2008/layout/HalfCircleOrganizationChart"/>
    <dgm:cxn modelId="{535B5B86-D009-4428-8244-FA229BF214FD}" type="presParOf" srcId="{9EAFC16A-DE17-4448-92EF-8DE5C9E47861}" destId="{B13D0F9D-2A16-4FFE-85E6-623514C690C6}" srcOrd="2" destOrd="0" presId="urn:microsoft.com/office/officeart/2008/layout/HalfCircleOrganizationChart"/>
    <dgm:cxn modelId="{EF03A798-D601-422E-8C55-805D6C3DDD38}" type="presParOf" srcId="{9EAFC16A-DE17-4448-92EF-8DE5C9E47861}" destId="{A9A86553-5FC4-4187-821C-673064F2730B}" srcOrd="3" destOrd="0" presId="urn:microsoft.com/office/officeart/2008/layout/HalfCircleOrganizationChart"/>
    <dgm:cxn modelId="{BF0E8C53-2F94-4CD1-AAF1-C761DB9819F3}" type="presParOf" srcId="{B53DCC1C-6EDB-44DC-B478-B42EF6B1CD5F}" destId="{013B7E50-2885-4C2F-8A20-54688A34E86A}" srcOrd="1" destOrd="0" presId="urn:microsoft.com/office/officeart/2008/layout/HalfCircleOrganizationChart"/>
    <dgm:cxn modelId="{2FF3ED7C-E940-4A83-9C1D-64229E23760C}" type="presParOf" srcId="{013B7E50-2885-4C2F-8A20-54688A34E86A}" destId="{73BC7006-FFC5-4E2E-BDC7-D3C9D740407B}" srcOrd="0" destOrd="0" presId="urn:microsoft.com/office/officeart/2008/layout/HalfCircleOrganizationChart"/>
    <dgm:cxn modelId="{5DA3A33D-16C1-4664-ABEC-F8D4816AAADD}" type="presParOf" srcId="{013B7E50-2885-4C2F-8A20-54688A34E86A}" destId="{86BB0DA6-8DC5-4361-BF18-F775B511676D}" srcOrd="1" destOrd="0" presId="urn:microsoft.com/office/officeart/2008/layout/HalfCircleOrganizationChart"/>
    <dgm:cxn modelId="{1F871CF6-5370-4DEA-AA8E-DB22AF76AEB9}" type="presParOf" srcId="{86BB0DA6-8DC5-4361-BF18-F775B511676D}" destId="{DF8C73AB-CB8B-414D-9054-7BBFCEB9F9EA}" srcOrd="0" destOrd="0" presId="urn:microsoft.com/office/officeart/2008/layout/HalfCircleOrganizationChart"/>
    <dgm:cxn modelId="{A6D33AA4-FBDB-428F-B807-2E4A574426E0}" type="presParOf" srcId="{DF8C73AB-CB8B-414D-9054-7BBFCEB9F9EA}" destId="{9EB21FB7-EB8E-4D7F-8C97-64FB492EBB95}" srcOrd="0" destOrd="0" presId="urn:microsoft.com/office/officeart/2008/layout/HalfCircleOrganizationChart"/>
    <dgm:cxn modelId="{5BE03AA2-6BA7-4878-95C2-40677D0A9D97}" type="presParOf" srcId="{DF8C73AB-CB8B-414D-9054-7BBFCEB9F9EA}" destId="{4049A9E3-2296-4435-BC4D-08A29212F53F}" srcOrd="1" destOrd="0" presId="urn:microsoft.com/office/officeart/2008/layout/HalfCircleOrganizationChart"/>
    <dgm:cxn modelId="{48DE4D88-74E7-4BA4-A7E3-FD6A1BA9D611}" type="presParOf" srcId="{DF8C73AB-CB8B-414D-9054-7BBFCEB9F9EA}" destId="{488E1B6E-E828-4861-A634-A64436AABD8B}" srcOrd="2" destOrd="0" presId="urn:microsoft.com/office/officeart/2008/layout/HalfCircleOrganizationChart"/>
    <dgm:cxn modelId="{79CE5602-A99C-4947-990F-4953ADB3FE09}" type="presParOf" srcId="{DF8C73AB-CB8B-414D-9054-7BBFCEB9F9EA}" destId="{68460691-4203-4939-899C-764C1EDAA080}" srcOrd="3" destOrd="0" presId="urn:microsoft.com/office/officeart/2008/layout/HalfCircleOrganizationChart"/>
    <dgm:cxn modelId="{A3B01FD2-C59C-4AFB-BF55-0522C22CD4A5}" type="presParOf" srcId="{86BB0DA6-8DC5-4361-BF18-F775B511676D}" destId="{CC9002BB-D1C1-4EB2-A651-16FF6515455B}" srcOrd="1" destOrd="0" presId="urn:microsoft.com/office/officeart/2008/layout/HalfCircleOrganizationChart"/>
    <dgm:cxn modelId="{148155CE-28E6-4AAE-BD69-B5F33F1A2EF3}" type="presParOf" srcId="{86BB0DA6-8DC5-4361-BF18-F775B511676D}" destId="{2425B63D-0418-4727-AAE8-2CE0F60CF095}" srcOrd="2" destOrd="0" presId="urn:microsoft.com/office/officeart/2008/layout/HalfCircleOrganizationChart"/>
    <dgm:cxn modelId="{117515F5-A920-4763-95FD-CBA322CAEB5F}" type="presParOf" srcId="{013B7E50-2885-4C2F-8A20-54688A34E86A}" destId="{F2ADB955-3B7F-43B9-BE5F-EE85EC77A29D}" srcOrd="2" destOrd="0" presId="urn:microsoft.com/office/officeart/2008/layout/HalfCircleOrganizationChart"/>
    <dgm:cxn modelId="{930A44AD-D517-48ED-9554-F3F1BEBB2670}" type="presParOf" srcId="{013B7E50-2885-4C2F-8A20-54688A34E86A}" destId="{7C5A65A4-B3F6-4076-A375-271A4D3F00D4}" srcOrd="3" destOrd="0" presId="urn:microsoft.com/office/officeart/2008/layout/HalfCircleOrganizationChart"/>
    <dgm:cxn modelId="{58D7AADD-3C75-47F3-9A77-C5236BFEAC12}" type="presParOf" srcId="{7C5A65A4-B3F6-4076-A375-271A4D3F00D4}" destId="{177DB64D-A2DE-4099-86EB-99C1584B3A5D}" srcOrd="0" destOrd="0" presId="urn:microsoft.com/office/officeart/2008/layout/HalfCircleOrganizationChart"/>
    <dgm:cxn modelId="{37565624-E61B-443C-A7B3-22C4F345BD67}" type="presParOf" srcId="{177DB64D-A2DE-4099-86EB-99C1584B3A5D}" destId="{14E0594E-5DE7-4D5B-99BF-9BB2D1E462D7}" srcOrd="0" destOrd="0" presId="urn:microsoft.com/office/officeart/2008/layout/HalfCircleOrganizationChart"/>
    <dgm:cxn modelId="{4F0D0CF3-D68B-4B57-9712-255ED89C6A8D}" type="presParOf" srcId="{177DB64D-A2DE-4099-86EB-99C1584B3A5D}" destId="{A1A3C83D-CDB5-47F0-987F-B5310FAB3177}" srcOrd="1" destOrd="0" presId="urn:microsoft.com/office/officeart/2008/layout/HalfCircleOrganizationChart"/>
    <dgm:cxn modelId="{542BF70E-39FF-482F-B844-3D3C4256B37A}" type="presParOf" srcId="{177DB64D-A2DE-4099-86EB-99C1584B3A5D}" destId="{4F62A1DB-5E36-4D5D-A74E-043F7C35970D}" srcOrd="2" destOrd="0" presId="urn:microsoft.com/office/officeart/2008/layout/HalfCircleOrganizationChart"/>
    <dgm:cxn modelId="{A6B744EB-B689-4299-B79B-D7720C878C05}" type="presParOf" srcId="{177DB64D-A2DE-4099-86EB-99C1584B3A5D}" destId="{09971305-F673-4B78-949F-198A29FC40DF}" srcOrd="3" destOrd="0" presId="urn:microsoft.com/office/officeart/2008/layout/HalfCircleOrganizationChart"/>
    <dgm:cxn modelId="{97063ABA-4EE9-4FCA-9BFC-10522C8748C5}" type="presParOf" srcId="{7C5A65A4-B3F6-4076-A375-271A4D3F00D4}" destId="{1241745B-7766-4DB4-9FBF-9E09EC555A9A}" srcOrd="1" destOrd="0" presId="urn:microsoft.com/office/officeart/2008/layout/HalfCircleOrganizationChart"/>
    <dgm:cxn modelId="{24F34B56-51A5-484F-A205-A2B930BE2D7F}" type="presParOf" srcId="{7C5A65A4-B3F6-4076-A375-271A4D3F00D4}" destId="{8AD69E6E-F4EF-4C90-AD9C-84D2A729A069}" srcOrd="2" destOrd="0" presId="urn:microsoft.com/office/officeart/2008/layout/HalfCircleOrganizationChart"/>
    <dgm:cxn modelId="{31EC1C8C-8E2F-4960-9158-0710567C8D02}" type="presParOf" srcId="{013B7E50-2885-4C2F-8A20-54688A34E86A}" destId="{3865B0B4-18F6-4998-B197-70C60C459A27}" srcOrd="4" destOrd="0" presId="urn:microsoft.com/office/officeart/2008/layout/HalfCircleOrganizationChart"/>
    <dgm:cxn modelId="{1B51D6AF-1433-4E53-B893-90DDBAD65E7A}" type="presParOf" srcId="{013B7E50-2885-4C2F-8A20-54688A34E86A}" destId="{CD038736-8997-4D7C-BE9F-4CCCD7862B86}" srcOrd="5" destOrd="0" presId="urn:microsoft.com/office/officeart/2008/layout/HalfCircleOrganizationChart"/>
    <dgm:cxn modelId="{CAD1AE1D-5488-4D58-B86E-7BE3C76CDD84}" type="presParOf" srcId="{CD038736-8997-4D7C-BE9F-4CCCD7862B86}" destId="{DD007DBC-D389-4B20-B726-6FD8374FAB7A}" srcOrd="0" destOrd="0" presId="urn:microsoft.com/office/officeart/2008/layout/HalfCircleOrganizationChart"/>
    <dgm:cxn modelId="{A855DDB7-0D6A-40FB-89D1-708B52709AC5}" type="presParOf" srcId="{DD007DBC-D389-4B20-B726-6FD8374FAB7A}" destId="{6A77ACAE-EDFB-4BE6-942D-8747C03774A4}" srcOrd="0" destOrd="0" presId="urn:microsoft.com/office/officeart/2008/layout/HalfCircleOrganizationChart"/>
    <dgm:cxn modelId="{28533E96-1AB9-46C3-B6F2-B379CF4B97E5}" type="presParOf" srcId="{DD007DBC-D389-4B20-B726-6FD8374FAB7A}" destId="{0441C67C-0B56-4645-AED7-5B7E6D69B641}" srcOrd="1" destOrd="0" presId="urn:microsoft.com/office/officeart/2008/layout/HalfCircleOrganizationChart"/>
    <dgm:cxn modelId="{B523D50F-00F0-4892-B6C7-EB512B8658E5}" type="presParOf" srcId="{DD007DBC-D389-4B20-B726-6FD8374FAB7A}" destId="{3F891522-5993-4E97-9DA0-1776B27ED920}" srcOrd="2" destOrd="0" presId="urn:microsoft.com/office/officeart/2008/layout/HalfCircleOrganizationChart"/>
    <dgm:cxn modelId="{E403C3EB-5ED9-4288-9F26-20D8F6D6EF95}" type="presParOf" srcId="{DD007DBC-D389-4B20-B726-6FD8374FAB7A}" destId="{A7A57098-537A-4733-916E-6668F44D5DD6}" srcOrd="3" destOrd="0" presId="urn:microsoft.com/office/officeart/2008/layout/HalfCircleOrganizationChart"/>
    <dgm:cxn modelId="{8948A2DE-D39F-4E26-A5C6-99EC97718891}" type="presParOf" srcId="{CD038736-8997-4D7C-BE9F-4CCCD7862B86}" destId="{902D5861-C78E-47F9-BDD3-8E6739710F82}" srcOrd="1" destOrd="0" presId="urn:microsoft.com/office/officeart/2008/layout/HalfCircleOrganizationChart"/>
    <dgm:cxn modelId="{3D2F0990-BE43-41AC-B4E6-99F009A1ED4B}" type="presParOf" srcId="{CD038736-8997-4D7C-BE9F-4CCCD7862B86}" destId="{1749BF67-417A-4FA0-988C-45CD8A16D19E}" srcOrd="2" destOrd="0" presId="urn:microsoft.com/office/officeart/2008/layout/HalfCircleOrganizationChart"/>
    <dgm:cxn modelId="{1E654F59-1C96-45AF-B67F-977B7DDCFEF7}" type="presParOf" srcId="{013B7E50-2885-4C2F-8A20-54688A34E86A}" destId="{7142DA30-1AB0-41C0-AB9E-DF5321C83234}" srcOrd="6" destOrd="0" presId="urn:microsoft.com/office/officeart/2008/layout/HalfCircleOrganizationChart"/>
    <dgm:cxn modelId="{D3CB611E-2E2B-4E1C-B6CE-B991F83FD837}" type="presParOf" srcId="{013B7E50-2885-4C2F-8A20-54688A34E86A}" destId="{3C411D3A-CFDD-420E-9ED1-96F03A87305E}" srcOrd="7" destOrd="0" presId="urn:microsoft.com/office/officeart/2008/layout/HalfCircleOrganizationChart"/>
    <dgm:cxn modelId="{0F367CCE-391D-4D97-8B15-0AC0F5E946DD}" type="presParOf" srcId="{3C411D3A-CFDD-420E-9ED1-96F03A87305E}" destId="{A9F83B82-F3AB-4598-9E28-CD930FEA2641}" srcOrd="0" destOrd="0" presId="urn:microsoft.com/office/officeart/2008/layout/HalfCircleOrganizationChart"/>
    <dgm:cxn modelId="{EA96BBFE-B364-414E-BDE3-1D52F61EC7D7}" type="presParOf" srcId="{A9F83B82-F3AB-4598-9E28-CD930FEA2641}" destId="{84F71EE3-709D-4494-B7C7-7E248184CAE8}" srcOrd="0" destOrd="0" presId="urn:microsoft.com/office/officeart/2008/layout/HalfCircleOrganizationChart"/>
    <dgm:cxn modelId="{D2A2F28B-5F1A-4D3B-BEBD-8FAB5B310576}" type="presParOf" srcId="{A9F83B82-F3AB-4598-9E28-CD930FEA2641}" destId="{01415858-52D1-41A2-AE63-5E5E434F098D}" srcOrd="1" destOrd="0" presId="urn:microsoft.com/office/officeart/2008/layout/HalfCircleOrganizationChart"/>
    <dgm:cxn modelId="{9EBB23D8-46BA-4305-8308-4ABD2D2D2AA3}" type="presParOf" srcId="{A9F83B82-F3AB-4598-9E28-CD930FEA2641}" destId="{4D16EE0D-3E1C-47C5-9CD4-EB1BAB32A562}" srcOrd="2" destOrd="0" presId="urn:microsoft.com/office/officeart/2008/layout/HalfCircleOrganizationChart"/>
    <dgm:cxn modelId="{8D8673B3-6C74-4825-8187-39579D3422DF}" type="presParOf" srcId="{A9F83B82-F3AB-4598-9E28-CD930FEA2641}" destId="{83847433-DC52-46F4-A1E9-57326A640267}" srcOrd="3" destOrd="0" presId="urn:microsoft.com/office/officeart/2008/layout/HalfCircleOrganizationChart"/>
    <dgm:cxn modelId="{E7599F69-2ACC-41BA-A6C9-7FFBD7D8048C}" type="presParOf" srcId="{3C411D3A-CFDD-420E-9ED1-96F03A87305E}" destId="{C9C5B74B-42D8-4B30-97F0-DA791AC11E17}" srcOrd="1" destOrd="0" presId="urn:microsoft.com/office/officeart/2008/layout/HalfCircleOrganizationChart"/>
    <dgm:cxn modelId="{91D2CA94-2234-4362-A3C6-894FFDB5AB03}" type="presParOf" srcId="{3C411D3A-CFDD-420E-9ED1-96F03A87305E}" destId="{44BAE1A2-8460-40C2-AC42-51807E9A497A}" srcOrd="2" destOrd="0" presId="urn:microsoft.com/office/officeart/2008/layout/HalfCircleOrganizationChart"/>
    <dgm:cxn modelId="{8731D946-78B3-43C2-BB0A-85B304F2C82E}" type="presParOf" srcId="{B53DCC1C-6EDB-44DC-B478-B42EF6B1CD5F}" destId="{2BC18850-BF17-48D5-98A6-25335B86D094}" srcOrd="2" destOrd="0" presId="urn:microsoft.com/office/officeart/2008/layout/HalfCircleOrganizationChart"/>
    <dgm:cxn modelId="{8BD00E28-6E1F-41EE-A80B-5A8BEA70D0EE}" type="presParOf" srcId="{65AB86F0-B235-43FA-A3D0-F3B23E2A588D}" destId="{69C13A2B-BBF0-4868-A63C-79EAD543ED55}" srcOrd="2" destOrd="0" presId="urn:microsoft.com/office/officeart/2008/layout/HalfCircleOrganizationChart"/>
    <dgm:cxn modelId="{2BE79B0F-54CD-479F-B6C1-04357E224B60}" type="presParOf" srcId="{BBAA903A-B064-4626-9626-425A78C86731}" destId="{AE5391F6-7667-4A1E-AAEB-77F79D264E34}" srcOrd="2" destOrd="0" presId="urn:microsoft.com/office/officeart/2008/layout/HalfCircleOrganizationChart"/>
    <dgm:cxn modelId="{ED71DB04-AE55-48FB-81A0-FA3A3801BBD0}" type="presParOf" srcId="{BBAA903A-B064-4626-9626-425A78C86731}" destId="{7D1CCED4-25BA-43E2-ACA9-B47E9FD616CB}" srcOrd="3" destOrd="0" presId="urn:microsoft.com/office/officeart/2008/layout/HalfCircleOrganizationChart"/>
    <dgm:cxn modelId="{D082F7D1-B069-4F72-B4B6-CEBDEE7B4A7A}" type="presParOf" srcId="{7D1CCED4-25BA-43E2-ACA9-B47E9FD616CB}" destId="{3707F530-D6A6-4B8F-9AFA-BB2DB62C57DD}" srcOrd="0" destOrd="0" presId="urn:microsoft.com/office/officeart/2008/layout/HalfCircleOrganizationChart"/>
    <dgm:cxn modelId="{2D96805A-77C9-4D22-9DEF-B3BF602DF26D}" type="presParOf" srcId="{3707F530-D6A6-4B8F-9AFA-BB2DB62C57DD}" destId="{FBD81532-1E30-41F3-B460-19F93A4DA61D}" srcOrd="0" destOrd="0" presId="urn:microsoft.com/office/officeart/2008/layout/HalfCircleOrganizationChart"/>
    <dgm:cxn modelId="{52876571-C54C-4443-890E-81D720ED9453}" type="presParOf" srcId="{3707F530-D6A6-4B8F-9AFA-BB2DB62C57DD}" destId="{93656DC8-F5E8-4053-86AD-C50F73D4A00A}" srcOrd="1" destOrd="0" presId="urn:microsoft.com/office/officeart/2008/layout/HalfCircleOrganizationChart"/>
    <dgm:cxn modelId="{6387A7CF-1141-4911-A3EF-7B4BAFFE3D0E}" type="presParOf" srcId="{3707F530-D6A6-4B8F-9AFA-BB2DB62C57DD}" destId="{48227AF0-CCC6-4A3C-BBD8-218133D0F82B}" srcOrd="2" destOrd="0" presId="urn:microsoft.com/office/officeart/2008/layout/HalfCircleOrganizationChart"/>
    <dgm:cxn modelId="{89E2816F-79AC-43B7-93F6-86B40CED1BE0}" type="presParOf" srcId="{3707F530-D6A6-4B8F-9AFA-BB2DB62C57DD}" destId="{85C70DF9-55A9-462B-9D95-9F09E7E0A4FB}" srcOrd="3" destOrd="0" presId="urn:microsoft.com/office/officeart/2008/layout/HalfCircleOrganizationChart"/>
    <dgm:cxn modelId="{F3EB6DA4-54C5-455D-AA33-C763B73609E4}" type="presParOf" srcId="{7D1CCED4-25BA-43E2-ACA9-B47E9FD616CB}" destId="{175AE48F-5264-4514-BDEB-3EC94D9C5157}" srcOrd="1" destOrd="0" presId="urn:microsoft.com/office/officeart/2008/layout/HalfCircleOrganizationChart"/>
    <dgm:cxn modelId="{13CCC7ED-329E-44E1-AA4F-224463C7B04D}" type="presParOf" srcId="{175AE48F-5264-4514-BDEB-3EC94D9C5157}" destId="{C0D2F93B-60CC-441A-AB1C-936B82A580CC}" srcOrd="0" destOrd="0" presId="urn:microsoft.com/office/officeart/2008/layout/HalfCircleOrganizationChart"/>
    <dgm:cxn modelId="{6B6F9028-9A28-41C6-BADC-95E810E2C26A}" type="presParOf" srcId="{175AE48F-5264-4514-BDEB-3EC94D9C5157}" destId="{737C9920-1BD2-49B3-9214-0CDBA609C18A}" srcOrd="1" destOrd="0" presId="urn:microsoft.com/office/officeart/2008/layout/HalfCircleOrganizationChart"/>
    <dgm:cxn modelId="{30AED2D2-8E7E-4C54-BBCA-2FD7DFCBC317}" type="presParOf" srcId="{737C9920-1BD2-49B3-9214-0CDBA609C18A}" destId="{663CE9FB-7174-4B35-8459-AEDE8493686D}" srcOrd="0" destOrd="0" presId="urn:microsoft.com/office/officeart/2008/layout/HalfCircleOrganizationChart"/>
    <dgm:cxn modelId="{F01B7469-D6E5-4E0A-A1D3-0CFADF68AA52}" type="presParOf" srcId="{663CE9FB-7174-4B35-8459-AEDE8493686D}" destId="{D0C612ED-FA54-4981-9573-21723910DBD0}" srcOrd="0" destOrd="0" presId="urn:microsoft.com/office/officeart/2008/layout/HalfCircleOrganizationChart"/>
    <dgm:cxn modelId="{FA8829AC-5417-4C83-9945-161A3733E2E0}" type="presParOf" srcId="{663CE9FB-7174-4B35-8459-AEDE8493686D}" destId="{8640D552-FB5C-42EB-8A49-3F77D1D2A734}" srcOrd="1" destOrd="0" presId="urn:microsoft.com/office/officeart/2008/layout/HalfCircleOrganizationChart"/>
    <dgm:cxn modelId="{3BB7A7A0-431C-48C7-8571-1348089405E8}" type="presParOf" srcId="{663CE9FB-7174-4B35-8459-AEDE8493686D}" destId="{5CB6FA67-437C-42C7-B9B1-951CAAD0A56F}" srcOrd="2" destOrd="0" presId="urn:microsoft.com/office/officeart/2008/layout/HalfCircleOrganizationChart"/>
    <dgm:cxn modelId="{1A610B91-3F1E-4C85-A75A-465635B0AF0E}" type="presParOf" srcId="{663CE9FB-7174-4B35-8459-AEDE8493686D}" destId="{C2DFF59F-9DE9-446B-B553-69AF1E354629}" srcOrd="3" destOrd="0" presId="urn:microsoft.com/office/officeart/2008/layout/HalfCircleOrganizationChart"/>
    <dgm:cxn modelId="{3CD54055-AE13-49B7-A6D5-4D41D4FE1016}" type="presParOf" srcId="{737C9920-1BD2-49B3-9214-0CDBA609C18A}" destId="{14BC127E-D4EE-409E-8045-AB865F59EA45}" srcOrd="1" destOrd="0" presId="urn:microsoft.com/office/officeart/2008/layout/HalfCircleOrganizationChart"/>
    <dgm:cxn modelId="{118A6C59-37DF-4373-BB0F-D940D66E87CC}" type="presParOf" srcId="{14BC127E-D4EE-409E-8045-AB865F59EA45}" destId="{AB85FB78-8A5B-4A7B-BCDD-5869A64B9095}" srcOrd="0" destOrd="0" presId="urn:microsoft.com/office/officeart/2008/layout/HalfCircleOrganizationChart"/>
    <dgm:cxn modelId="{BB027660-842F-4C3E-81A9-8E2DC5D7A84C}" type="presParOf" srcId="{14BC127E-D4EE-409E-8045-AB865F59EA45}" destId="{93F592B9-F190-411E-A0AC-8D00E84D3B66}" srcOrd="1" destOrd="0" presId="urn:microsoft.com/office/officeart/2008/layout/HalfCircleOrganizationChart"/>
    <dgm:cxn modelId="{05AEE20D-83B0-4911-B7FB-D15A49445F3D}" type="presParOf" srcId="{93F592B9-F190-411E-A0AC-8D00E84D3B66}" destId="{549E5252-9BEC-4279-9744-88E47D1B8A5C}" srcOrd="0" destOrd="0" presId="urn:microsoft.com/office/officeart/2008/layout/HalfCircleOrganizationChart"/>
    <dgm:cxn modelId="{34363D31-D3FD-43AA-A1A4-98F3D2885463}" type="presParOf" srcId="{549E5252-9BEC-4279-9744-88E47D1B8A5C}" destId="{EF193751-E914-4E29-9CA1-751B9DF6422A}" srcOrd="0" destOrd="0" presId="urn:microsoft.com/office/officeart/2008/layout/HalfCircleOrganizationChart"/>
    <dgm:cxn modelId="{2E3C0F47-0803-49B7-8931-2963DC8D4166}" type="presParOf" srcId="{549E5252-9BEC-4279-9744-88E47D1B8A5C}" destId="{E543AFFC-BE7A-4E07-BDBB-14FBF522E663}" srcOrd="1" destOrd="0" presId="urn:microsoft.com/office/officeart/2008/layout/HalfCircleOrganizationChart"/>
    <dgm:cxn modelId="{A536A923-7376-41BC-B819-423E92070DAA}" type="presParOf" srcId="{549E5252-9BEC-4279-9744-88E47D1B8A5C}" destId="{FBE95E16-C71E-48B2-8828-4F60A7475367}" srcOrd="2" destOrd="0" presId="urn:microsoft.com/office/officeart/2008/layout/HalfCircleOrganizationChart"/>
    <dgm:cxn modelId="{00E35538-985D-4267-A15B-949932A50A0B}" type="presParOf" srcId="{549E5252-9BEC-4279-9744-88E47D1B8A5C}" destId="{3731AB0A-5D4C-4FEE-8EA2-AFC94C6E0C69}" srcOrd="3" destOrd="0" presId="urn:microsoft.com/office/officeart/2008/layout/HalfCircleOrganizationChart"/>
    <dgm:cxn modelId="{6D95079B-AECD-4663-98CD-D08AD969485A}" type="presParOf" srcId="{93F592B9-F190-411E-A0AC-8D00E84D3B66}" destId="{5A7986BD-C375-4B26-B593-C083FE137A2D}" srcOrd="1" destOrd="0" presId="urn:microsoft.com/office/officeart/2008/layout/HalfCircleOrganizationChart"/>
    <dgm:cxn modelId="{6DB3097E-A0AD-4148-8E6F-F1557999D6E6}" type="presParOf" srcId="{93F592B9-F190-411E-A0AC-8D00E84D3B66}" destId="{7D0F39BB-FBA6-46F1-82A8-C4C4A1C88D3A}" srcOrd="2" destOrd="0" presId="urn:microsoft.com/office/officeart/2008/layout/HalfCircleOrganizationChart"/>
    <dgm:cxn modelId="{E34DAEF5-2C2F-4DDA-B810-F86DF2181401}" type="presParOf" srcId="{14BC127E-D4EE-409E-8045-AB865F59EA45}" destId="{687FDFB1-E362-4EED-AD2C-CD35C198D36F}" srcOrd="2" destOrd="0" presId="urn:microsoft.com/office/officeart/2008/layout/HalfCircleOrganizationChart"/>
    <dgm:cxn modelId="{13A73531-1AD0-4F69-A0DE-96498EBBC6DB}" type="presParOf" srcId="{14BC127E-D4EE-409E-8045-AB865F59EA45}" destId="{784598C2-5CC3-4E3F-8DB3-769838DFB5AA}" srcOrd="3" destOrd="0" presId="urn:microsoft.com/office/officeart/2008/layout/HalfCircleOrganizationChart"/>
    <dgm:cxn modelId="{B96C3CFB-B242-409D-8E27-D41CB095F61A}" type="presParOf" srcId="{784598C2-5CC3-4E3F-8DB3-769838DFB5AA}" destId="{76E30DF6-525A-4F69-97C5-5D565E0712BE}" srcOrd="0" destOrd="0" presId="urn:microsoft.com/office/officeart/2008/layout/HalfCircleOrganizationChart"/>
    <dgm:cxn modelId="{9BF51C76-95F6-4034-8002-8A5E2B5762A4}" type="presParOf" srcId="{76E30DF6-525A-4F69-97C5-5D565E0712BE}" destId="{D9230782-D0F1-4E81-8A36-C9CA7F875C55}" srcOrd="0" destOrd="0" presId="urn:microsoft.com/office/officeart/2008/layout/HalfCircleOrganizationChart"/>
    <dgm:cxn modelId="{E971EAC3-6405-4D05-9243-97B60E9E258F}" type="presParOf" srcId="{76E30DF6-525A-4F69-97C5-5D565E0712BE}" destId="{9DAFF780-BB64-4ABE-952F-B5BF357D4233}" srcOrd="1" destOrd="0" presId="urn:microsoft.com/office/officeart/2008/layout/HalfCircleOrganizationChart"/>
    <dgm:cxn modelId="{951A6788-3679-40EB-995C-264EA508098D}" type="presParOf" srcId="{76E30DF6-525A-4F69-97C5-5D565E0712BE}" destId="{B849605B-417A-4C52-8CE2-4CE4A8A387E9}" srcOrd="2" destOrd="0" presId="urn:microsoft.com/office/officeart/2008/layout/HalfCircleOrganizationChart"/>
    <dgm:cxn modelId="{571FB17E-A21B-4C0B-B961-F783889E4E5C}" type="presParOf" srcId="{76E30DF6-525A-4F69-97C5-5D565E0712BE}" destId="{9972B23B-F8A6-420B-9E98-8C6696B07332}" srcOrd="3" destOrd="0" presId="urn:microsoft.com/office/officeart/2008/layout/HalfCircleOrganizationChart"/>
    <dgm:cxn modelId="{A00AA98F-4CE2-4F43-987C-EEA0E3309FAC}" type="presParOf" srcId="{784598C2-5CC3-4E3F-8DB3-769838DFB5AA}" destId="{CF486DCB-9759-4D57-A04A-9F1215835805}" srcOrd="1" destOrd="0" presId="urn:microsoft.com/office/officeart/2008/layout/HalfCircleOrganizationChart"/>
    <dgm:cxn modelId="{943E8740-0FDA-48B8-AFF9-2C7B17497E26}" type="presParOf" srcId="{784598C2-5CC3-4E3F-8DB3-769838DFB5AA}" destId="{EAD0DDCE-565A-40EE-8CF4-DC6575AF2F60}" srcOrd="2" destOrd="0" presId="urn:microsoft.com/office/officeart/2008/layout/HalfCircleOrganizationChart"/>
    <dgm:cxn modelId="{2B827060-BB4B-44EA-9A52-7B14F82E6652}" type="presParOf" srcId="{14BC127E-D4EE-409E-8045-AB865F59EA45}" destId="{8A253E77-AE8B-423F-A5EA-3A1B6AA8E32C}" srcOrd="4" destOrd="0" presId="urn:microsoft.com/office/officeart/2008/layout/HalfCircleOrganizationChart"/>
    <dgm:cxn modelId="{03788EFD-17FF-4F15-8F0C-C4D8414BC96E}" type="presParOf" srcId="{14BC127E-D4EE-409E-8045-AB865F59EA45}" destId="{819A7F04-FC54-4282-B998-F57BC9E80618}" srcOrd="5" destOrd="0" presId="urn:microsoft.com/office/officeart/2008/layout/HalfCircleOrganizationChart"/>
    <dgm:cxn modelId="{03741582-A773-4CA1-9F04-9FED81DA6FB3}" type="presParOf" srcId="{819A7F04-FC54-4282-B998-F57BC9E80618}" destId="{586E9987-1A78-41C0-BDF2-A8C3AE9D496B}" srcOrd="0" destOrd="0" presId="urn:microsoft.com/office/officeart/2008/layout/HalfCircleOrganizationChart"/>
    <dgm:cxn modelId="{2676FED8-1FB6-4C3C-BAFA-04B703E97BA8}" type="presParOf" srcId="{586E9987-1A78-41C0-BDF2-A8C3AE9D496B}" destId="{77ADE0DF-6E83-4443-9ABF-6A17F6A5166A}" srcOrd="0" destOrd="0" presId="urn:microsoft.com/office/officeart/2008/layout/HalfCircleOrganizationChart"/>
    <dgm:cxn modelId="{9A639E50-DA65-419E-85E8-5BE2185485E8}" type="presParOf" srcId="{586E9987-1A78-41C0-BDF2-A8C3AE9D496B}" destId="{E587A1E3-EA10-428D-BB1C-01AE24AC1929}" srcOrd="1" destOrd="0" presId="urn:microsoft.com/office/officeart/2008/layout/HalfCircleOrganizationChart"/>
    <dgm:cxn modelId="{30B48071-047B-44E2-95B4-31ACC45CF5D4}" type="presParOf" srcId="{586E9987-1A78-41C0-BDF2-A8C3AE9D496B}" destId="{0924B7DD-127A-478E-B768-A6D2190FE84B}" srcOrd="2" destOrd="0" presId="urn:microsoft.com/office/officeart/2008/layout/HalfCircleOrganizationChart"/>
    <dgm:cxn modelId="{3D95E08F-9E65-41B1-A596-899B1239A73B}" type="presParOf" srcId="{586E9987-1A78-41C0-BDF2-A8C3AE9D496B}" destId="{00A7C1A3-E4D9-4ACB-8A4F-E84BD0010B8D}" srcOrd="3" destOrd="0" presId="urn:microsoft.com/office/officeart/2008/layout/HalfCircleOrganizationChart"/>
    <dgm:cxn modelId="{38026793-AFBF-4826-B983-FAC5008C1787}" type="presParOf" srcId="{819A7F04-FC54-4282-B998-F57BC9E80618}" destId="{85D5EDA2-A956-4751-B660-FCB9F3849F2C}" srcOrd="1" destOrd="0" presId="urn:microsoft.com/office/officeart/2008/layout/HalfCircleOrganizationChart"/>
    <dgm:cxn modelId="{98580963-5399-457A-9BB8-48CBFFEA515F}" type="presParOf" srcId="{819A7F04-FC54-4282-B998-F57BC9E80618}" destId="{B0160B36-AC18-4606-85C6-4DCA22CCAA58}" srcOrd="2" destOrd="0" presId="urn:microsoft.com/office/officeart/2008/layout/HalfCircleOrganizationChart"/>
    <dgm:cxn modelId="{A038F990-2562-4158-B226-680C3D8C45C7}" type="presParOf" srcId="{14BC127E-D4EE-409E-8045-AB865F59EA45}" destId="{73B4A44D-8C87-435E-8713-33039E35B23E}" srcOrd="6" destOrd="0" presId="urn:microsoft.com/office/officeart/2008/layout/HalfCircleOrganizationChart"/>
    <dgm:cxn modelId="{D76B7D78-A547-469B-BA77-22E41CA29631}" type="presParOf" srcId="{14BC127E-D4EE-409E-8045-AB865F59EA45}" destId="{85AFAE2B-4FB2-4C4C-8A8E-2DB5E5513790}" srcOrd="7" destOrd="0" presId="urn:microsoft.com/office/officeart/2008/layout/HalfCircleOrganizationChart"/>
    <dgm:cxn modelId="{177F5B11-4B31-436D-BF89-C693B1192D76}" type="presParOf" srcId="{85AFAE2B-4FB2-4C4C-8A8E-2DB5E5513790}" destId="{629FFD1B-B9BC-45AE-9CDB-74597518B80D}" srcOrd="0" destOrd="0" presId="urn:microsoft.com/office/officeart/2008/layout/HalfCircleOrganizationChart"/>
    <dgm:cxn modelId="{14790C8A-78B2-4DF0-AE0F-720D15A3D817}" type="presParOf" srcId="{629FFD1B-B9BC-45AE-9CDB-74597518B80D}" destId="{A87C9D51-EA94-4F48-AE71-469E8F8AD22B}" srcOrd="0" destOrd="0" presId="urn:microsoft.com/office/officeart/2008/layout/HalfCircleOrganizationChart"/>
    <dgm:cxn modelId="{0DBC7B12-0ECE-41F6-902C-BA3F6EBD0D04}" type="presParOf" srcId="{629FFD1B-B9BC-45AE-9CDB-74597518B80D}" destId="{1B331B56-87FA-4C59-8C57-0FDF9854ABBA}" srcOrd="1" destOrd="0" presId="urn:microsoft.com/office/officeart/2008/layout/HalfCircleOrganizationChart"/>
    <dgm:cxn modelId="{55C28337-6209-41FA-BC67-3F386754198F}" type="presParOf" srcId="{629FFD1B-B9BC-45AE-9CDB-74597518B80D}" destId="{2CABD1B0-EAAB-4844-90C5-E3C515CFF840}" srcOrd="2" destOrd="0" presId="urn:microsoft.com/office/officeart/2008/layout/HalfCircleOrganizationChart"/>
    <dgm:cxn modelId="{9AC76480-2713-4539-95D0-A55B038C0E89}" type="presParOf" srcId="{629FFD1B-B9BC-45AE-9CDB-74597518B80D}" destId="{7B785FC1-1B3A-4599-AFBC-ED4A35EB98DF}" srcOrd="3" destOrd="0" presId="urn:microsoft.com/office/officeart/2008/layout/HalfCircleOrganizationChart"/>
    <dgm:cxn modelId="{4B01B13A-1154-4430-BA25-15F09C31950C}" type="presParOf" srcId="{85AFAE2B-4FB2-4C4C-8A8E-2DB5E5513790}" destId="{591B7030-7C32-4F3D-8B45-79ED3C794B94}" srcOrd="1" destOrd="0" presId="urn:microsoft.com/office/officeart/2008/layout/HalfCircleOrganizationChart"/>
    <dgm:cxn modelId="{8B3892EE-47E2-407A-B0C5-2980A5549F60}" type="presParOf" srcId="{85AFAE2B-4FB2-4C4C-8A8E-2DB5E5513790}" destId="{33D3924A-AE69-44D2-9C6B-195138D2C464}" srcOrd="2" destOrd="0" presId="urn:microsoft.com/office/officeart/2008/layout/HalfCircleOrganizationChart"/>
    <dgm:cxn modelId="{DBC6020A-20C3-49C5-8C1F-E8B015E6B6E4}" type="presParOf" srcId="{737C9920-1BD2-49B3-9214-0CDBA609C18A}" destId="{F52130B8-C3F9-4D89-AA98-083602786DC2}" srcOrd="2" destOrd="0" presId="urn:microsoft.com/office/officeart/2008/layout/HalfCircleOrganizationChart"/>
    <dgm:cxn modelId="{27FBE8E7-1589-40DB-80F1-47F4AC66C41B}" type="presParOf" srcId="{7D1CCED4-25BA-43E2-ACA9-B47E9FD616CB}" destId="{21DCB9C8-B8DF-4647-AAB0-89920861007B}" srcOrd="2" destOrd="0" presId="urn:microsoft.com/office/officeart/2008/layout/HalfCircleOrganizationChart"/>
    <dgm:cxn modelId="{4B652E2A-41F6-401E-95EB-D22D3D03768D}" type="presParOf" srcId="{BBAA903A-B064-4626-9626-425A78C86731}" destId="{3BD18CB0-BFBA-4710-9CED-62B59CD6E8C4}" srcOrd="4" destOrd="0" presId="urn:microsoft.com/office/officeart/2008/layout/HalfCircleOrganizationChart"/>
    <dgm:cxn modelId="{A7DBB468-B660-4756-846C-8DD04D5DE683}" type="presParOf" srcId="{BBAA903A-B064-4626-9626-425A78C86731}" destId="{F5636BD5-A95D-49AA-B265-0914EE484A4D}" srcOrd="5" destOrd="0" presId="urn:microsoft.com/office/officeart/2008/layout/HalfCircleOrganizationChart"/>
    <dgm:cxn modelId="{9F9C15DE-8A02-4A2D-AA49-3C8F58996A0F}" type="presParOf" srcId="{F5636BD5-A95D-49AA-B265-0914EE484A4D}" destId="{355A1C51-4295-4B79-8DCB-ECB3ECF198D9}" srcOrd="0" destOrd="0" presId="urn:microsoft.com/office/officeart/2008/layout/HalfCircleOrganizationChart"/>
    <dgm:cxn modelId="{88F3EE7A-B11A-4F49-BF1D-FDE7E3016236}" type="presParOf" srcId="{355A1C51-4295-4B79-8DCB-ECB3ECF198D9}" destId="{5CD8671F-9FB8-406C-B397-73C8D51CD0EC}" srcOrd="0" destOrd="0" presId="urn:microsoft.com/office/officeart/2008/layout/HalfCircleOrganizationChart"/>
    <dgm:cxn modelId="{85E9A98C-58EF-44D3-AF73-4777EEDABA39}" type="presParOf" srcId="{355A1C51-4295-4B79-8DCB-ECB3ECF198D9}" destId="{13AE6704-EE5C-4560-8E53-BD8B83629837}" srcOrd="1" destOrd="0" presId="urn:microsoft.com/office/officeart/2008/layout/HalfCircleOrganizationChart"/>
    <dgm:cxn modelId="{957A2990-4A81-4F24-BBAA-B35D6A500154}" type="presParOf" srcId="{355A1C51-4295-4B79-8DCB-ECB3ECF198D9}" destId="{F167FDB5-5D8F-4326-BE9B-757CD19FF089}" srcOrd="2" destOrd="0" presId="urn:microsoft.com/office/officeart/2008/layout/HalfCircleOrganizationChart"/>
    <dgm:cxn modelId="{6218D8BE-76C6-4BDA-85E6-CCC24E0C0828}" type="presParOf" srcId="{355A1C51-4295-4B79-8DCB-ECB3ECF198D9}" destId="{47E74FA7-33C9-41A5-BCF2-3DBE8F9E3C96}" srcOrd="3" destOrd="0" presId="urn:microsoft.com/office/officeart/2008/layout/HalfCircleOrganizationChart"/>
    <dgm:cxn modelId="{B399D49D-C933-472D-8087-24137A369669}" type="presParOf" srcId="{F5636BD5-A95D-49AA-B265-0914EE484A4D}" destId="{31F30D1B-21F3-4843-A7FA-2C0ADA18A330}" srcOrd="1" destOrd="0" presId="urn:microsoft.com/office/officeart/2008/layout/HalfCircleOrganizationChart"/>
    <dgm:cxn modelId="{DB6FCBA4-8E11-4DA9-A6C9-51A38BA23E02}" type="presParOf" srcId="{31F30D1B-21F3-4843-A7FA-2C0ADA18A330}" destId="{CFC81796-2F4C-447C-8291-B54CF2ADD1ED}" srcOrd="0" destOrd="0" presId="urn:microsoft.com/office/officeart/2008/layout/HalfCircleOrganizationChart"/>
    <dgm:cxn modelId="{9D7F2BD3-AAFC-472B-8DD6-3EA9D7972586}" type="presParOf" srcId="{31F30D1B-21F3-4843-A7FA-2C0ADA18A330}" destId="{821D0F82-2946-4725-BBE5-D9BBF842C9B9}" srcOrd="1" destOrd="0" presId="urn:microsoft.com/office/officeart/2008/layout/HalfCircleOrganizationChart"/>
    <dgm:cxn modelId="{B9CBCD6B-9765-453E-9B7A-95CB88624CFC}" type="presParOf" srcId="{821D0F82-2946-4725-BBE5-D9BBF842C9B9}" destId="{18AC9A25-E956-4702-AA98-6507C073ACAC}" srcOrd="0" destOrd="0" presId="urn:microsoft.com/office/officeart/2008/layout/HalfCircleOrganizationChart"/>
    <dgm:cxn modelId="{6D9CA3B2-5D08-40CF-821E-FD35F5BA644F}" type="presParOf" srcId="{18AC9A25-E956-4702-AA98-6507C073ACAC}" destId="{3CB73D50-808B-4A52-9413-DF94F0DF17A8}" srcOrd="0" destOrd="0" presId="urn:microsoft.com/office/officeart/2008/layout/HalfCircleOrganizationChart"/>
    <dgm:cxn modelId="{099D935A-D52B-4E4C-BF8B-9846AFC891EE}" type="presParOf" srcId="{18AC9A25-E956-4702-AA98-6507C073ACAC}" destId="{23C77274-C236-437B-ABD5-0A49B5AEB45B}" srcOrd="1" destOrd="0" presId="urn:microsoft.com/office/officeart/2008/layout/HalfCircleOrganizationChart"/>
    <dgm:cxn modelId="{FA2BF9B4-82E8-47DE-9B36-C2AF4B20BA01}" type="presParOf" srcId="{18AC9A25-E956-4702-AA98-6507C073ACAC}" destId="{7D7E2AC7-5900-4F23-A53D-E72FD0E8E287}" srcOrd="2" destOrd="0" presId="urn:microsoft.com/office/officeart/2008/layout/HalfCircleOrganizationChart"/>
    <dgm:cxn modelId="{47FC1069-238F-476C-856D-0FEC7C44752A}" type="presParOf" srcId="{18AC9A25-E956-4702-AA98-6507C073ACAC}" destId="{59374BA2-AAD7-43E8-9717-8A43A1667F84}" srcOrd="3" destOrd="0" presId="urn:microsoft.com/office/officeart/2008/layout/HalfCircleOrganizationChart"/>
    <dgm:cxn modelId="{6695A4DC-D207-4847-9C3B-D0EDA3041543}" type="presParOf" srcId="{821D0F82-2946-4725-BBE5-D9BBF842C9B9}" destId="{EAB459FD-C57C-483F-8A60-1C36F8024BE0}" srcOrd="1" destOrd="0" presId="urn:microsoft.com/office/officeart/2008/layout/HalfCircleOrganizationChart"/>
    <dgm:cxn modelId="{E55A9421-263D-456A-A136-4EC264FB19BA}" type="presParOf" srcId="{EAB459FD-C57C-483F-8A60-1C36F8024BE0}" destId="{5C193723-7BE0-4CE1-A099-E98C00AF5CED}" srcOrd="0" destOrd="0" presId="urn:microsoft.com/office/officeart/2008/layout/HalfCircleOrganizationChart"/>
    <dgm:cxn modelId="{042EFFEB-8E0D-4510-9CFE-079F012D0505}" type="presParOf" srcId="{EAB459FD-C57C-483F-8A60-1C36F8024BE0}" destId="{6DC901BE-0715-4F93-91E0-2DF0C8D14E85}" srcOrd="1" destOrd="0" presId="urn:microsoft.com/office/officeart/2008/layout/HalfCircleOrganizationChart"/>
    <dgm:cxn modelId="{1AF1D9AF-7CBF-4FA7-816C-B23B2C4AAB59}" type="presParOf" srcId="{6DC901BE-0715-4F93-91E0-2DF0C8D14E85}" destId="{743F117E-5C4A-41FD-9ACE-2D38DF3545C9}" srcOrd="0" destOrd="0" presId="urn:microsoft.com/office/officeart/2008/layout/HalfCircleOrganizationChart"/>
    <dgm:cxn modelId="{06636162-0751-4001-A2B7-BCEEE60968CC}" type="presParOf" srcId="{743F117E-5C4A-41FD-9ACE-2D38DF3545C9}" destId="{454A974D-7B7D-420F-AC0D-DE4123BACECB}" srcOrd="0" destOrd="0" presId="urn:microsoft.com/office/officeart/2008/layout/HalfCircleOrganizationChart"/>
    <dgm:cxn modelId="{29C00B37-4D35-46CE-83F3-1CC4733024BD}" type="presParOf" srcId="{743F117E-5C4A-41FD-9ACE-2D38DF3545C9}" destId="{3B1BC41E-6D88-4435-A7DD-7C524539A1EB}" srcOrd="1" destOrd="0" presId="urn:microsoft.com/office/officeart/2008/layout/HalfCircleOrganizationChart"/>
    <dgm:cxn modelId="{4FA6AE04-B50D-40F5-A8A6-F0EC764AF3E7}" type="presParOf" srcId="{743F117E-5C4A-41FD-9ACE-2D38DF3545C9}" destId="{DCF78AA6-4340-42FA-A69D-21AFD14D8A94}" srcOrd="2" destOrd="0" presId="urn:microsoft.com/office/officeart/2008/layout/HalfCircleOrganizationChart"/>
    <dgm:cxn modelId="{565E2B3C-372F-4597-858E-52FE4A2280A9}" type="presParOf" srcId="{743F117E-5C4A-41FD-9ACE-2D38DF3545C9}" destId="{DD155F2E-4356-4BA2-8BE4-95DFA738832C}" srcOrd="3" destOrd="0" presId="urn:microsoft.com/office/officeart/2008/layout/HalfCircleOrganizationChart"/>
    <dgm:cxn modelId="{A094AC3B-3036-4B96-A366-DC31A3565DAE}" type="presParOf" srcId="{6DC901BE-0715-4F93-91E0-2DF0C8D14E85}" destId="{81E1C499-C0EF-451F-ABAB-BE46B4E45C8E}" srcOrd="1" destOrd="0" presId="urn:microsoft.com/office/officeart/2008/layout/HalfCircleOrganizationChart"/>
    <dgm:cxn modelId="{87A89A85-2817-49CE-90A0-87E3844B7069}" type="presParOf" srcId="{6DC901BE-0715-4F93-91E0-2DF0C8D14E85}" destId="{A987B1DA-7312-46B0-91A9-4DEFA72CAFA8}" srcOrd="2" destOrd="0" presId="urn:microsoft.com/office/officeart/2008/layout/HalfCircleOrganizationChart"/>
    <dgm:cxn modelId="{CCB84103-9C3D-4B29-A5CC-AE0EB48313D3}" type="presParOf" srcId="{EAB459FD-C57C-483F-8A60-1C36F8024BE0}" destId="{23B43A10-82A4-41BA-9055-322281DBD9E6}" srcOrd="2" destOrd="0" presId="urn:microsoft.com/office/officeart/2008/layout/HalfCircleOrganizationChart"/>
    <dgm:cxn modelId="{5D8F7CB5-DE36-42D7-B3A8-E7F172608241}" type="presParOf" srcId="{EAB459FD-C57C-483F-8A60-1C36F8024BE0}" destId="{8FF99C00-6579-4CF1-8213-A0BD79113D4A}" srcOrd="3" destOrd="0" presId="urn:microsoft.com/office/officeart/2008/layout/HalfCircleOrganizationChart"/>
    <dgm:cxn modelId="{B8B411D5-E6CA-4F43-A952-EFD52B5C7423}" type="presParOf" srcId="{8FF99C00-6579-4CF1-8213-A0BD79113D4A}" destId="{28792B8E-EF3F-4CDF-AFB8-7C0F3B1BB689}" srcOrd="0" destOrd="0" presId="urn:microsoft.com/office/officeart/2008/layout/HalfCircleOrganizationChart"/>
    <dgm:cxn modelId="{C83E5307-F469-4FF0-AEAE-68DB69624A04}" type="presParOf" srcId="{28792B8E-EF3F-4CDF-AFB8-7C0F3B1BB689}" destId="{90EF9800-ED4A-46E8-B4C6-F84C4D476535}" srcOrd="0" destOrd="0" presId="urn:microsoft.com/office/officeart/2008/layout/HalfCircleOrganizationChart"/>
    <dgm:cxn modelId="{DF9C8C3A-2AC8-41C3-BA51-F1C342643124}" type="presParOf" srcId="{28792B8E-EF3F-4CDF-AFB8-7C0F3B1BB689}" destId="{7B000833-3CFD-4A5A-9DD9-1D6626486783}" srcOrd="1" destOrd="0" presId="urn:microsoft.com/office/officeart/2008/layout/HalfCircleOrganizationChart"/>
    <dgm:cxn modelId="{43911A4C-E31C-42C5-B16A-6ADD51224AEE}" type="presParOf" srcId="{28792B8E-EF3F-4CDF-AFB8-7C0F3B1BB689}" destId="{3E0A9337-A63F-49BC-843D-ECD0B61374D1}" srcOrd="2" destOrd="0" presId="urn:microsoft.com/office/officeart/2008/layout/HalfCircleOrganizationChart"/>
    <dgm:cxn modelId="{9B000623-9E13-4F74-A3A4-30959BF21228}" type="presParOf" srcId="{28792B8E-EF3F-4CDF-AFB8-7C0F3B1BB689}" destId="{0231AFAC-6843-499F-9D3F-2744A312D2E1}" srcOrd="3" destOrd="0" presId="urn:microsoft.com/office/officeart/2008/layout/HalfCircleOrganizationChart"/>
    <dgm:cxn modelId="{37769768-F1DE-4825-956F-58FF27638D6D}" type="presParOf" srcId="{8FF99C00-6579-4CF1-8213-A0BD79113D4A}" destId="{08C15EF4-0FAC-4BD7-BC8B-1A40F7CF4730}" srcOrd="1" destOrd="0" presId="urn:microsoft.com/office/officeart/2008/layout/HalfCircleOrganizationChart"/>
    <dgm:cxn modelId="{384D3E12-1CB7-405C-BE3E-761923A724DE}" type="presParOf" srcId="{8FF99C00-6579-4CF1-8213-A0BD79113D4A}" destId="{7CADA960-DEDF-4645-A371-8D9DC85BA5E8}" srcOrd="2" destOrd="0" presId="urn:microsoft.com/office/officeart/2008/layout/HalfCircleOrganizationChart"/>
    <dgm:cxn modelId="{0CD07D4F-70E8-4FCE-B034-98D8D0D5D97C}" type="presParOf" srcId="{EAB459FD-C57C-483F-8A60-1C36F8024BE0}" destId="{F088373C-23AB-4CD4-9042-20034DBD7930}" srcOrd="4" destOrd="0" presId="urn:microsoft.com/office/officeart/2008/layout/HalfCircleOrganizationChart"/>
    <dgm:cxn modelId="{B04A57FB-DAB8-4BA5-8C51-6A5DFBDA17B3}" type="presParOf" srcId="{EAB459FD-C57C-483F-8A60-1C36F8024BE0}" destId="{39B51B5E-E51E-4804-959F-8A1747FAF85B}" srcOrd="5" destOrd="0" presId="urn:microsoft.com/office/officeart/2008/layout/HalfCircleOrganizationChart"/>
    <dgm:cxn modelId="{29228941-3D98-46A9-9671-3DCFFF5EAA21}" type="presParOf" srcId="{39B51B5E-E51E-4804-959F-8A1747FAF85B}" destId="{821AA394-F02A-4054-A071-26D6FF5E7266}" srcOrd="0" destOrd="0" presId="urn:microsoft.com/office/officeart/2008/layout/HalfCircleOrganizationChart"/>
    <dgm:cxn modelId="{7D582884-932F-4C37-9110-2DEA201ADF98}" type="presParOf" srcId="{821AA394-F02A-4054-A071-26D6FF5E7266}" destId="{D7F352C1-E457-4FC4-B1C5-5E80125AC46C}" srcOrd="0" destOrd="0" presId="urn:microsoft.com/office/officeart/2008/layout/HalfCircleOrganizationChart"/>
    <dgm:cxn modelId="{1F808D45-6D70-4D98-8910-B5C73169352C}" type="presParOf" srcId="{821AA394-F02A-4054-A071-26D6FF5E7266}" destId="{309AEBD1-0976-4BEE-8CFE-464F114CA973}" srcOrd="1" destOrd="0" presId="urn:microsoft.com/office/officeart/2008/layout/HalfCircleOrganizationChart"/>
    <dgm:cxn modelId="{A8A89CFA-C7AD-4BF3-B049-AFA6950EBBBA}" type="presParOf" srcId="{821AA394-F02A-4054-A071-26D6FF5E7266}" destId="{0CCF9AC8-0BF6-419F-88CD-5B427E1E304F}" srcOrd="2" destOrd="0" presId="urn:microsoft.com/office/officeart/2008/layout/HalfCircleOrganizationChart"/>
    <dgm:cxn modelId="{F92BD2A6-129F-49DE-A60D-30B3F23B64B0}" type="presParOf" srcId="{821AA394-F02A-4054-A071-26D6FF5E7266}" destId="{2D93544E-7230-4F17-BBC6-A5414F8A3C30}" srcOrd="3" destOrd="0" presId="urn:microsoft.com/office/officeart/2008/layout/HalfCircleOrganizationChart"/>
    <dgm:cxn modelId="{D15C59BB-2FB5-4110-AEF6-2E384CEB4FDD}" type="presParOf" srcId="{39B51B5E-E51E-4804-959F-8A1747FAF85B}" destId="{39C3F140-28ED-4A93-9860-2BDCA38843DE}" srcOrd="1" destOrd="0" presId="urn:microsoft.com/office/officeart/2008/layout/HalfCircleOrganizationChart"/>
    <dgm:cxn modelId="{D61D72F2-8316-4D30-B978-8462A6D34E35}" type="presParOf" srcId="{39B51B5E-E51E-4804-959F-8A1747FAF85B}" destId="{54AF71C8-FA38-4589-BFDE-FBFC240AE01F}" srcOrd="2" destOrd="0" presId="urn:microsoft.com/office/officeart/2008/layout/HalfCircleOrganizationChart"/>
    <dgm:cxn modelId="{4FFDDC60-3C6A-4C35-B8BE-F6F92CB66F97}" type="presParOf" srcId="{EAB459FD-C57C-483F-8A60-1C36F8024BE0}" destId="{7288749C-857B-4A46-A189-AB7129225D59}" srcOrd="6" destOrd="0" presId="urn:microsoft.com/office/officeart/2008/layout/HalfCircleOrganizationChart"/>
    <dgm:cxn modelId="{949EF11C-D10F-43E5-97FE-5D6997F56FEC}" type="presParOf" srcId="{EAB459FD-C57C-483F-8A60-1C36F8024BE0}" destId="{83DE8D2E-7A46-4013-8605-394EE260DAC2}" srcOrd="7" destOrd="0" presId="urn:microsoft.com/office/officeart/2008/layout/HalfCircleOrganizationChart"/>
    <dgm:cxn modelId="{19395B9A-68F2-44C4-A979-48E9958A6408}" type="presParOf" srcId="{83DE8D2E-7A46-4013-8605-394EE260DAC2}" destId="{ED8D519B-0AC2-4781-9E35-6C4CD72A0FBF}" srcOrd="0" destOrd="0" presId="urn:microsoft.com/office/officeart/2008/layout/HalfCircleOrganizationChart"/>
    <dgm:cxn modelId="{501A7001-3023-49BC-95FF-018E46F08ADA}" type="presParOf" srcId="{ED8D519B-0AC2-4781-9E35-6C4CD72A0FBF}" destId="{0DB87567-BA0E-4066-AB98-E6E976ED1AB3}" srcOrd="0" destOrd="0" presId="urn:microsoft.com/office/officeart/2008/layout/HalfCircleOrganizationChart"/>
    <dgm:cxn modelId="{EC1AD2FC-4C90-427B-8D1E-553C648A88E4}" type="presParOf" srcId="{ED8D519B-0AC2-4781-9E35-6C4CD72A0FBF}" destId="{31390C3C-660D-48F2-99C2-74D21D956448}" srcOrd="1" destOrd="0" presId="urn:microsoft.com/office/officeart/2008/layout/HalfCircleOrganizationChart"/>
    <dgm:cxn modelId="{BD2B9139-E9B4-4064-BF4B-0BE312DDC9EB}" type="presParOf" srcId="{ED8D519B-0AC2-4781-9E35-6C4CD72A0FBF}" destId="{31B3FC5E-302E-4633-9DF6-E5E799DA2A15}" srcOrd="2" destOrd="0" presId="urn:microsoft.com/office/officeart/2008/layout/HalfCircleOrganizationChart"/>
    <dgm:cxn modelId="{3BFFD397-A2EB-4EAD-8B78-E4281740ECA5}" type="presParOf" srcId="{ED8D519B-0AC2-4781-9E35-6C4CD72A0FBF}" destId="{E4EBF0CD-CC5E-4741-9985-3ECA0CC69F90}" srcOrd="3" destOrd="0" presId="urn:microsoft.com/office/officeart/2008/layout/HalfCircleOrganizationChart"/>
    <dgm:cxn modelId="{CE21753C-BAAD-4403-8ADC-FBAA4CD34C10}" type="presParOf" srcId="{83DE8D2E-7A46-4013-8605-394EE260DAC2}" destId="{4722021E-689D-465C-B356-423C1EF0BBA1}" srcOrd="1" destOrd="0" presId="urn:microsoft.com/office/officeart/2008/layout/HalfCircleOrganizationChart"/>
    <dgm:cxn modelId="{85BE44D8-B54E-4647-BA4A-31125325012C}" type="presParOf" srcId="{83DE8D2E-7A46-4013-8605-394EE260DAC2}" destId="{ED2E45F8-E745-42A6-BCD2-69487384BB0C}" srcOrd="2" destOrd="0" presId="urn:microsoft.com/office/officeart/2008/layout/HalfCircleOrganizationChart"/>
    <dgm:cxn modelId="{228FEADD-B992-4E4B-821D-4BA032153ACB}" type="presParOf" srcId="{EAB459FD-C57C-483F-8A60-1C36F8024BE0}" destId="{00EF3CE7-C00A-4B93-AB46-DBC2D3BAACEB}" srcOrd="8" destOrd="0" presId="urn:microsoft.com/office/officeart/2008/layout/HalfCircleOrganizationChart"/>
    <dgm:cxn modelId="{5998B3D1-0F24-4F4D-A85E-74BC5116527A}" type="presParOf" srcId="{EAB459FD-C57C-483F-8A60-1C36F8024BE0}" destId="{2A787FCD-02EE-43A1-997C-2FAA453C8DB9}" srcOrd="9" destOrd="0" presId="urn:microsoft.com/office/officeart/2008/layout/HalfCircleOrganizationChart"/>
    <dgm:cxn modelId="{691B7017-CE40-4295-9FB3-30420E19533B}" type="presParOf" srcId="{2A787FCD-02EE-43A1-997C-2FAA453C8DB9}" destId="{FFEF1F40-9528-484D-B512-190371B5BAF9}" srcOrd="0" destOrd="0" presId="urn:microsoft.com/office/officeart/2008/layout/HalfCircleOrganizationChart"/>
    <dgm:cxn modelId="{190BD67C-9BEE-4AEE-9C89-5C869FDCEC21}" type="presParOf" srcId="{FFEF1F40-9528-484D-B512-190371B5BAF9}" destId="{B9BF80B4-4686-4B08-8035-9D27FFC03706}" srcOrd="0" destOrd="0" presId="urn:microsoft.com/office/officeart/2008/layout/HalfCircleOrganizationChart"/>
    <dgm:cxn modelId="{B3063767-DA3C-4D64-A48F-65202299D884}" type="presParOf" srcId="{FFEF1F40-9528-484D-B512-190371B5BAF9}" destId="{99A6FFCA-59E5-4835-8175-4885BB13446C}" srcOrd="1" destOrd="0" presId="urn:microsoft.com/office/officeart/2008/layout/HalfCircleOrganizationChart"/>
    <dgm:cxn modelId="{767D511E-FB8A-4876-AA85-77487D6E6CFC}" type="presParOf" srcId="{FFEF1F40-9528-484D-B512-190371B5BAF9}" destId="{53C7531C-CC7E-473D-9ACB-F1EAF76DA7FA}" srcOrd="2" destOrd="0" presId="urn:microsoft.com/office/officeart/2008/layout/HalfCircleOrganizationChart"/>
    <dgm:cxn modelId="{AB5702E8-5206-461C-9D95-7165701ECECD}" type="presParOf" srcId="{FFEF1F40-9528-484D-B512-190371B5BAF9}" destId="{63E932B7-1204-43A6-B989-239EA7C6008A}" srcOrd="3" destOrd="0" presId="urn:microsoft.com/office/officeart/2008/layout/HalfCircleOrganizationChart"/>
    <dgm:cxn modelId="{A499650D-9842-4403-B581-4425405A1BB9}" type="presParOf" srcId="{2A787FCD-02EE-43A1-997C-2FAA453C8DB9}" destId="{FF42C5AF-1320-41B8-A2AC-AE0930F41D3A}" srcOrd="1" destOrd="0" presId="urn:microsoft.com/office/officeart/2008/layout/HalfCircleOrganizationChart"/>
    <dgm:cxn modelId="{8790598E-91B9-4747-BE52-438DAF85DF09}" type="presParOf" srcId="{2A787FCD-02EE-43A1-997C-2FAA453C8DB9}" destId="{E665597B-60A9-47EC-9AC0-029731537984}" srcOrd="2" destOrd="0" presId="urn:microsoft.com/office/officeart/2008/layout/HalfCircleOrganizationChart"/>
    <dgm:cxn modelId="{5B80F4DC-707E-4DD2-A326-B10580D28068}" type="presParOf" srcId="{EAB459FD-C57C-483F-8A60-1C36F8024BE0}" destId="{61186BBE-E3CB-40A7-A9CF-29FC91E6E372}" srcOrd="10" destOrd="0" presId="urn:microsoft.com/office/officeart/2008/layout/HalfCircleOrganizationChart"/>
    <dgm:cxn modelId="{AB982BFF-72CC-4AD5-9AA6-A585A7CDDD65}" type="presParOf" srcId="{EAB459FD-C57C-483F-8A60-1C36F8024BE0}" destId="{3035B3D2-CF17-4658-AA4F-B0BAC7BA0862}" srcOrd="11" destOrd="0" presId="urn:microsoft.com/office/officeart/2008/layout/HalfCircleOrganizationChart"/>
    <dgm:cxn modelId="{01929105-5FCA-4C8A-90CA-2809B566D301}" type="presParOf" srcId="{3035B3D2-CF17-4658-AA4F-B0BAC7BA0862}" destId="{B7CCC8AB-1166-4429-8FF9-2E8C0EC29FBC}" srcOrd="0" destOrd="0" presId="urn:microsoft.com/office/officeart/2008/layout/HalfCircleOrganizationChart"/>
    <dgm:cxn modelId="{70700BDD-1476-4C86-B9A0-901DADBBBBC9}" type="presParOf" srcId="{B7CCC8AB-1166-4429-8FF9-2E8C0EC29FBC}" destId="{D2897CEE-A883-49D2-8FE8-A4805F67BDC5}" srcOrd="0" destOrd="0" presId="urn:microsoft.com/office/officeart/2008/layout/HalfCircleOrganizationChart"/>
    <dgm:cxn modelId="{277928F3-640B-4BE8-A2D9-1413B6DFC8CC}" type="presParOf" srcId="{B7CCC8AB-1166-4429-8FF9-2E8C0EC29FBC}" destId="{CC327B24-4323-4D44-8125-4DDE78F63F1A}" srcOrd="1" destOrd="0" presId="urn:microsoft.com/office/officeart/2008/layout/HalfCircleOrganizationChart"/>
    <dgm:cxn modelId="{5C025E7C-9015-4FA2-A54C-19B862D7740B}" type="presParOf" srcId="{B7CCC8AB-1166-4429-8FF9-2E8C0EC29FBC}" destId="{7D60EED4-CAD1-4227-AC6A-24A4998EC3A0}" srcOrd="2" destOrd="0" presId="urn:microsoft.com/office/officeart/2008/layout/HalfCircleOrganizationChart"/>
    <dgm:cxn modelId="{F33924AF-845A-480F-B368-25C44D9236FD}" type="presParOf" srcId="{B7CCC8AB-1166-4429-8FF9-2E8C0EC29FBC}" destId="{28B554B5-38C0-435B-9DC5-0D17A424E1CA}" srcOrd="3" destOrd="0" presId="urn:microsoft.com/office/officeart/2008/layout/HalfCircleOrganizationChart"/>
    <dgm:cxn modelId="{C045FF4F-62CA-44E3-A57E-A7BBEBABF1B8}" type="presParOf" srcId="{3035B3D2-CF17-4658-AA4F-B0BAC7BA0862}" destId="{D4F268D7-2979-4AA6-A1F7-F48BE53853FD}" srcOrd="1" destOrd="0" presId="urn:microsoft.com/office/officeart/2008/layout/HalfCircleOrganizationChart"/>
    <dgm:cxn modelId="{1F317D1C-0A84-419A-9ED1-6F802E274A2C}" type="presParOf" srcId="{3035B3D2-CF17-4658-AA4F-B0BAC7BA0862}" destId="{E537C37D-1DDE-436E-9C97-C62F9DC57555}" srcOrd="2" destOrd="0" presId="urn:microsoft.com/office/officeart/2008/layout/HalfCircleOrganizationChart"/>
    <dgm:cxn modelId="{3D473819-9391-4819-94F2-4F1E0B62A160}" type="presParOf" srcId="{EAB459FD-C57C-483F-8A60-1C36F8024BE0}" destId="{C2926BE9-B891-483E-863A-E94DB6B15C1C}" srcOrd="12" destOrd="0" presId="urn:microsoft.com/office/officeart/2008/layout/HalfCircleOrganizationChart"/>
    <dgm:cxn modelId="{4370D51E-E022-4E10-8DCE-25BD8B1334EE}" type="presParOf" srcId="{EAB459FD-C57C-483F-8A60-1C36F8024BE0}" destId="{96E2F2F8-E0B5-455B-BA65-7E82165A4BED}" srcOrd="13" destOrd="0" presId="urn:microsoft.com/office/officeart/2008/layout/HalfCircleOrganizationChart"/>
    <dgm:cxn modelId="{FB3B5CD8-D357-44C5-9C18-772AEA9D4A95}" type="presParOf" srcId="{96E2F2F8-E0B5-455B-BA65-7E82165A4BED}" destId="{14AB7889-218F-49DE-B939-74BCFA1D1387}" srcOrd="0" destOrd="0" presId="urn:microsoft.com/office/officeart/2008/layout/HalfCircleOrganizationChart"/>
    <dgm:cxn modelId="{0F8C40E1-B617-4E11-8E1A-C1AA3E6296C2}" type="presParOf" srcId="{14AB7889-218F-49DE-B939-74BCFA1D1387}" destId="{A8FE9574-E2DA-4A8B-8169-DEC511B8A8EF}" srcOrd="0" destOrd="0" presId="urn:microsoft.com/office/officeart/2008/layout/HalfCircleOrganizationChart"/>
    <dgm:cxn modelId="{A142840F-A869-429B-9569-AE1F0A6EEA54}" type="presParOf" srcId="{14AB7889-218F-49DE-B939-74BCFA1D1387}" destId="{DCB7F9B0-893E-447C-899C-1827FD67C98D}" srcOrd="1" destOrd="0" presId="urn:microsoft.com/office/officeart/2008/layout/HalfCircleOrganizationChart"/>
    <dgm:cxn modelId="{3E945D75-8B43-4378-8698-2CF28F1D9E61}" type="presParOf" srcId="{14AB7889-218F-49DE-B939-74BCFA1D1387}" destId="{EAC028D8-1991-46D9-8661-6CE2A6879B0A}" srcOrd="2" destOrd="0" presId="urn:microsoft.com/office/officeart/2008/layout/HalfCircleOrganizationChart"/>
    <dgm:cxn modelId="{3E8691ED-2685-48FD-9D2A-C50EA1591141}" type="presParOf" srcId="{14AB7889-218F-49DE-B939-74BCFA1D1387}" destId="{DF8D2BD6-9040-45E5-BFCC-81E14AECF0B6}" srcOrd="3" destOrd="0" presId="urn:microsoft.com/office/officeart/2008/layout/HalfCircleOrganizationChart"/>
    <dgm:cxn modelId="{4C926F08-6685-4B49-BEE3-C94A190A3D71}" type="presParOf" srcId="{96E2F2F8-E0B5-455B-BA65-7E82165A4BED}" destId="{387A3163-D8E6-4A61-A5CD-3EFF01AC7923}" srcOrd="1" destOrd="0" presId="urn:microsoft.com/office/officeart/2008/layout/HalfCircleOrganizationChart"/>
    <dgm:cxn modelId="{5983881D-CCFF-45BA-B6EA-CEFB043F794B}" type="presParOf" srcId="{96E2F2F8-E0B5-455B-BA65-7E82165A4BED}" destId="{0ABBEEAD-0877-4EC7-8096-2345609C9F74}" srcOrd="2" destOrd="0" presId="urn:microsoft.com/office/officeart/2008/layout/HalfCircleOrganizationChart"/>
    <dgm:cxn modelId="{70284447-F815-4DE2-8284-4DBB68345C2B}" type="presParOf" srcId="{821D0F82-2946-4725-BBE5-D9BBF842C9B9}" destId="{DD0C7309-EA0F-4671-B48B-A8260C204DAD}" srcOrd="2" destOrd="0" presId="urn:microsoft.com/office/officeart/2008/layout/HalfCircleOrganizationChart"/>
    <dgm:cxn modelId="{99C60DCB-6C94-45E6-8115-DB9354612CD3}" type="presParOf" srcId="{31F30D1B-21F3-4843-A7FA-2C0ADA18A330}" destId="{FD6C2934-9D12-4B74-BE91-683B066B84BC}" srcOrd="2" destOrd="0" presId="urn:microsoft.com/office/officeart/2008/layout/HalfCircleOrganizationChart"/>
    <dgm:cxn modelId="{8D0733A8-9223-4B8F-8929-6AAC57EB4D5C}" type="presParOf" srcId="{31F30D1B-21F3-4843-A7FA-2C0ADA18A330}" destId="{2535E578-DA81-4CB7-9EA6-7E7EAF66FD67}" srcOrd="3" destOrd="0" presId="urn:microsoft.com/office/officeart/2008/layout/HalfCircleOrganizationChart"/>
    <dgm:cxn modelId="{3BFBCF78-95E6-4893-A169-DE64DCF565EE}" type="presParOf" srcId="{2535E578-DA81-4CB7-9EA6-7E7EAF66FD67}" destId="{9771A235-8D2A-40B8-B5FC-CC874AF34E7D}" srcOrd="0" destOrd="0" presId="urn:microsoft.com/office/officeart/2008/layout/HalfCircleOrganizationChart"/>
    <dgm:cxn modelId="{49339AA6-3470-4D84-8B8F-C7B4D8834E5D}" type="presParOf" srcId="{9771A235-8D2A-40B8-B5FC-CC874AF34E7D}" destId="{E97CB00A-398B-4FAD-9E0C-FC22F9EA33B8}" srcOrd="0" destOrd="0" presId="urn:microsoft.com/office/officeart/2008/layout/HalfCircleOrganizationChart"/>
    <dgm:cxn modelId="{C4419F67-44C2-4491-ADFC-1CE10C750F45}" type="presParOf" srcId="{9771A235-8D2A-40B8-B5FC-CC874AF34E7D}" destId="{EE323F24-2B77-4DF0-B642-E8812AE3CE24}" srcOrd="1" destOrd="0" presId="urn:microsoft.com/office/officeart/2008/layout/HalfCircleOrganizationChart"/>
    <dgm:cxn modelId="{5C9EBC91-AE08-40D6-BDA4-BF9DF1A47961}" type="presParOf" srcId="{9771A235-8D2A-40B8-B5FC-CC874AF34E7D}" destId="{C0ADE6BA-9F6E-45FF-9A9F-58DAD8664816}" srcOrd="2" destOrd="0" presId="urn:microsoft.com/office/officeart/2008/layout/HalfCircleOrganizationChart"/>
    <dgm:cxn modelId="{36C39FF6-7CC3-4728-AF1E-5F09C849F8E4}" type="presParOf" srcId="{9771A235-8D2A-40B8-B5FC-CC874AF34E7D}" destId="{E64148FD-EB7E-4570-B046-73217A33A42E}" srcOrd="3" destOrd="0" presId="urn:microsoft.com/office/officeart/2008/layout/HalfCircleOrganizationChart"/>
    <dgm:cxn modelId="{D3938602-8637-4EFD-824E-B8854D0B893A}" type="presParOf" srcId="{2535E578-DA81-4CB7-9EA6-7E7EAF66FD67}" destId="{C6A000C8-F875-4F14-A6D2-C60416F01646}" srcOrd="1" destOrd="0" presId="urn:microsoft.com/office/officeart/2008/layout/HalfCircleOrganizationChart"/>
    <dgm:cxn modelId="{B2C095A0-FC23-46E2-AD32-E809FD4F682B}" type="presParOf" srcId="{C6A000C8-F875-4F14-A6D2-C60416F01646}" destId="{2E374263-D908-4DC7-B958-AAA23419A253}" srcOrd="0" destOrd="0" presId="urn:microsoft.com/office/officeart/2008/layout/HalfCircleOrganizationChart"/>
    <dgm:cxn modelId="{99846559-E5C7-4AB5-B511-0909D7133511}" type="presParOf" srcId="{C6A000C8-F875-4F14-A6D2-C60416F01646}" destId="{6BC2C894-C6CB-4275-BB39-3A1503C4C1FC}" srcOrd="1" destOrd="0" presId="urn:microsoft.com/office/officeart/2008/layout/HalfCircleOrganizationChart"/>
    <dgm:cxn modelId="{814B2654-5CEC-471D-BD1C-B1AD69CAB704}" type="presParOf" srcId="{6BC2C894-C6CB-4275-BB39-3A1503C4C1FC}" destId="{F484496F-631F-4C49-9FD9-F00855AADBE9}" srcOrd="0" destOrd="0" presId="urn:microsoft.com/office/officeart/2008/layout/HalfCircleOrganizationChart"/>
    <dgm:cxn modelId="{5BEC7C88-410D-4D34-BE4E-F768883F4991}" type="presParOf" srcId="{F484496F-631F-4C49-9FD9-F00855AADBE9}" destId="{E4BBD4F6-BC53-4320-A8AA-52E517A15F44}" srcOrd="0" destOrd="0" presId="urn:microsoft.com/office/officeart/2008/layout/HalfCircleOrganizationChart"/>
    <dgm:cxn modelId="{30879338-3C9F-4EC6-92AC-57658F147E2D}" type="presParOf" srcId="{F484496F-631F-4C49-9FD9-F00855AADBE9}" destId="{F9AFD22B-C93C-46F0-AB54-C0D69C03698F}" srcOrd="1" destOrd="0" presId="urn:microsoft.com/office/officeart/2008/layout/HalfCircleOrganizationChart"/>
    <dgm:cxn modelId="{17FD7DCB-AF4B-48A3-9B69-A1D9515265CD}" type="presParOf" srcId="{F484496F-631F-4C49-9FD9-F00855AADBE9}" destId="{3828B254-04B9-4355-8A89-72B53605601E}" srcOrd="2" destOrd="0" presId="urn:microsoft.com/office/officeart/2008/layout/HalfCircleOrganizationChart"/>
    <dgm:cxn modelId="{045DA4BD-EB67-4243-BEF8-7197EBB28E81}" type="presParOf" srcId="{F484496F-631F-4C49-9FD9-F00855AADBE9}" destId="{B3A4109B-9E99-47E0-B359-6E35047FF4DA}" srcOrd="3" destOrd="0" presId="urn:microsoft.com/office/officeart/2008/layout/HalfCircleOrganizationChart"/>
    <dgm:cxn modelId="{DD7D3051-0E0D-4332-9EFB-F92368D8168A}" type="presParOf" srcId="{6BC2C894-C6CB-4275-BB39-3A1503C4C1FC}" destId="{8ECF3ACC-CFF9-40F9-942F-9276B56C99E6}" srcOrd="1" destOrd="0" presId="urn:microsoft.com/office/officeart/2008/layout/HalfCircleOrganizationChart"/>
    <dgm:cxn modelId="{5B349ACC-DCF9-4657-8CD9-72A6C3A057FE}" type="presParOf" srcId="{6BC2C894-C6CB-4275-BB39-3A1503C4C1FC}" destId="{43693F75-C3D9-4297-8092-3F8C2D9FFE44}" srcOrd="2" destOrd="0" presId="urn:microsoft.com/office/officeart/2008/layout/HalfCircleOrganizationChart"/>
    <dgm:cxn modelId="{94348952-8AE5-481B-AF2B-7EBC10A1918A}" type="presParOf" srcId="{C6A000C8-F875-4F14-A6D2-C60416F01646}" destId="{715215AE-57BC-4F00-9356-181DE7CC6F3F}" srcOrd="2" destOrd="0" presId="urn:microsoft.com/office/officeart/2008/layout/HalfCircleOrganizationChart"/>
    <dgm:cxn modelId="{9414881B-51C7-478A-8498-84DFD377A992}" type="presParOf" srcId="{C6A000C8-F875-4F14-A6D2-C60416F01646}" destId="{EA5E1908-8C94-4B37-AAEF-DBCDEEA189C5}" srcOrd="3" destOrd="0" presId="urn:microsoft.com/office/officeart/2008/layout/HalfCircleOrganizationChart"/>
    <dgm:cxn modelId="{A6B39DCC-7A6A-4425-9A4F-7006D1D37C14}" type="presParOf" srcId="{EA5E1908-8C94-4B37-AAEF-DBCDEEA189C5}" destId="{348BFF2C-90A5-4F8F-8D18-0CA5B601C7BE}" srcOrd="0" destOrd="0" presId="urn:microsoft.com/office/officeart/2008/layout/HalfCircleOrganizationChart"/>
    <dgm:cxn modelId="{78423EC6-B754-4636-94E2-0EB269FB7FD7}" type="presParOf" srcId="{348BFF2C-90A5-4F8F-8D18-0CA5B601C7BE}" destId="{E34EB75B-69A4-4D8B-9559-F10473AA4F37}" srcOrd="0" destOrd="0" presId="urn:microsoft.com/office/officeart/2008/layout/HalfCircleOrganizationChart"/>
    <dgm:cxn modelId="{849F331E-930B-40F2-9603-7E460ECB092E}" type="presParOf" srcId="{348BFF2C-90A5-4F8F-8D18-0CA5B601C7BE}" destId="{C0AB1A3D-4576-46D1-94E2-4D540D5E5A35}" srcOrd="1" destOrd="0" presId="urn:microsoft.com/office/officeart/2008/layout/HalfCircleOrganizationChart"/>
    <dgm:cxn modelId="{8E0699CC-1858-4094-9E5C-80108603925F}" type="presParOf" srcId="{348BFF2C-90A5-4F8F-8D18-0CA5B601C7BE}" destId="{DE959755-A562-42C1-AA01-7C0BBD4C8A89}" srcOrd="2" destOrd="0" presId="urn:microsoft.com/office/officeart/2008/layout/HalfCircleOrganizationChart"/>
    <dgm:cxn modelId="{D0B6AC24-F7C4-4F17-AAE3-0DE634E7185C}" type="presParOf" srcId="{348BFF2C-90A5-4F8F-8D18-0CA5B601C7BE}" destId="{D1EC4F4C-010B-4529-A293-5A4E7F8FDF86}" srcOrd="3" destOrd="0" presId="urn:microsoft.com/office/officeart/2008/layout/HalfCircleOrganizationChart"/>
    <dgm:cxn modelId="{A30BEE51-72A2-4C44-9DE5-64B668F985F3}" type="presParOf" srcId="{EA5E1908-8C94-4B37-AAEF-DBCDEEA189C5}" destId="{5600D80B-246C-49F4-8507-B8F9D22B2CF1}" srcOrd="1" destOrd="0" presId="urn:microsoft.com/office/officeart/2008/layout/HalfCircleOrganizationChart"/>
    <dgm:cxn modelId="{F7CF482B-69D2-45CA-A55A-13B062C371BF}" type="presParOf" srcId="{EA5E1908-8C94-4B37-AAEF-DBCDEEA189C5}" destId="{93803F97-C541-4354-8A61-C4C5BA03F617}" srcOrd="2" destOrd="0" presId="urn:microsoft.com/office/officeart/2008/layout/HalfCircleOrganizationChart"/>
    <dgm:cxn modelId="{29C2FD66-2E81-4069-A5D6-7FA09D015209}" type="presParOf" srcId="{C6A000C8-F875-4F14-A6D2-C60416F01646}" destId="{0D36BEE9-167E-45FC-BC5F-37A97256C2E1}" srcOrd="4" destOrd="0" presId="urn:microsoft.com/office/officeart/2008/layout/HalfCircleOrganizationChart"/>
    <dgm:cxn modelId="{A976F1CB-4766-45BF-98C5-78397A6F8386}" type="presParOf" srcId="{C6A000C8-F875-4F14-A6D2-C60416F01646}" destId="{91C74704-C4AB-41BA-A1EC-8C9F15173149}" srcOrd="5" destOrd="0" presId="urn:microsoft.com/office/officeart/2008/layout/HalfCircleOrganizationChart"/>
    <dgm:cxn modelId="{4858760B-4510-4BBB-A529-62B4A123F4D5}" type="presParOf" srcId="{91C74704-C4AB-41BA-A1EC-8C9F15173149}" destId="{8F8DF288-4ACE-43D6-A24B-E6FE5925E89C}" srcOrd="0" destOrd="0" presId="urn:microsoft.com/office/officeart/2008/layout/HalfCircleOrganizationChart"/>
    <dgm:cxn modelId="{E52F44E3-34F8-4797-AA60-CF13C3FE18FD}" type="presParOf" srcId="{8F8DF288-4ACE-43D6-A24B-E6FE5925E89C}" destId="{D5C17242-2808-4344-9B9F-F65B270E59AA}" srcOrd="0" destOrd="0" presId="urn:microsoft.com/office/officeart/2008/layout/HalfCircleOrganizationChart"/>
    <dgm:cxn modelId="{2C7167AA-6B2D-4DBF-8886-A8B9D6E1F14A}" type="presParOf" srcId="{8F8DF288-4ACE-43D6-A24B-E6FE5925E89C}" destId="{F0A70E3D-967E-4717-8061-A60D1A93DB6C}" srcOrd="1" destOrd="0" presId="urn:microsoft.com/office/officeart/2008/layout/HalfCircleOrganizationChart"/>
    <dgm:cxn modelId="{9EA100D6-19F1-48C4-B300-06984F45E46E}" type="presParOf" srcId="{8F8DF288-4ACE-43D6-A24B-E6FE5925E89C}" destId="{0A69EA5A-DFEB-4D33-BB55-9F3F9AFE8261}" srcOrd="2" destOrd="0" presId="urn:microsoft.com/office/officeart/2008/layout/HalfCircleOrganizationChart"/>
    <dgm:cxn modelId="{1525561A-63A7-4273-96D7-FF77FB715E71}" type="presParOf" srcId="{8F8DF288-4ACE-43D6-A24B-E6FE5925E89C}" destId="{1D2FC40A-2A0D-44F9-9742-C5DA5A856F93}" srcOrd="3" destOrd="0" presId="urn:microsoft.com/office/officeart/2008/layout/HalfCircleOrganizationChart"/>
    <dgm:cxn modelId="{9276AD85-AC37-4DDF-AC01-CBDB984EF2E2}" type="presParOf" srcId="{91C74704-C4AB-41BA-A1EC-8C9F15173149}" destId="{93516C20-8F45-4F14-8FC1-11110A4D4F78}" srcOrd="1" destOrd="0" presId="urn:microsoft.com/office/officeart/2008/layout/HalfCircleOrganizationChart"/>
    <dgm:cxn modelId="{EFAF3D81-8D7A-4D07-BB19-F8DB8CDA99B9}" type="presParOf" srcId="{91C74704-C4AB-41BA-A1EC-8C9F15173149}" destId="{613B66D5-D2E0-413D-A7F9-69A4D399A439}" srcOrd="2" destOrd="0" presId="urn:microsoft.com/office/officeart/2008/layout/HalfCircleOrganizationChart"/>
    <dgm:cxn modelId="{CD487121-5EE5-4AC9-8733-44F695E7356F}" type="presParOf" srcId="{C6A000C8-F875-4F14-A6D2-C60416F01646}" destId="{ADA16927-DEAF-489B-8855-EF238F3B60B4}" srcOrd="6" destOrd="0" presId="urn:microsoft.com/office/officeart/2008/layout/HalfCircleOrganizationChart"/>
    <dgm:cxn modelId="{67DBA67C-2A43-4FE3-871A-E5AFE9F58E22}" type="presParOf" srcId="{C6A000C8-F875-4F14-A6D2-C60416F01646}" destId="{E4F858DB-488D-430B-881D-75825AC242F2}" srcOrd="7" destOrd="0" presId="urn:microsoft.com/office/officeart/2008/layout/HalfCircleOrganizationChart"/>
    <dgm:cxn modelId="{C47AC29E-8538-4C40-9E31-ADBEC2DA1159}" type="presParOf" srcId="{E4F858DB-488D-430B-881D-75825AC242F2}" destId="{F6F7C40C-E5CC-47DE-AC09-D3BFE75F8524}" srcOrd="0" destOrd="0" presId="urn:microsoft.com/office/officeart/2008/layout/HalfCircleOrganizationChart"/>
    <dgm:cxn modelId="{7D3C8338-0518-4B57-B970-1A8E608087F3}" type="presParOf" srcId="{F6F7C40C-E5CC-47DE-AC09-D3BFE75F8524}" destId="{BDE6F9A6-0B25-4217-8612-DA3D1C976625}" srcOrd="0" destOrd="0" presId="urn:microsoft.com/office/officeart/2008/layout/HalfCircleOrganizationChart"/>
    <dgm:cxn modelId="{D5258466-A799-42F3-BB4E-950992FA944F}" type="presParOf" srcId="{F6F7C40C-E5CC-47DE-AC09-D3BFE75F8524}" destId="{527818A6-35FE-421F-AC8E-9B2ED18CCF81}" srcOrd="1" destOrd="0" presId="urn:microsoft.com/office/officeart/2008/layout/HalfCircleOrganizationChart"/>
    <dgm:cxn modelId="{B96493CC-DE19-4210-99AB-E83F273DD8C9}" type="presParOf" srcId="{F6F7C40C-E5CC-47DE-AC09-D3BFE75F8524}" destId="{D4D98794-44C4-4888-BD40-636789C1751A}" srcOrd="2" destOrd="0" presId="urn:microsoft.com/office/officeart/2008/layout/HalfCircleOrganizationChart"/>
    <dgm:cxn modelId="{C4E0BAD3-1A39-40DB-8B37-6D035059C545}" type="presParOf" srcId="{F6F7C40C-E5CC-47DE-AC09-D3BFE75F8524}" destId="{211C36D3-C4C4-48BE-BB53-844FD6AD3F9B}" srcOrd="3" destOrd="0" presId="urn:microsoft.com/office/officeart/2008/layout/HalfCircleOrganizationChart"/>
    <dgm:cxn modelId="{CCFF6A88-4585-4F54-99DB-7943842F8218}" type="presParOf" srcId="{E4F858DB-488D-430B-881D-75825AC242F2}" destId="{42C7B5F6-DC8B-4BE2-8E9A-5ECDAA2351E5}" srcOrd="1" destOrd="0" presId="urn:microsoft.com/office/officeart/2008/layout/HalfCircleOrganizationChart"/>
    <dgm:cxn modelId="{B64F3168-EA36-42BF-9312-09D50ABDFA5D}" type="presParOf" srcId="{E4F858DB-488D-430B-881D-75825AC242F2}" destId="{0166C9A8-1615-429D-87FF-8693B1039331}" srcOrd="2" destOrd="0" presId="urn:microsoft.com/office/officeart/2008/layout/HalfCircleOrganizationChart"/>
    <dgm:cxn modelId="{DD29DA48-8E1C-4980-81A1-3A5C79F84D20}" type="presParOf" srcId="{2535E578-DA81-4CB7-9EA6-7E7EAF66FD67}" destId="{AB617438-021E-4A4B-A131-73149B2F0D97}" srcOrd="2" destOrd="0" presId="urn:microsoft.com/office/officeart/2008/layout/HalfCircleOrganizationChart"/>
    <dgm:cxn modelId="{3ACAD125-0990-4786-8E3B-F02D01427258}" type="presParOf" srcId="{31F30D1B-21F3-4843-A7FA-2C0ADA18A330}" destId="{B7C8101B-D367-427A-B4A3-A0C906066869}" srcOrd="4" destOrd="0" presId="urn:microsoft.com/office/officeart/2008/layout/HalfCircleOrganizationChart"/>
    <dgm:cxn modelId="{6F35A5E4-1189-4145-A341-9E69F95A982C}" type="presParOf" srcId="{31F30D1B-21F3-4843-A7FA-2C0ADA18A330}" destId="{652EBB49-798A-46F8-BF9F-F5D342F94C7B}" srcOrd="5" destOrd="0" presId="urn:microsoft.com/office/officeart/2008/layout/HalfCircleOrganizationChart"/>
    <dgm:cxn modelId="{3533EC5C-C574-4F28-9180-78647E37C3FD}" type="presParOf" srcId="{652EBB49-798A-46F8-BF9F-F5D342F94C7B}" destId="{D06A5A47-73C4-44EF-9AAB-C7C01CD24BD1}" srcOrd="0" destOrd="0" presId="urn:microsoft.com/office/officeart/2008/layout/HalfCircleOrganizationChart"/>
    <dgm:cxn modelId="{2874E5FB-EDA7-4EA3-9AC4-EEF973D09E30}" type="presParOf" srcId="{D06A5A47-73C4-44EF-9AAB-C7C01CD24BD1}" destId="{F77F3E5A-7558-4F19-B0CE-B47FD6C544E6}" srcOrd="0" destOrd="0" presId="urn:microsoft.com/office/officeart/2008/layout/HalfCircleOrganizationChart"/>
    <dgm:cxn modelId="{6949ABB6-0612-48C7-91C5-E69C10187F54}" type="presParOf" srcId="{D06A5A47-73C4-44EF-9AAB-C7C01CD24BD1}" destId="{DBCDF4AF-2617-4265-B472-4BDE9E67772D}" srcOrd="1" destOrd="0" presId="urn:microsoft.com/office/officeart/2008/layout/HalfCircleOrganizationChart"/>
    <dgm:cxn modelId="{CC85EB44-ABAA-4994-A4D9-31FB7B91280D}" type="presParOf" srcId="{D06A5A47-73C4-44EF-9AAB-C7C01CD24BD1}" destId="{BC55A5BC-9874-46FE-8942-97CD83AB07F5}" srcOrd="2" destOrd="0" presId="urn:microsoft.com/office/officeart/2008/layout/HalfCircleOrganizationChart"/>
    <dgm:cxn modelId="{D1943D1B-B52E-4424-93F0-5833B349CDA1}" type="presParOf" srcId="{D06A5A47-73C4-44EF-9AAB-C7C01CD24BD1}" destId="{118AF592-BE76-411B-BF8A-68C37E6CF484}" srcOrd="3" destOrd="0" presId="urn:microsoft.com/office/officeart/2008/layout/HalfCircleOrganizationChart"/>
    <dgm:cxn modelId="{021A257C-41A0-45DA-9AF9-07E46B0C4EBC}" type="presParOf" srcId="{652EBB49-798A-46F8-BF9F-F5D342F94C7B}" destId="{15B7E48D-CC4B-4C83-AC26-614F02758DBF}" srcOrd="1" destOrd="0" presId="urn:microsoft.com/office/officeart/2008/layout/HalfCircleOrganizationChart"/>
    <dgm:cxn modelId="{457D4C37-DFCF-4AF8-A573-288BACF5599A}" type="presParOf" srcId="{15B7E48D-CC4B-4C83-AC26-614F02758DBF}" destId="{59FEBAA5-9809-44FB-9DEA-471155508157}" srcOrd="0" destOrd="0" presId="urn:microsoft.com/office/officeart/2008/layout/HalfCircleOrganizationChart"/>
    <dgm:cxn modelId="{493D1271-4B3E-40F6-A69C-2ED97DE5C98F}" type="presParOf" srcId="{15B7E48D-CC4B-4C83-AC26-614F02758DBF}" destId="{13B94AB2-3498-4742-8281-22826DCAAF71}" srcOrd="1" destOrd="0" presId="urn:microsoft.com/office/officeart/2008/layout/HalfCircleOrganizationChart"/>
    <dgm:cxn modelId="{1CDE7E91-9853-47B9-97BD-CF884FF90274}" type="presParOf" srcId="{13B94AB2-3498-4742-8281-22826DCAAF71}" destId="{58A3CFE0-FA18-4379-B486-710174999E30}" srcOrd="0" destOrd="0" presId="urn:microsoft.com/office/officeart/2008/layout/HalfCircleOrganizationChart"/>
    <dgm:cxn modelId="{9F58B9A9-7984-44EA-9E6E-8238BAC11AB0}" type="presParOf" srcId="{58A3CFE0-FA18-4379-B486-710174999E30}" destId="{158A0304-3DE2-463B-875C-7C53179B2631}" srcOrd="0" destOrd="0" presId="urn:microsoft.com/office/officeart/2008/layout/HalfCircleOrganizationChart"/>
    <dgm:cxn modelId="{C2699FE3-912B-4470-8A67-B783961B2E18}" type="presParOf" srcId="{58A3CFE0-FA18-4379-B486-710174999E30}" destId="{F9B30A98-64E0-4602-98C2-F40E8AB163A7}" srcOrd="1" destOrd="0" presId="urn:microsoft.com/office/officeart/2008/layout/HalfCircleOrganizationChart"/>
    <dgm:cxn modelId="{346E9A47-F92E-4FA1-9826-19CF5536A8DD}" type="presParOf" srcId="{58A3CFE0-FA18-4379-B486-710174999E30}" destId="{712F0E24-7AB9-4D73-848E-C0AF1ABC18CA}" srcOrd="2" destOrd="0" presId="urn:microsoft.com/office/officeart/2008/layout/HalfCircleOrganizationChart"/>
    <dgm:cxn modelId="{35D6CDC0-2B8E-419F-9BD1-011A62A1C235}" type="presParOf" srcId="{58A3CFE0-FA18-4379-B486-710174999E30}" destId="{6F3E3329-E0AE-4CD8-8966-B40E33175520}" srcOrd="3" destOrd="0" presId="urn:microsoft.com/office/officeart/2008/layout/HalfCircleOrganizationChart"/>
    <dgm:cxn modelId="{83E5F2E3-57C8-4297-9BD2-4E9DABF05DE5}" type="presParOf" srcId="{13B94AB2-3498-4742-8281-22826DCAAF71}" destId="{B2F2D3D8-BF6F-40BC-AA11-F589C2A3594E}" srcOrd="1" destOrd="0" presId="urn:microsoft.com/office/officeart/2008/layout/HalfCircleOrganizationChart"/>
    <dgm:cxn modelId="{9E3D569E-138E-42CB-B23F-4EE4D96AE5EE}" type="presParOf" srcId="{13B94AB2-3498-4742-8281-22826DCAAF71}" destId="{E2BFC7AF-4D66-4CD0-B78F-C81ECAA372BF}" srcOrd="2" destOrd="0" presId="urn:microsoft.com/office/officeart/2008/layout/HalfCircleOrganizationChart"/>
    <dgm:cxn modelId="{4CF0612B-1963-4B35-84EA-EDEC54D73566}" type="presParOf" srcId="{15B7E48D-CC4B-4C83-AC26-614F02758DBF}" destId="{B3429C8C-1566-43A4-B1F3-65F69CC2B826}" srcOrd="2" destOrd="0" presId="urn:microsoft.com/office/officeart/2008/layout/HalfCircleOrganizationChart"/>
    <dgm:cxn modelId="{6B3E3D12-6454-4D97-A3F6-A54FE01AA385}" type="presParOf" srcId="{15B7E48D-CC4B-4C83-AC26-614F02758DBF}" destId="{D63F7915-7EF0-4662-A288-C2C8745F95BB}" srcOrd="3" destOrd="0" presId="urn:microsoft.com/office/officeart/2008/layout/HalfCircleOrganizationChart"/>
    <dgm:cxn modelId="{1660C249-1033-41C1-9077-BA16A7BF9196}" type="presParOf" srcId="{D63F7915-7EF0-4662-A288-C2C8745F95BB}" destId="{0A1F44FA-61BF-48AA-A265-BFF266A81DD2}" srcOrd="0" destOrd="0" presId="urn:microsoft.com/office/officeart/2008/layout/HalfCircleOrganizationChart"/>
    <dgm:cxn modelId="{561B2C62-357D-4125-A8C2-A22F9E0E3272}" type="presParOf" srcId="{0A1F44FA-61BF-48AA-A265-BFF266A81DD2}" destId="{D6075A06-00FE-4D4D-B787-9E8DF71401AF}" srcOrd="0" destOrd="0" presId="urn:microsoft.com/office/officeart/2008/layout/HalfCircleOrganizationChart"/>
    <dgm:cxn modelId="{D8073779-5F3F-4E03-BA88-238B8BE201A5}" type="presParOf" srcId="{0A1F44FA-61BF-48AA-A265-BFF266A81DD2}" destId="{3A76EAE0-46EE-4444-9036-1785C6D43129}" srcOrd="1" destOrd="0" presId="urn:microsoft.com/office/officeart/2008/layout/HalfCircleOrganizationChart"/>
    <dgm:cxn modelId="{57F59816-53CD-4710-A04F-31768CF1E83B}" type="presParOf" srcId="{0A1F44FA-61BF-48AA-A265-BFF266A81DD2}" destId="{14C12BD5-1562-426B-89AE-6B889FB33E5B}" srcOrd="2" destOrd="0" presId="urn:microsoft.com/office/officeart/2008/layout/HalfCircleOrganizationChart"/>
    <dgm:cxn modelId="{50CE214C-0EFA-4BE1-AAA0-9C241EFE8AD4}" type="presParOf" srcId="{0A1F44FA-61BF-48AA-A265-BFF266A81DD2}" destId="{20693FEE-A5E9-4D3C-8EBC-9890680184A4}" srcOrd="3" destOrd="0" presId="urn:microsoft.com/office/officeart/2008/layout/HalfCircleOrganizationChart"/>
    <dgm:cxn modelId="{7C006C6C-51A4-41D2-8E48-277057877604}" type="presParOf" srcId="{D63F7915-7EF0-4662-A288-C2C8745F95BB}" destId="{4C9741D3-62ED-4297-90FA-3780F3B7E6B2}" srcOrd="1" destOrd="0" presId="urn:microsoft.com/office/officeart/2008/layout/HalfCircleOrganizationChart"/>
    <dgm:cxn modelId="{99439273-2334-461C-8B4F-586A1F741BB4}" type="presParOf" srcId="{D63F7915-7EF0-4662-A288-C2C8745F95BB}" destId="{B1138741-F874-44ED-A9AC-655DB7F35613}" srcOrd="2" destOrd="0" presId="urn:microsoft.com/office/officeart/2008/layout/HalfCircleOrganizationChart"/>
    <dgm:cxn modelId="{A98F57EA-DC26-44BE-9D04-9871E453649C}" type="presParOf" srcId="{15B7E48D-CC4B-4C83-AC26-614F02758DBF}" destId="{A29A9026-73C7-4B47-9E5D-A942FC1A646A}" srcOrd="4" destOrd="0" presId="urn:microsoft.com/office/officeart/2008/layout/HalfCircleOrganizationChart"/>
    <dgm:cxn modelId="{EA3A1BAD-23C4-415A-824F-09C20587CFDD}" type="presParOf" srcId="{15B7E48D-CC4B-4C83-AC26-614F02758DBF}" destId="{22E1E2BC-021B-4B82-BAEC-E7FE79DD0124}" srcOrd="5" destOrd="0" presId="urn:microsoft.com/office/officeart/2008/layout/HalfCircleOrganizationChart"/>
    <dgm:cxn modelId="{11F55A43-319C-494F-B47B-61986C7D1FF9}" type="presParOf" srcId="{22E1E2BC-021B-4B82-BAEC-E7FE79DD0124}" destId="{FDDE74D8-2808-4799-B59C-D24260C3480E}" srcOrd="0" destOrd="0" presId="urn:microsoft.com/office/officeart/2008/layout/HalfCircleOrganizationChart"/>
    <dgm:cxn modelId="{8271A3B8-4EA1-4DE9-8696-BA145466009B}" type="presParOf" srcId="{FDDE74D8-2808-4799-B59C-D24260C3480E}" destId="{798103D2-4AE8-4440-9960-5E7E61C679A5}" srcOrd="0" destOrd="0" presId="urn:microsoft.com/office/officeart/2008/layout/HalfCircleOrganizationChart"/>
    <dgm:cxn modelId="{5A62AA3E-7BA1-4DE5-9A53-8971940F848E}" type="presParOf" srcId="{FDDE74D8-2808-4799-B59C-D24260C3480E}" destId="{5026E514-6E72-426A-BEC1-7BAF13D398C7}" srcOrd="1" destOrd="0" presId="urn:microsoft.com/office/officeart/2008/layout/HalfCircleOrganizationChart"/>
    <dgm:cxn modelId="{26D2981A-2F8F-4B63-AD14-6B6FC5E17C82}" type="presParOf" srcId="{FDDE74D8-2808-4799-B59C-D24260C3480E}" destId="{1B69B09D-8EC9-4A77-859D-B8C879DA9126}" srcOrd="2" destOrd="0" presId="urn:microsoft.com/office/officeart/2008/layout/HalfCircleOrganizationChart"/>
    <dgm:cxn modelId="{BB27EBCF-4068-44B6-922F-0B45DD777630}" type="presParOf" srcId="{FDDE74D8-2808-4799-B59C-D24260C3480E}" destId="{EF293428-C4EE-4245-BDEB-F4DE262A142D}" srcOrd="3" destOrd="0" presId="urn:microsoft.com/office/officeart/2008/layout/HalfCircleOrganizationChart"/>
    <dgm:cxn modelId="{F1DA1D91-572C-4038-8292-55FB9A18E510}" type="presParOf" srcId="{22E1E2BC-021B-4B82-BAEC-E7FE79DD0124}" destId="{B0D10168-3A1D-4542-B44E-A9EE9375044B}" srcOrd="1" destOrd="0" presId="urn:microsoft.com/office/officeart/2008/layout/HalfCircleOrganizationChart"/>
    <dgm:cxn modelId="{B434C392-57F9-4B40-9A9A-C69D1B21D362}" type="presParOf" srcId="{22E1E2BC-021B-4B82-BAEC-E7FE79DD0124}" destId="{4CADCFB6-F730-4CA2-9C42-A56A8C9E0D20}" srcOrd="2" destOrd="0" presId="urn:microsoft.com/office/officeart/2008/layout/HalfCircleOrganizationChart"/>
    <dgm:cxn modelId="{F51F26CC-13F5-4B11-A68E-AFA599029240}" type="presParOf" srcId="{15B7E48D-CC4B-4C83-AC26-614F02758DBF}" destId="{0C2B0E88-B593-4621-B7C9-C51BBB47E9ED}" srcOrd="6" destOrd="0" presId="urn:microsoft.com/office/officeart/2008/layout/HalfCircleOrganizationChart"/>
    <dgm:cxn modelId="{A9CB5088-7C66-4335-967E-D7806B438D0C}" type="presParOf" srcId="{15B7E48D-CC4B-4C83-AC26-614F02758DBF}" destId="{C328F46A-5126-4318-B101-5E421C8B38CB}" srcOrd="7" destOrd="0" presId="urn:microsoft.com/office/officeart/2008/layout/HalfCircleOrganizationChart"/>
    <dgm:cxn modelId="{E89070DC-7EFA-417B-A886-7E1C3C154E2C}" type="presParOf" srcId="{C328F46A-5126-4318-B101-5E421C8B38CB}" destId="{FE27C2CB-0DC2-4A1C-BFFE-D0B1E5AFA7E9}" srcOrd="0" destOrd="0" presId="urn:microsoft.com/office/officeart/2008/layout/HalfCircleOrganizationChart"/>
    <dgm:cxn modelId="{A58067B9-D010-4000-BE28-D656AC6AAD04}" type="presParOf" srcId="{FE27C2CB-0DC2-4A1C-BFFE-D0B1E5AFA7E9}" destId="{0837C919-80B2-4D5E-87CA-6AE1FB2583CD}" srcOrd="0" destOrd="0" presId="urn:microsoft.com/office/officeart/2008/layout/HalfCircleOrganizationChart"/>
    <dgm:cxn modelId="{17DDCCDC-BBFD-4222-A1BC-B8364117B528}" type="presParOf" srcId="{FE27C2CB-0DC2-4A1C-BFFE-D0B1E5AFA7E9}" destId="{8764F3BB-96B2-40BD-B251-C14A87AB8C5C}" srcOrd="1" destOrd="0" presId="urn:microsoft.com/office/officeart/2008/layout/HalfCircleOrganizationChart"/>
    <dgm:cxn modelId="{36C0DE59-0163-441E-BAE5-9C9A9D443EF1}" type="presParOf" srcId="{FE27C2CB-0DC2-4A1C-BFFE-D0B1E5AFA7E9}" destId="{7B20B7F2-E031-4DDF-967D-F0EBBDABFD09}" srcOrd="2" destOrd="0" presId="urn:microsoft.com/office/officeart/2008/layout/HalfCircleOrganizationChart"/>
    <dgm:cxn modelId="{13822DFE-8904-4DA1-B93E-ADD80CEB6B1E}" type="presParOf" srcId="{FE27C2CB-0DC2-4A1C-BFFE-D0B1E5AFA7E9}" destId="{F828444A-3BF0-4927-87B1-D3BD13C8B886}" srcOrd="3" destOrd="0" presId="urn:microsoft.com/office/officeart/2008/layout/HalfCircleOrganizationChart"/>
    <dgm:cxn modelId="{D8BC7443-3467-4746-9AA7-62B0F3E7ABE1}" type="presParOf" srcId="{C328F46A-5126-4318-B101-5E421C8B38CB}" destId="{D19750B2-F6E1-4231-8D83-6172AB27001F}" srcOrd="1" destOrd="0" presId="urn:microsoft.com/office/officeart/2008/layout/HalfCircleOrganizationChart"/>
    <dgm:cxn modelId="{73F6F74B-5269-4EBB-A5BE-657E08D9A436}" type="presParOf" srcId="{C328F46A-5126-4318-B101-5E421C8B38CB}" destId="{B0C37212-ED96-4030-96A3-F43B8A268AB5}" srcOrd="2" destOrd="0" presId="urn:microsoft.com/office/officeart/2008/layout/HalfCircleOrganizationChart"/>
    <dgm:cxn modelId="{EE6DB01A-F1E6-4FED-9163-CDE0DEA18134}" type="presParOf" srcId="{15B7E48D-CC4B-4C83-AC26-614F02758DBF}" destId="{ED61772C-6EC9-4D83-9A5E-3EFA3F5F1326}" srcOrd="8" destOrd="0" presId="urn:microsoft.com/office/officeart/2008/layout/HalfCircleOrganizationChart"/>
    <dgm:cxn modelId="{1C13D55B-4BFE-4681-96D1-AF844913F311}" type="presParOf" srcId="{15B7E48D-CC4B-4C83-AC26-614F02758DBF}" destId="{78E850B9-FAAE-4E7E-A5C6-A052AD43B2C9}" srcOrd="9" destOrd="0" presId="urn:microsoft.com/office/officeart/2008/layout/HalfCircleOrganizationChart"/>
    <dgm:cxn modelId="{5BDC3748-1140-4307-A94B-E9E21617D991}" type="presParOf" srcId="{78E850B9-FAAE-4E7E-A5C6-A052AD43B2C9}" destId="{631D52E0-1341-437E-8843-4E333ABB5204}" srcOrd="0" destOrd="0" presId="urn:microsoft.com/office/officeart/2008/layout/HalfCircleOrganizationChart"/>
    <dgm:cxn modelId="{B276AA51-96C2-4D6E-8018-E8810381882D}" type="presParOf" srcId="{631D52E0-1341-437E-8843-4E333ABB5204}" destId="{87F0B2D5-B824-4A40-AB14-7E54B40D6FEF}" srcOrd="0" destOrd="0" presId="urn:microsoft.com/office/officeart/2008/layout/HalfCircleOrganizationChart"/>
    <dgm:cxn modelId="{2A8F8D0A-5F46-4CE0-884F-1EC61C5CEDC0}" type="presParOf" srcId="{631D52E0-1341-437E-8843-4E333ABB5204}" destId="{F2B0CB44-1428-4F69-9613-3B6B8152BC15}" srcOrd="1" destOrd="0" presId="urn:microsoft.com/office/officeart/2008/layout/HalfCircleOrganizationChart"/>
    <dgm:cxn modelId="{301E570A-B803-471B-878A-99D0A42D9464}" type="presParOf" srcId="{631D52E0-1341-437E-8843-4E333ABB5204}" destId="{B2EBBD30-7901-4F5E-AF92-E3973F5A6EC6}" srcOrd="2" destOrd="0" presId="urn:microsoft.com/office/officeart/2008/layout/HalfCircleOrganizationChart"/>
    <dgm:cxn modelId="{02056941-9BC2-4386-9176-0203BC687719}" type="presParOf" srcId="{631D52E0-1341-437E-8843-4E333ABB5204}" destId="{34A5D725-BF24-43D6-92F5-FEC4F6B1E4EE}" srcOrd="3" destOrd="0" presId="urn:microsoft.com/office/officeart/2008/layout/HalfCircleOrganizationChart"/>
    <dgm:cxn modelId="{52077AF4-F28A-4AB0-A1EF-91801D0A7325}" type="presParOf" srcId="{78E850B9-FAAE-4E7E-A5C6-A052AD43B2C9}" destId="{637989EF-C5F8-48E5-9777-5E1F91913B8A}" srcOrd="1" destOrd="0" presId="urn:microsoft.com/office/officeart/2008/layout/HalfCircleOrganizationChart"/>
    <dgm:cxn modelId="{81631A41-A22E-4D42-86F0-B995CA972272}" type="presParOf" srcId="{78E850B9-FAAE-4E7E-A5C6-A052AD43B2C9}" destId="{8434C874-B1AA-42D0-A6CF-6461F2C30AA8}" srcOrd="2" destOrd="0" presId="urn:microsoft.com/office/officeart/2008/layout/HalfCircleOrganizationChart"/>
    <dgm:cxn modelId="{6DE48C1D-7310-4075-8E93-9EB41133CD89}" type="presParOf" srcId="{652EBB49-798A-46F8-BF9F-F5D342F94C7B}" destId="{608B21D7-3DEC-4C91-8745-58D26B7CA40E}" srcOrd="2" destOrd="0" presId="urn:microsoft.com/office/officeart/2008/layout/HalfCircleOrganizationChart"/>
    <dgm:cxn modelId="{5087D7A7-6C43-4E62-9FF1-77D235E2ED22}" type="presParOf" srcId="{F5636BD5-A95D-49AA-B265-0914EE484A4D}" destId="{3CF16905-B389-473F-9340-FC67BB4950C8}" srcOrd="2" destOrd="0" presId="urn:microsoft.com/office/officeart/2008/layout/HalfCircleOrganizationChart"/>
    <dgm:cxn modelId="{FC71853D-2CC3-45F2-B850-19A38A045BE0}" type="presParOf" srcId="{BBAA903A-B064-4626-9626-425A78C86731}" destId="{E070DD82-B184-4CDA-A5D5-142BE78B33CD}" srcOrd="6" destOrd="0" presId="urn:microsoft.com/office/officeart/2008/layout/HalfCircleOrganizationChart"/>
    <dgm:cxn modelId="{BF642DE1-19A6-42F9-947A-546A87D74529}" type="presParOf" srcId="{BBAA903A-B064-4626-9626-425A78C86731}" destId="{2732CA27-EA03-4382-BFA5-BE781D40DB35}" srcOrd="7" destOrd="0" presId="urn:microsoft.com/office/officeart/2008/layout/HalfCircleOrganizationChart"/>
    <dgm:cxn modelId="{796FA209-77A7-41CD-BD6D-12E592A4DC85}" type="presParOf" srcId="{2732CA27-EA03-4382-BFA5-BE781D40DB35}" destId="{17D995BC-FA4D-47C8-B6F2-7A6853B730B5}" srcOrd="0" destOrd="0" presId="urn:microsoft.com/office/officeart/2008/layout/HalfCircleOrganizationChart"/>
    <dgm:cxn modelId="{0D3AA283-3CC6-405D-9303-DDC48CCF7DF8}" type="presParOf" srcId="{17D995BC-FA4D-47C8-B6F2-7A6853B730B5}" destId="{D8B09695-FA40-4E20-A6F3-C451B61B6BA0}" srcOrd="0" destOrd="0" presId="urn:microsoft.com/office/officeart/2008/layout/HalfCircleOrganizationChart"/>
    <dgm:cxn modelId="{DF4CE52B-0611-4E0D-B740-659E230C1207}" type="presParOf" srcId="{17D995BC-FA4D-47C8-B6F2-7A6853B730B5}" destId="{7C19EBA7-A90B-4254-BAC0-BCEECAF35387}" srcOrd="1" destOrd="0" presId="urn:microsoft.com/office/officeart/2008/layout/HalfCircleOrganizationChart"/>
    <dgm:cxn modelId="{92C4F05A-A1E6-4D8F-9274-5105E655C0CE}" type="presParOf" srcId="{17D995BC-FA4D-47C8-B6F2-7A6853B730B5}" destId="{C75A3FB7-A954-4DF4-BB28-D1AC2F33D6EA}" srcOrd="2" destOrd="0" presId="urn:microsoft.com/office/officeart/2008/layout/HalfCircleOrganizationChart"/>
    <dgm:cxn modelId="{A26A1C56-06A4-40DB-9306-D76CCDEA788B}" type="presParOf" srcId="{17D995BC-FA4D-47C8-B6F2-7A6853B730B5}" destId="{2DB191FE-0C0A-4EBE-B301-C0D9497BF9D3}" srcOrd="3" destOrd="0" presId="urn:microsoft.com/office/officeart/2008/layout/HalfCircleOrganizationChart"/>
    <dgm:cxn modelId="{919069F1-4906-48A9-A2C4-6AE5CB7D3582}" type="presParOf" srcId="{2732CA27-EA03-4382-BFA5-BE781D40DB35}" destId="{FD34D739-5E8B-4814-AE58-D02F8E7F1869}" srcOrd="1" destOrd="0" presId="urn:microsoft.com/office/officeart/2008/layout/HalfCircleOrganizationChart"/>
    <dgm:cxn modelId="{B6E3324C-1AB9-476A-BE9F-AD6E4A99DE21}" type="presParOf" srcId="{FD34D739-5E8B-4814-AE58-D02F8E7F1869}" destId="{B4596633-C4FC-42FF-A810-DD4E38A51C21}" srcOrd="0" destOrd="0" presId="urn:microsoft.com/office/officeart/2008/layout/HalfCircleOrganizationChart"/>
    <dgm:cxn modelId="{8B729950-8893-4F5A-B2BB-A98009DC9C6B}" type="presParOf" srcId="{FD34D739-5E8B-4814-AE58-D02F8E7F1869}" destId="{90B4BBE8-2CAE-4A3A-A208-3A1554739EC0}" srcOrd="1" destOrd="0" presId="urn:microsoft.com/office/officeart/2008/layout/HalfCircleOrganizationChart"/>
    <dgm:cxn modelId="{60081ADE-6184-407B-8361-8308AFF8645F}" type="presParOf" srcId="{90B4BBE8-2CAE-4A3A-A208-3A1554739EC0}" destId="{D0AB91F8-95B4-427F-9C83-EDC24C6D5E28}" srcOrd="0" destOrd="0" presId="urn:microsoft.com/office/officeart/2008/layout/HalfCircleOrganizationChart"/>
    <dgm:cxn modelId="{945D5F30-D243-4B87-955E-4368D715AE76}" type="presParOf" srcId="{D0AB91F8-95B4-427F-9C83-EDC24C6D5E28}" destId="{CE05101F-CC4D-4938-A350-480739E2497A}" srcOrd="0" destOrd="0" presId="urn:microsoft.com/office/officeart/2008/layout/HalfCircleOrganizationChart"/>
    <dgm:cxn modelId="{DA10472A-203C-4432-A5F7-241D6608F721}" type="presParOf" srcId="{D0AB91F8-95B4-427F-9C83-EDC24C6D5E28}" destId="{F836516A-22DC-4BDB-82AA-4F72A034CD5B}" srcOrd="1" destOrd="0" presId="urn:microsoft.com/office/officeart/2008/layout/HalfCircleOrganizationChart"/>
    <dgm:cxn modelId="{D09065A8-9C56-4D3D-89B4-C2404CC65B13}" type="presParOf" srcId="{D0AB91F8-95B4-427F-9C83-EDC24C6D5E28}" destId="{8E95A7FE-CD2B-4C22-83B2-615D3175541B}" srcOrd="2" destOrd="0" presId="urn:microsoft.com/office/officeart/2008/layout/HalfCircleOrganizationChart"/>
    <dgm:cxn modelId="{62C9CE3F-BC2A-43C2-874A-153B380E0950}" type="presParOf" srcId="{D0AB91F8-95B4-427F-9C83-EDC24C6D5E28}" destId="{55E83088-C025-47EF-AB67-E422865CC1F1}" srcOrd="3" destOrd="0" presId="urn:microsoft.com/office/officeart/2008/layout/HalfCircleOrganizationChart"/>
    <dgm:cxn modelId="{4195233A-7A97-48B5-B0DD-16D3518DD4D1}" type="presParOf" srcId="{90B4BBE8-2CAE-4A3A-A208-3A1554739EC0}" destId="{5B1621D6-7A1B-49E6-A340-6B2369368F08}" srcOrd="1" destOrd="0" presId="urn:microsoft.com/office/officeart/2008/layout/HalfCircleOrganizationChart"/>
    <dgm:cxn modelId="{46B61436-6B21-4284-AF8D-91FF28488D17}" type="presParOf" srcId="{5B1621D6-7A1B-49E6-A340-6B2369368F08}" destId="{E9AE659E-1E8B-42FF-92D5-E304678D9E0B}" srcOrd="0" destOrd="0" presId="urn:microsoft.com/office/officeart/2008/layout/HalfCircleOrganizationChart"/>
    <dgm:cxn modelId="{DFC03D0A-7EB5-453B-B478-FE6FB3352893}" type="presParOf" srcId="{5B1621D6-7A1B-49E6-A340-6B2369368F08}" destId="{C217C448-AC49-43A3-B054-38F94339243A}" srcOrd="1" destOrd="0" presId="urn:microsoft.com/office/officeart/2008/layout/HalfCircleOrganizationChart"/>
    <dgm:cxn modelId="{F9852133-EF13-4054-86CF-5491327AF850}" type="presParOf" srcId="{C217C448-AC49-43A3-B054-38F94339243A}" destId="{672FE83D-8055-4885-85C3-9A47F78B2AD1}" srcOrd="0" destOrd="0" presId="urn:microsoft.com/office/officeart/2008/layout/HalfCircleOrganizationChart"/>
    <dgm:cxn modelId="{8FC32231-10CF-4C87-8B1D-3A3FE27CD7AA}" type="presParOf" srcId="{672FE83D-8055-4885-85C3-9A47F78B2AD1}" destId="{D64D8614-E7AD-4476-88B4-0640C7297EEA}" srcOrd="0" destOrd="0" presId="urn:microsoft.com/office/officeart/2008/layout/HalfCircleOrganizationChart"/>
    <dgm:cxn modelId="{A77B53D4-C2BF-461E-939D-6E4334ED92E7}" type="presParOf" srcId="{672FE83D-8055-4885-85C3-9A47F78B2AD1}" destId="{8042B8FB-930F-486A-8285-2CE225BBF741}" srcOrd="1" destOrd="0" presId="urn:microsoft.com/office/officeart/2008/layout/HalfCircleOrganizationChart"/>
    <dgm:cxn modelId="{E5DF26C5-38D9-48A3-8A58-DBEE590264AE}" type="presParOf" srcId="{672FE83D-8055-4885-85C3-9A47F78B2AD1}" destId="{91A60768-F9DA-45E9-8A58-1968C6B74389}" srcOrd="2" destOrd="0" presId="urn:microsoft.com/office/officeart/2008/layout/HalfCircleOrganizationChart"/>
    <dgm:cxn modelId="{2238CDDC-FFC8-4F99-95D5-A43E423535C1}" type="presParOf" srcId="{672FE83D-8055-4885-85C3-9A47F78B2AD1}" destId="{DA49E9FA-5F66-4E81-82AA-B8D5AB2FAF72}" srcOrd="3" destOrd="0" presId="urn:microsoft.com/office/officeart/2008/layout/HalfCircleOrganizationChart"/>
    <dgm:cxn modelId="{9A774730-9686-44E3-BDC6-975570024875}" type="presParOf" srcId="{C217C448-AC49-43A3-B054-38F94339243A}" destId="{D4F13D36-A8B1-46A0-A901-1CA0DA8E8F35}" srcOrd="1" destOrd="0" presId="urn:microsoft.com/office/officeart/2008/layout/HalfCircleOrganizationChart"/>
    <dgm:cxn modelId="{468CE645-66F8-4490-8D86-2EAAF2FF6263}" type="presParOf" srcId="{C217C448-AC49-43A3-B054-38F94339243A}" destId="{1AC8DA94-5CCE-4663-AE8F-9134BB971136}" srcOrd="2" destOrd="0" presId="urn:microsoft.com/office/officeart/2008/layout/HalfCircleOrganizationChart"/>
    <dgm:cxn modelId="{5A298CE6-CE25-48B4-8C75-5B239C280CEE}" type="presParOf" srcId="{5B1621D6-7A1B-49E6-A340-6B2369368F08}" destId="{F645D4A3-D2A7-448B-A049-C21AF8923B5D}" srcOrd="2" destOrd="0" presId="urn:microsoft.com/office/officeart/2008/layout/HalfCircleOrganizationChart"/>
    <dgm:cxn modelId="{F5DB85E1-A1C4-4183-99F0-6856CE7AF4B4}" type="presParOf" srcId="{5B1621D6-7A1B-49E6-A340-6B2369368F08}" destId="{480BC79D-AEC5-4C46-871B-A5041698DA76}" srcOrd="3" destOrd="0" presId="urn:microsoft.com/office/officeart/2008/layout/HalfCircleOrganizationChart"/>
    <dgm:cxn modelId="{87CE1CC7-7DE5-46D6-A56C-0C50F8049EED}" type="presParOf" srcId="{480BC79D-AEC5-4C46-871B-A5041698DA76}" destId="{D80FDBE4-2BF7-4A56-8D72-E0F57D0560DA}" srcOrd="0" destOrd="0" presId="urn:microsoft.com/office/officeart/2008/layout/HalfCircleOrganizationChart"/>
    <dgm:cxn modelId="{5D43927D-CEAE-4642-B9AB-0B99396E0132}" type="presParOf" srcId="{D80FDBE4-2BF7-4A56-8D72-E0F57D0560DA}" destId="{D28F6406-BC6E-4718-BD86-A93561D95071}" srcOrd="0" destOrd="0" presId="urn:microsoft.com/office/officeart/2008/layout/HalfCircleOrganizationChart"/>
    <dgm:cxn modelId="{CFFD1770-A833-4C73-9308-A279E5F2D415}" type="presParOf" srcId="{D80FDBE4-2BF7-4A56-8D72-E0F57D0560DA}" destId="{4FCED76D-8B72-4CBB-ADB1-C94286E1C8BF}" srcOrd="1" destOrd="0" presId="urn:microsoft.com/office/officeart/2008/layout/HalfCircleOrganizationChart"/>
    <dgm:cxn modelId="{C665F629-95B5-41C9-AEC1-99248FF74030}" type="presParOf" srcId="{D80FDBE4-2BF7-4A56-8D72-E0F57D0560DA}" destId="{26C573D8-0437-40B6-A9CD-111F0BFB38E1}" srcOrd="2" destOrd="0" presId="urn:microsoft.com/office/officeart/2008/layout/HalfCircleOrganizationChart"/>
    <dgm:cxn modelId="{74E1DD4B-3B49-452B-B2C3-E140A0EFF0E6}" type="presParOf" srcId="{D80FDBE4-2BF7-4A56-8D72-E0F57D0560DA}" destId="{7CB49731-5751-485F-B541-4B73D861D8EC}" srcOrd="3" destOrd="0" presId="urn:microsoft.com/office/officeart/2008/layout/HalfCircleOrganizationChart"/>
    <dgm:cxn modelId="{0E269405-6F10-436E-AAA4-4221011EEE11}" type="presParOf" srcId="{480BC79D-AEC5-4C46-871B-A5041698DA76}" destId="{679AA0CC-708D-43E9-B8AD-7533A4F8D5A2}" srcOrd="1" destOrd="0" presId="urn:microsoft.com/office/officeart/2008/layout/HalfCircleOrganizationChart"/>
    <dgm:cxn modelId="{C124F1BB-A752-4E01-AC98-23AE423ED18B}" type="presParOf" srcId="{480BC79D-AEC5-4C46-871B-A5041698DA76}" destId="{5BF63CED-D0EB-4DA1-AC9B-C46D7FA809DB}" srcOrd="2" destOrd="0" presId="urn:microsoft.com/office/officeart/2008/layout/HalfCircleOrganizationChart"/>
    <dgm:cxn modelId="{94894B64-5EAE-4669-B2C9-A421D590A424}" type="presParOf" srcId="{5B1621D6-7A1B-49E6-A340-6B2369368F08}" destId="{712D5645-AF7C-4AD8-88DC-694800506FCC}" srcOrd="4" destOrd="0" presId="urn:microsoft.com/office/officeart/2008/layout/HalfCircleOrganizationChart"/>
    <dgm:cxn modelId="{23619024-170F-4C4F-B513-A6734EA7FA41}" type="presParOf" srcId="{5B1621D6-7A1B-49E6-A340-6B2369368F08}" destId="{7F175F5F-42FA-437B-9900-8947AE3C9869}" srcOrd="5" destOrd="0" presId="urn:microsoft.com/office/officeart/2008/layout/HalfCircleOrganizationChart"/>
    <dgm:cxn modelId="{4F0D0948-2E66-4912-966D-8895BB0C9FF7}" type="presParOf" srcId="{7F175F5F-42FA-437B-9900-8947AE3C9869}" destId="{A20604D5-823C-4632-880D-726170159304}" srcOrd="0" destOrd="0" presId="urn:microsoft.com/office/officeart/2008/layout/HalfCircleOrganizationChart"/>
    <dgm:cxn modelId="{3253AE2B-354C-4440-9778-5A2ACDF820D4}" type="presParOf" srcId="{A20604D5-823C-4632-880D-726170159304}" destId="{80AC6D9F-395F-44DE-96F7-8FF80F2151B0}" srcOrd="0" destOrd="0" presId="urn:microsoft.com/office/officeart/2008/layout/HalfCircleOrganizationChart"/>
    <dgm:cxn modelId="{97EAACA8-3C86-4DE1-99FB-7FA490572992}" type="presParOf" srcId="{A20604D5-823C-4632-880D-726170159304}" destId="{B2241ADC-2421-4FF0-B3AC-45784EDB71CF}" srcOrd="1" destOrd="0" presId="urn:microsoft.com/office/officeart/2008/layout/HalfCircleOrganizationChart"/>
    <dgm:cxn modelId="{1FDDF4F2-267D-4287-8171-A6098C57A1AE}" type="presParOf" srcId="{A20604D5-823C-4632-880D-726170159304}" destId="{E601CC10-36A4-47EE-9DF3-C7695A29F8A1}" srcOrd="2" destOrd="0" presId="urn:microsoft.com/office/officeart/2008/layout/HalfCircleOrganizationChart"/>
    <dgm:cxn modelId="{FF83D237-F02B-4648-B4E7-4072BEDDBF4F}" type="presParOf" srcId="{A20604D5-823C-4632-880D-726170159304}" destId="{9C8DF5C6-7369-4C59-B01C-C9A4AEDFF358}" srcOrd="3" destOrd="0" presId="urn:microsoft.com/office/officeart/2008/layout/HalfCircleOrganizationChart"/>
    <dgm:cxn modelId="{11E0EFCC-DF56-48AA-BBCC-2ED571C63866}" type="presParOf" srcId="{7F175F5F-42FA-437B-9900-8947AE3C9869}" destId="{690174B1-06B6-4198-A836-1682F121B5E2}" srcOrd="1" destOrd="0" presId="urn:microsoft.com/office/officeart/2008/layout/HalfCircleOrganizationChart"/>
    <dgm:cxn modelId="{5E0D7175-9CD2-486A-8239-F5FDAEE0C447}" type="presParOf" srcId="{7F175F5F-42FA-437B-9900-8947AE3C9869}" destId="{B37DFAD5-848A-43EF-BC9A-9139FA8DF9C7}" srcOrd="2" destOrd="0" presId="urn:microsoft.com/office/officeart/2008/layout/HalfCircleOrganizationChart"/>
    <dgm:cxn modelId="{65F6A0F5-3943-4F14-BA76-289AFC4C1C44}" type="presParOf" srcId="{90B4BBE8-2CAE-4A3A-A208-3A1554739EC0}" destId="{4F1DDBD6-D6A5-484C-A8C7-DAC035EAA33B}" srcOrd="2" destOrd="0" presId="urn:microsoft.com/office/officeart/2008/layout/HalfCircleOrganizationChart"/>
    <dgm:cxn modelId="{02E297F1-9550-4C56-850F-C23F5561F125}" type="presParOf" srcId="{2732CA27-EA03-4382-BFA5-BE781D40DB35}" destId="{88E75146-1FD5-40B2-80BC-73FDB09D992B}" srcOrd="2" destOrd="0" presId="urn:microsoft.com/office/officeart/2008/layout/HalfCircleOrganizationChart"/>
    <dgm:cxn modelId="{857A5DF4-308E-4B30-8AE8-F620CC1B4E7D}" type="presParOf" srcId="{BBAA903A-B064-4626-9626-425A78C86731}" destId="{61F0ADE1-71AF-472B-9B59-D00648F91F80}" srcOrd="8" destOrd="0" presId="urn:microsoft.com/office/officeart/2008/layout/HalfCircleOrganizationChart"/>
    <dgm:cxn modelId="{A08D52DE-B3EB-4BFF-8DCE-E8CD3B38BD7E}" type="presParOf" srcId="{BBAA903A-B064-4626-9626-425A78C86731}" destId="{3F6D43A3-E6D9-40AB-854C-8864AEA3DF72}" srcOrd="9" destOrd="0" presId="urn:microsoft.com/office/officeart/2008/layout/HalfCircleOrganizationChart"/>
    <dgm:cxn modelId="{9770DA52-E2E2-4322-A935-5E0C9F7A18ED}" type="presParOf" srcId="{3F6D43A3-E6D9-40AB-854C-8864AEA3DF72}" destId="{4A7C99BE-CADB-427A-A07C-75C61B2159C7}" srcOrd="0" destOrd="0" presId="urn:microsoft.com/office/officeart/2008/layout/HalfCircleOrganizationChart"/>
    <dgm:cxn modelId="{8CACABE5-7358-4230-8BA7-AE8E1257AE89}" type="presParOf" srcId="{4A7C99BE-CADB-427A-A07C-75C61B2159C7}" destId="{2F997282-BD48-40BA-B04A-D502A74DDDB9}" srcOrd="0" destOrd="0" presId="urn:microsoft.com/office/officeart/2008/layout/HalfCircleOrganizationChart"/>
    <dgm:cxn modelId="{8DD88AC9-3789-411C-939C-236F1CB92215}" type="presParOf" srcId="{4A7C99BE-CADB-427A-A07C-75C61B2159C7}" destId="{E2C6530A-49A8-4A5E-8B3E-74C2741EF47B}" srcOrd="1" destOrd="0" presId="urn:microsoft.com/office/officeart/2008/layout/HalfCircleOrganizationChart"/>
    <dgm:cxn modelId="{7BF9BCEC-06B5-445E-9906-F770D578C5E6}" type="presParOf" srcId="{4A7C99BE-CADB-427A-A07C-75C61B2159C7}" destId="{8079776D-4915-48DC-AF8F-B2E170BA7F07}" srcOrd="2" destOrd="0" presId="urn:microsoft.com/office/officeart/2008/layout/HalfCircleOrganizationChart"/>
    <dgm:cxn modelId="{18B34879-62D1-4A9C-93BF-EBACE3D815CB}" type="presParOf" srcId="{4A7C99BE-CADB-427A-A07C-75C61B2159C7}" destId="{A6624D5B-6C4F-427B-BA5A-1DABD84AB9FA}" srcOrd="3" destOrd="0" presId="urn:microsoft.com/office/officeart/2008/layout/HalfCircleOrganizationChart"/>
    <dgm:cxn modelId="{1B54235E-E947-4921-8F47-6BDA6D49F28B}" type="presParOf" srcId="{3F6D43A3-E6D9-40AB-854C-8864AEA3DF72}" destId="{68EC67A6-842E-41A0-96D7-1B5F13081414}" srcOrd="1" destOrd="0" presId="urn:microsoft.com/office/officeart/2008/layout/HalfCircleOrganizationChart"/>
    <dgm:cxn modelId="{A93E4F86-421B-4399-9838-D2CA7A5ECA62}" type="presParOf" srcId="{68EC67A6-842E-41A0-96D7-1B5F13081414}" destId="{89BF25CA-7854-4DA3-A4AE-42BC6CA9EDD2}" srcOrd="0" destOrd="0" presId="urn:microsoft.com/office/officeart/2008/layout/HalfCircleOrganizationChart"/>
    <dgm:cxn modelId="{B4BAA30B-D2D2-4E29-9956-115F548313F9}" type="presParOf" srcId="{68EC67A6-842E-41A0-96D7-1B5F13081414}" destId="{65E9344C-CBF0-4E60-9A77-797EF9916676}" srcOrd="1" destOrd="0" presId="urn:microsoft.com/office/officeart/2008/layout/HalfCircleOrganizationChart"/>
    <dgm:cxn modelId="{28C82756-DC33-4F4E-9808-782509BE86E2}" type="presParOf" srcId="{65E9344C-CBF0-4E60-9A77-797EF9916676}" destId="{AC64AF10-E69D-42B2-9837-FC8973836104}" srcOrd="0" destOrd="0" presId="urn:microsoft.com/office/officeart/2008/layout/HalfCircleOrganizationChart"/>
    <dgm:cxn modelId="{BCC34028-940C-47E8-9EAC-6AA789AFF9F1}" type="presParOf" srcId="{AC64AF10-E69D-42B2-9837-FC8973836104}" destId="{CA5DF079-3DFE-4D22-9400-4E552DD2C083}" srcOrd="0" destOrd="0" presId="urn:microsoft.com/office/officeart/2008/layout/HalfCircleOrganizationChart"/>
    <dgm:cxn modelId="{8A655F14-2FA0-41C0-9CE1-07C184F3A29C}" type="presParOf" srcId="{AC64AF10-E69D-42B2-9837-FC8973836104}" destId="{3F2A3B0A-1817-4A14-9761-CFAEAF730DA6}" srcOrd="1" destOrd="0" presId="urn:microsoft.com/office/officeart/2008/layout/HalfCircleOrganizationChart"/>
    <dgm:cxn modelId="{5F79220A-6353-4708-8602-025EA19B115E}" type="presParOf" srcId="{AC64AF10-E69D-42B2-9837-FC8973836104}" destId="{65EC5CF2-1D81-4B3B-805F-2EF9AEE9A4B2}" srcOrd="2" destOrd="0" presId="urn:microsoft.com/office/officeart/2008/layout/HalfCircleOrganizationChart"/>
    <dgm:cxn modelId="{9E10E4EA-61F1-4D4E-A322-989C23B68A55}" type="presParOf" srcId="{AC64AF10-E69D-42B2-9837-FC8973836104}" destId="{43BA356D-E22B-4D32-8600-FEB03D40D4DA}" srcOrd="3" destOrd="0" presId="urn:microsoft.com/office/officeart/2008/layout/HalfCircleOrganizationChart"/>
    <dgm:cxn modelId="{E08B995F-8A84-4776-B6AE-80D88B0F119E}" type="presParOf" srcId="{65E9344C-CBF0-4E60-9A77-797EF9916676}" destId="{22751BC0-D201-4EAB-B93F-1F7B5A0F4CD2}" srcOrd="1" destOrd="0" presId="urn:microsoft.com/office/officeart/2008/layout/HalfCircleOrganizationChart"/>
    <dgm:cxn modelId="{C94FFE41-2572-45ED-B693-EA982829D03E}" type="presParOf" srcId="{22751BC0-D201-4EAB-B93F-1F7B5A0F4CD2}" destId="{84C88F0D-41AD-496B-9929-E02439FDEB1E}" srcOrd="0" destOrd="0" presId="urn:microsoft.com/office/officeart/2008/layout/HalfCircleOrganizationChart"/>
    <dgm:cxn modelId="{F7CF44EC-EDAE-42A7-9D24-FC74803195F9}" type="presParOf" srcId="{22751BC0-D201-4EAB-B93F-1F7B5A0F4CD2}" destId="{597711EF-22B0-4A8E-B42F-1106D42F2616}" srcOrd="1" destOrd="0" presId="urn:microsoft.com/office/officeart/2008/layout/HalfCircleOrganizationChart"/>
    <dgm:cxn modelId="{6033A810-943C-4AD2-BD66-5BFCA4BE15EF}" type="presParOf" srcId="{597711EF-22B0-4A8E-B42F-1106D42F2616}" destId="{C7383CAA-89EC-43A5-944C-03EB3B44AB72}" srcOrd="0" destOrd="0" presId="urn:microsoft.com/office/officeart/2008/layout/HalfCircleOrganizationChart"/>
    <dgm:cxn modelId="{49B71DD9-2410-486F-8419-33981792F19A}" type="presParOf" srcId="{C7383CAA-89EC-43A5-944C-03EB3B44AB72}" destId="{A405304D-0F62-4CFE-8F86-7A90BFC27F2B}" srcOrd="0" destOrd="0" presId="urn:microsoft.com/office/officeart/2008/layout/HalfCircleOrganizationChart"/>
    <dgm:cxn modelId="{A5376319-8F9E-4B63-9FD4-5B6C6396D91D}" type="presParOf" srcId="{C7383CAA-89EC-43A5-944C-03EB3B44AB72}" destId="{A7745C53-CAE2-4954-8167-77C67E35F177}" srcOrd="1" destOrd="0" presId="urn:microsoft.com/office/officeart/2008/layout/HalfCircleOrganizationChart"/>
    <dgm:cxn modelId="{EA97330F-70CA-488C-B058-5971D88265FC}" type="presParOf" srcId="{C7383CAA-89EC-43A5-944C-03EB3B44AB72}" destId="{40D571F3-043A-44A2-AB3B-3D461998A30C}" srcOrd="2" destOrd="0" presId="urn:microsoft.com/office/officeart/2008/layout/HalfCircleOrganizationChart"/>
    <dgm:cxn modelId="{864925E8-58C6-4ACA-978E-EE0F170786BF}" type="presParOf" srcId="{C7383CAA-89EC-43A5-944C-03EB3B44AB72}" destId="{2E4E55AE-530D-47AA-9A16-3473C40580B7}" srcOrd="3" destOrd="0" presId="urn:microsoft.com/office/officeart/2008/layout/HalfCircleOrganizationChart"/>
    <dgm:cxn modelId="{F97801DF-CDB3-4BEB-AB94-CCD916568154}" type="presParOf" srcId="{597711EF-22B0-4A8E-B42F-1106D42F2616}" destId="{55C3E8D1-9D38-4B95-87E0-B3E09E59C7B4}" srcOrd="1" destOrd="0" presId="urn:microsoft.com/office/officeart/2008/layout/HalfCircleOrganizationChart"/>
    <dgm:cxn modelId="{B60F74FC-2D01-4152-AB0D-70AD4B3E62B0}" type="presParOf" srcId="{597711EF-22B0-4A8E-B42F-1106D42F2616}" destId="{A0F48A85-533E-4168-B0BA-A0E22C428C18}" srcOrd="2" destOrd="0" presId="urn:microsoft.com/office/officeart/2008/layout/HalfCircleOrganizationChart"/>
    <dgm:cxn modelId="{A19E0A47-9942-40E4-B6DE-99DF7D10E756}" type="presParOf" srcId="{22751BC0-D201-4EAB-B93F-1F7B5A0F4CD2}" destId="{57D0AD85-69D2-42BB-9133-A6116514A3F0}" srcOrd="2" destOrd="0" presId="urn:microsoft.com/office/officeart/2008/layout/HalfCircleOrganizationChart"/>
    <dgm:cxn modelId="{660861AB-6856-438A-BC8E-FDA9EDDF2040}" type="presParOf" srcId="{22751BC0-D201-4EAB-B93F-1F7B5A0F4CD2}" destId="{E926AA82-A3AE-448E-9601-261460BE9E30}" srcOrd="3" destOrd="0" presId="urn:microsoft.com/office/officeart/2008/layout/HalfCircleOrganizationChart"/>
    <dgm:cxn modelId="{2ED7C47E-28D7-41E5-940E-B1A922D14B41}" type="presParOf" srcId="{E926AA82-A3AE-448E-9601-261460BE9E30}" destId="{E8C0D340-B3BB-4984-A0B4-070C515EECAC}" srcOrd="0" destOrd="0" presId="urn:microsoft.com/office/officeart/2008/layout/HalfCircleOrganizationChart"/>
    <dgm:cxn modelId="{6D0AF693-B9AA-47B5-92E0-2D29D968B4CD}" type="presParOf" srcId="{E8C0D340-B3BB-4984-A0B4-070C515EECAC}" destId="{CA960B28-9C19-48F8-8072-75780D4C63A9}" srcOrd="0" destOrd="0" presId="urn:microsoft.com/office/officeart/2008/layout/HalfCircleOrganizationChart"/>
    <dgm:cxn modelId="{A3678957-21B5-422C-8BA0-C8928E5CE9BF}" type="presParOf" srcId="{E8C0D340-B3BB-4984-A0B4-070C515EECAC}" destId="{F929280A-9733-4730-8582-BA5E7FBFF89E}" srcOrd="1" destOrd="0" presId="urn:microsoft.com/office/officeart/2008/layout/HalfCircleOrganizationChart"/>
    <dgm:cxn modelId="{E0A28A9C-B934-41B4-81EE-583AF395F119}" type="presParOf" srcId="{E8C0D340-B3BB-4984-A0B4-070C515EECAC}" destId="{041DE973-AA0C-44CD-9F3E-A6CFE12A58E8}" srcOrd="2" destOrd="0" presId="urn:microsoft.com/office/officeart/2008/layout/HalfCircleOrganizationChart"/>
    <dgm:cxn modelId="{DA304B92-432C-472A-9F99-4E4AAC3C25F3}" type="presParOf" srcId="{E8C0D340-B3BB-4984-A0B4-070C515EECAC}" destId="{B758D3C6-703C-4954-9ABD-4282A258566C}" srcOrd="3" destOrd="0" presId="urn:microsoft.com/office/officeart/2008/layout/HalfCircleOrganizationChart"/>
    <dgm:cxn modelId="{CD1A8A05-D4F3-45AD-839B-2F5B0120F68C}" type="presParOf" srcId="{E926AA82-A3AE-448E-9601-261460BE9E30}" destId="{DC2B08A4-B8D3-431A-89DA-C7F0EDBB131D}" srcOrd="1" destOrd="0" presId="urn:microsoft.com/office/officeart/2008/layout/HalfCircleOrganizationChart"/>
    <dgm:cxn modelId="{5870A425-25CB-4730-8DC9-77FAAEE8E734}" type="presParOf" srcId="{E926AA82-A3AE-448E-9601-261460BE9E30}" destId="{10E081D5-F189-4081-885D-CAEE78B45AA3}" srcOrd="2" destOrd="0" presId="urn:microsoft.com/office/officeart/2008/layout/HalfCircleOrganizationChart"/>
    <dgm:cxn modelId="{B2E9DF7F-C8AB-412A-A0EC-4CC598822FEE}" type="presParOf" srcId="{22751BC0-D201-4EAB-B93F-1F7B5A0F4CD2}" destId="{76080308-F99E-42DF-B142-24C3869FD9C1}" srcOrd="4" destOrd="0" presId="urn:microsoft.com/office/officeart/2008/layout/HalfCircleOrganizationChart"/>
    <dgm:cxn modelId="{942D1E80-EA01-4EA6-AAE2-77D11CA1CCF9}" type="presParOf" srcId="{22751BC0-D201-4EAB-B93F-1F7B5A0F4CD2}" destId="{ACB1AEBF-28D1-43D1-8592-5272530929F3}" srcOrd="5" destOrd="0" presId="urn:microsoft.com/office/officeart/2008/layout/HalfCircleOrganizationChart"/>
    <dgm:cxn modelId="{8A2B1DBC-C5E4-449D-B0D2-A7D7E0E11CB8}" type="presParOf" srcId="{ACB1AEBF-28D1-43D1-8592-5272530929F3}" destId="{D4B2331F-D0DD-4C71-92CA-3D6468941764}" srcOrd="0" destOrd="0" presId="urn:microsoft.com/office/officeart/2008/layout/HalfCircleOrganizationChart"/>
    <dgm:cxn modelId="{8A9B3D21-6BDF-4D3F-BB65-5BD8B6167CF3}" type="presParOf" srcId="{D4B2331F-D0DD-4C71-92CA-3D6468941764}" destId="{12AB74DF-440F-4095-92DA-835ED4E4959D}" srcOrd="0" destOrd="0" presId="urn:microsoft.com/office/officeart/2008/layout/HalfCircleOrganizationChart"/>
    <dgm:cxn modelId="{70A14AEC-936D-449A-9623-08E22D458118}" type="presParOf" srcId="{D4B2331F-D0DD-4C71-92CA-3D6468941764}" destId="{97370DBD-9FF8-4CC0-AD9B-C0F9D8312001}" srcOrd="1" destOrd="0" presId="urn:microsoft.com/office/officeart/2008/layout/HalfCircleOrganizationChart"/>
    <dgm:cxn modelId="{C19B063C-B1CD-45A7-A9E2-F7C96D3BF664}" type="presParOf" srcId="{D4B2331F-D0DD-4C71-92CA-3D6468941764}" destId="{83F7543F-0A72-4C23-9D2D-7C749C56320C}" srcOrd="2" destOrd="0" presId="urn:microsoft.com/office/officeart/2008/layout/HalfCircleOrganizationChart"/>
    <dgm:cxn modelId="{6E583AB5-ADB6-48A0-AEE6-0B9430FD5240}" type="presParOf" srcId="{D4B2331F-D0DD-4C71-92CA-3D6468941764}" destId="{988C7B7B-DACB-452F-98F5-E108A7A4C7E3}" srcOrd="3" destOrd="0" presId="urn:microsoft.com/office/officeart/2008/layout/HalfCircleOrganizationChart"/>
    <dgm:cxn modelId="{C63766A2-B33F-4E16-BA37-2E0FC49CEA13}" type="presParOf" srcId="{ACB1AEBF-28D1-43D1-8592-5272530929F3}" destId="{73254339-1DDD-4C6A-AF34-D9D6E4B28355}" srcOrd="1" destOrd="0" presId="urn:microsoft.com/office/officeart/2008/layout/HalfCircleOrganizationChart"/>
    <dgm:cxn modelId="{32CCAF9D-9677-4A44-9BCF-B0350121431D}" type="presParOf" srcId="{ACB1AEBF-28D1-43D1-8592-5272530929F3}" destId="{CC5CBEAE-51DA-429E-8A34-B935A5C40598}" srcOrd="2" destOrd="0" presId="urn:microsoft.com/office/officeart/2008/layout/HalfCircleOrganizationChart"/>
    <dgm:cxn modelId="{E3F6D844-C956-46F0-A976-0E3B651EECDE}" type="presParOf" srcId="{65E9344C-CBF0-4E60-9A77-797EF9916676}" destId="{EE6AD17B-EC18-4B11-ADED-0415C9C3A341}" srcOrd="2" destOrd="0" presId="urn:microsoft.com/office/officeart/2008/layout/HalfCircleOrganizationChart"/>
    <dgm:cxn modelId="{979EDC7D-285F-408B-9032-F1C3B52F7DF7}" type="presParOf" srcId="{68EC67A6-842E-41A0-96D7-1B5F13081414}" destId="{A23B5112-8EB3-461C-8F56-412DF581655E}" srcOrd="2" destOrd="0" presId="urn:microsoft.com/office/officeart/2008/layout/HalfCircleOrganizationChart"/>
    <dgm:cxn modelId="{9C37F7CD-D79A-426A-9778-0D4F56700596}" type="presParOf" srcId="{68EC67A6-842E-41A0-96D7-1B5F13081414}" destId="{6328525B-F522-4D74-B3C4-65CE1CF2D7A7}" srcOrd="3" destOrd="0" presId="urn:microsoft.com/office/officeart/2008/layout/HalfCircleOrganizationChart"/>
    <dgm:cxn modelId="{215C6886-32BB-49FF-B4B7-5B4AABB23F6C}" type="presParOf" srcId="{6328525B-F522-4D74-B3C4-65CE1CF2D7A7}" destId="{87E0E0F4-D98F-41B9-A308-C6E338219EA7}" srcOrd="0" destOrd="0" presId="urn:microsoft.com/office/officeart/2008/layout/HalfCircleOrganizationChart"/>
    <dgm:cxn modelId="{CF3365DB-977B-4BA1-9F8D-7FDE174A74CF}" type="presParOf" srcId="{87E0E0F4-D98F-41B9-A308-C6E338219EA7}" destId="{B2E460F3-3025-414C-A08C-9B16434E93EA}" srcOrd="0" destOrd="0" presId="urn:microsoft.com/office/officeart/2008/layout/HalfCircleOrganizationChart"/>
    <dgm:cxn modelId="{31640FE9-26A8-40B5-BE2C-AE5A4B2C73D6}" type="presParOf" srcId="{87E0E0F4-D98F-41B9-A308-C6E338219EA7}" destId="{C9F4CE65-A942-4F50-B03F-DA2CC79656CB}" srcOrd="1" destOrd="0" presId="urn:microsoft.com/office/officeart/2008/layout/HalfCircleOrganizationChart"/>
    <dgm:cxn modelId="{7319865A-E276-476C-A12B-EE8FF9788A5B}" type="presParOf" srcId="{87E0E0F4-D98F-41B9-A308-C6E338219EA7}" destId="{EE476535-EC8E-4B7B-8D6E-AEC5ED4DBE65}" srcOrd="2" destOrd="0" presId="urn:microsoft.com/office/officeart/2008/layout/HalfCircleOrganizationChart"/>
    <dgm:cxn modelId="{F28AFD35-1479-4321-8746-5050044C1277}" type="presParOf" srcId="{87E0E0F4-D98F-41B9-A308-C6E338219EA7}" destId="{66A2946A-784D-4F48-B3BE-8A1EC968EE4A}" srcOrd="3" destOrd="0" presId="urn:microsoft.com/office/officeart/2008/layout/HalfCircleOrganizationChart"/>
    <dgm:cxn modelId="{40805F0E-017B-4AF1-8B3B-54FFA3BA72A6}" type="presParOf" srcId="{6328525B-F522-4D74-B3C4-65CE1CF2D7A7}" destId="{2277930B-C2B0-4A52-A6BA-A2F682274C2A}" srcOrd="1" destOrd="0" presId="urn:microsoft.com/office/officeart/2008/layout/HalfCircleOrganizationChart"/>
    <dgm:cxn modelId="{A5136132-1540-4A5B-AD92-DCD9B9621717}" type="presParOf" srcId="{2277930B-C2B0-4A52-A6BA-A2F682274C2A}" destId="{2B0C2874-24F9-4A87-84EE-CE80C38DF49B}" srcOrd="0" destOrd="0" presId="urn:microsoft.com/office/officeart/2008/layout/HalfCircleOrganizationChart"/>
    <dgm:cxn modelId="{FF3F4385-D02E-4E22-B7B4-E45C0C3EB186}" type="presParOf" srcId="{2277930B-C2B0-4A52-A6BA-A2F682274C2A}" destId="{8FCC5518-30B8-4E40-BBC1-CCCA08336721}" srcOrd="1" destOrd="0" presId="urn:microsoft.com/office/officeart/2008/layout/HalfCircleOrganizationChart"/>
    <dgm:cxn modelId="{EC93EE34-006C-498A-B6F8-067B9C6C4928}" type="presParOf" srcId="{8FCC5518-30B8-4E40-BBC1-CCCA08336721}" destId="{2D89F7C9-7CEC-42D1-9897-48F1FFA1DEB9}" srcOrd="0" destOrd="0" presId="urn:microsoft.com/office/officeart/2008/layout/HalfCircleOrganizationChart"/>
    <dgm:cxn modelId="{25266A5B-A9B9-452A-9BD1-73C1D1A20DE1}" type="presParOf" srcId="{2D89F7C9-7CEC-42D1-9897-48F1FFA1DEB9}" destId="{D1A65454-3DC5-46C1-A45A-EBBF24B992DB}" srcOrd="0" destOrd="0" presId="urn:microsoft.com/office/officeart/2008/layout/HalfCircleOrganizationChart"/>
    <dgm:cxn modelId="{DD7E6F19-D79C-47A2-B585-859B7BC048A8}" type="presParOf" srcId="{2D89F7C9-7CEC-42D1-9897-48F1FFA1DEB9}" destId="{B0F4B965-4AE9-4667-868F-5A8E02619F24}" srcOrd="1" destOrd="0" presId="urn:microsoft.com/office/officeart/2008/layout/HalfCircleOrganizationChart"/>
    <dgm:cxn modelId="{7BABF7FB-1675-490D-ABB7-4DEAECD79699}" type="presParOf" srcId="{2D89F7C9-7CEC-42D1-9897-48F1FFA1DEB9}" destId="{41FA513C-1E1D-4DF4-A303-90CD1CFF8EBD}" srcOrd="2" destOrd="0" presId="urn:microsoft.com/office/officeart/2008/layout/HalfCircleOrganizationChart"/>
    <dgm:cxn modelId="{C87DA38F-73E9-4219-B52A-36AC817B7528}" type="presParOf" srcId="{2D89F7C9-7CEC-42D1-9897-48F1FFA1DEB9}" destId="{E51C5659-7DFE-4BB2-BA65-287DF93BDCE1}" srcOrd="3" destOrd="0" presId="urn:microsoft.com/office/officeart/2008/layout/HalfCircleOrganizationChart"/>
    <dgm:cxn modelId="{9F90BD0E-64E2-4D3B-89FA-648CFB8B422B}" type="presParOf" srcId="{8FCC5518-30B8-4E40-BBC1-CCCA08336721}" destId="{26C25CEF-CBB3-423A-9602-FDAA2494800B}" srcOrd="1" destOrd="0" presId="urn:microsoft.com/office/officeart/2008/layout/HalfCircleOrganizationChart"/>
    <dgm:cxn modelId="{EF4BA898-D7CA-4D10-9083-5DB60B8D091C}" type="presParOf" srcId="{8FCC5518-30B8-4E40-BBC1-CCCA08336721}" destId="{625AB124-5983-4064-B239-A450E8307FC9}" srcOrd="2" destOrd="0" presId="urn:microsoft.com/office/officeart/2008/layout/HalfCircleOrganizationChart"/>
    <dgm:cxn modelId="{7CB2124E-E700-494D-91C3-F3A1C1BC7915}" type="presParOf" srcId="{2277930B-C2B0-4A52-A6BA-A2F682274C2A}" destId="{9D2B35BD-C4BE-4BB1-862F-7B3595F2F88C}" srcOrd="2" destOrd="0" presId="urn:microsoft.com/office/officeart/2008/layout/HalfCircleOrganizationChart"/>
    <dgm:cxn modelId="{C1FF3907-7CFF-4F53-9F15-17C56D255A76}" type="presParOf" srcId="{2277930B-C2B0-4A52-A6BA-A2F682274C2A}" destId="{68C55AF5-24A1-4064-8283-9F494E79B1CA}" srcOrd="3" destOrd="0" presId="urn:microsoft.com/office/officeart/2008/layout/HalfCircleOrganizationChart"/>
    <dgm:cxn modelId="{A76BC90C-A3E5-42DE-8B7F-54A104EFDCB2}" type="presParOf" srcId="{68C55AF5-24A1-4064-8283-9F494E79B1CA}" destId="{95FBC463-82AA-4828-9441-0551878C71CC}" srcOrd="0" destOrd="0" presId="urn:microsoft.com/office/officeart/2008/layout/HalfCircleOrganizationChart"/>
    <dgm:cxn modelId="{E8A50DEA-0C5A-4E6A-83F9-E81CC12BAC2B}" type="presParOf" srcId="{95FBC463-82AA-4828-9441-0551878C71CC}" destId="{B151C79F-2B67-43A1-989F-4AC16A140F43}" srcOrd="0" destOrd="0" presId="urn:microsoft.com/office/officeart/2008/layout/HalfCircleOrganizationChart"/>
    <dgm:cxn modelId="{75B7FA01-AD7E-4435-BD60-3FAB786580C9}" type="presParOf" srcId="{95FBC463-82AA-4828-9441-0551878C71CC}" destId="{BD2F9718-2922-4ABF-AD52-D88F6B49886B}" srcOrd="1" destOrd="0" presId="urn:microsoft.com/office/officeart/2008/layout/HalfCircleOrganizationChart"/>
    <dgm:cxn modelId="{E278EE75-D25F-409D-88D9-764748F1E1FF}" type="presParOf" srcId="{95FBC463-82AA-4828-9441-0551878C71CC}" destId="{E8C98E11-F521-4393-B3A3-065DC81E6AA5}" srcOrd="2" destOrd="0" presId="urn:microsoft.com/office/officeart/2008/layout/HalfCircleOrganizationChart"/>
    <dgm:cxn modelId="{29AAE71B-F879-4911-B6D3-D35CA6E9D1C1}" type="presParOf" srcId="{95FBC463-82AA-4828-9441-0551878C71CC}" destId="{10C87230-1E36-4065-ABE5-B8BBF593632A}" srcOrd="3" destOrd="0" presId="urn:microsoft.com/office/officeart/2008/layout/HalfCircleOrganizationChart"/>
    <dgm:cxn modelId="{4D63A09D-C149-476E-9627-25A5CEEC0CD2}" type="presParOf" srcId="{68C55AF5-24A1-4064-8283-9F494E79B1CA}" destId="{BAF060B9-D9F3-434A-9741-0471FDD16497}" srcOrd="1" destOrd="0" presId="urn:microsoft.com/office/officeart/2008/layout/HalfCircleOrganizationChart"/>
    <dgm:cxn modelId="{CA2CCDC1-0AE6-41F7-A841-04DD2AEA5D1B}" type="presParOf" srcId="{68C55AF5-24A1-4064-8283-9F494E79B1CA}" destId="{FCDDEC03-4911-493F-B520-CA2E3CAB864D}" srcOrd="2" destOrd="0" presId="urn:microsoft.com/office/officeart/2008/layout/HalfCircleOrganizationChart"/>
    <dgm:cxn modelId="{E48A6049-DB41-451C-86A7-D626C9316FC2}" type="presParOf" srcId="{6328525B-F522-4D74-B3C4-65CE1CF2D7A7}" destId="{199037F5-2614-4FF2-8ACC-4315313796F8}" srcOrd="2" destOrd="0" presId="urn:microsoft.com/office/officeart/2008/layout/HalfCircleOrganizationChart"/>
    <dgm:cxn modelId="{AF1E984E-C7EA-4D02-A23D-6BAD30F85680}" type="presParOf" srcId="{3F6D43A3-E6D9-40AB-854C-8864AEA3DF72}" destId="{AA36487E-4BC1-4600-B132-20045A4CE048}" srcOrd="2" destOrd="0" presId="urn:microsoft.com/office/officeart/2008/layout/HalfCircleOrganizationChart"/>
    <dgm:cxn modelId="{9E94AEE0-9CDE-432A-86ED-EAD6208E0A12}" type="presParOf" srcId="{FA115D9D-2E6F-4CE1-AA70-2C12EE7F3661}" destId="{DA09E4DF-304F-459D-A337-D2A7C5D5744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D7303A-172A-4CF4-A753-92EFABAAC1F3}" type="doc">
      <dgm:prSet loTypeId="urn:microsoft.com/office/officeart/2005/8/layout/hList1" loCatId="list" qsTypeId="urn:microsoft.com/office/officeart/2005/8/quickstyle/simple5" qsCatId="simple" csTypeId="urn:microsoft.com/office/officeart/2005/8/colors/accent1_4" csCatId="accent1" phldr="1"/>
      <dgm:spPr/>
      <dgm:t>
        <a:bodyPr/>
        <a:lstStyle/>
        <a:p>
          <a:endParaRPr lang="es-CO"/>
        </a:p>
      </dgm:t>
    </dgm:pt>
    <dgm:pt modelId="{4491C16C-7A95-4573-B262-7DC72C9C7A50}">
      <dgm:prSet phldrT="[Texto]" custT="1"/>
      <dgm:spPr/>
      <dgm:t>
        <a:bodyPr/>
        <a:lstStyle/>
        <a:p>
          <a:r>
            <a:rPr lang="es-CO" sz="1800" b="1" dirty="0"/>
            <a:t>38. Recuperación y manejo de la Estructura Ecológica Principal </a:t>
          </a:r>
        </a:p>
      </dgm:t>
    </dgm:pt>
    <dgm:pt modelId="{1953D727-136C-47C1-97D2-10A76CC95E93}" type="parTrans" cxnId="{1CE71C0D-BA04-46CD-84A2-4EE0670556FE}">
      <dgm:prSet/>
      <dgm:spPr/>
      <dgm:t>
        <a:bodyPr/>
        <a:lstStyle/>
        <a:p>
          <a:endParaRPr lang="es-CO"/>
        </a:p>
      </dgm:t>
    </dgm:pt>
    <dgm:pt modelId="{4BAEC280-4341-4408-BAE8-2429A9662075}" type="sibTrans" cxnId="{1CE71C0D-BA04-46CD-84A2-4EE0670556FE}">
      <dgm:prSet/>
      <dgm:spPr/>
      <dgm:t>
        <a:bodyPr/>
        <a:lstStyle/>
        <a:p>
          <a:endParaRPr lang="es-CO"/>
        </a:p>
      </dgm:t>
    </dgm:pt>
    <dgm:pt modelId="{0B21FE6B-C5B9-43DD-BCD1-98ED3E0F6A02}">
      <dgm:prSet custT="1"/>
      <dgm:spPr/>
      <dgm:t>
        <a:bodyPr/>
        <a:lstStyle/>
        <a:p>
          <a:pPr algn="just"/>
          <a:r>
            <a:rPr lang="es-CO" sz="1800" b="0" i="0" u="none" dirty="0"/>
            <a:t>519 - Diseñar e implementar 10 modelos de Restauración Ecológica En áreas de la Estructura Ecológica Principal de la ciudad Región</a:t>
          </a:r>
          <a:endParaRPr lang="es-CO" sz="1800" dirty="0"/>
        </a:p>
      </dgm:t>
    </dgm:pt>
    <dgm:pt modelId="{EED7BE27-B645-4D5C-AF4D-37D2DDC1E542}" type="parTrans" cxnId="{B1B76C29-E9E7-4358-987F-F150AD32C68F}">
      <dgm:prSet/>
      <dgm:spPr/>
      <dgm:t>
        <a:bodyPr/>
        <a:lstStyle/>
        <a:p>
          <a:endParaRPr lang="es-CO"/>
        </a:p>
      </dgm:t>
    </dgm:pt>
    <dgm:pt modelId="{9C7C13E4-2857-47E7-98AE-0B1BE4520C79}" type="sibTrans" cxnId="{B1B76C29-E9E7-4358-987F-F150AD32C68F}">
      <dgm:prSet/>
      <dgm:spPr/>
      <dgm:t>
        <a:bodyPr/>
        <a:lstStyle/>
        <a:p>
          <a:endParaRPr lang="es-CO"/>
        </a:p>
      </dgm:t>
    </dgm:pt>
    <dgm:pt modelId="{59379306-B7F9-4D38-9070-C83D3D753C0F}">
      <dgm:prSet custT="1"/>
      <dgm:spPr/>
      <dgm:t>
        <a:bodyPr/>
        <a:lstStyle/>
        <a:p>
          <a:r>
            <a:rPr lang="es-CO" sz="2000" b="1" dirty="0">
              <a:solidFill>
                <a:schemeClr val="tx1"/>
              </a:solidFill>
            </a:rPr>
            <a:t>39. Ambiente Sano</a:t>
          </a:r>
        </a:p>
      </dgm:t>
    </dgm:pt>
    <dgm:pt modelId="{FE9B2A46-DDB5-4813-B88C-A515F2D9E732}" type="parTrans" cxnId="{F5E6BDDC-D7A4-411C-95B8-73548396DD53}">
      <dgm:prSet/>
      <dgm:spPr/>
      <dgm:t>
        <a:bodyPr/>
        <a:lstStyle/>
        <a:p>
          <a:endParaRPr lang="es-CO"/>
        </a:p>
      </dgm:t>
    </dgm:pt>
    <dgm:pt modelId="{E36F83DB-2ACF-4EB6-BFD4-6BD708B278E7}" type="sibTrans" cxnId="{F5E6BDDC-D7A4-411C-95B8-73548396DD53}">
      <dgm:prSet/>
      <dgm:spPr/>
      <dgm:t>
        <a:bodyPr/>
        <a:lstStyle/>
        <a:p>
          <a:endParaRPr lang="es-CO"/>
        </a:p>
      </dgm:t>
    </dgm:pt>
    <dgm:pt modelId="{D2A70891-1A3B-48F6-8A7D-CFE673625A15}">
      <dgm:prSet/>
      <dgm:spPr/>
      <dgm:t>
        <a:bodyPr/>
        <a:lstStyle/>
        <a:p>
          <a:r>
            <a:rPr lang="es-CO" b="0" i="0" u="none" dirty="0"/>
            <a:t>452 - Formular, adoptar y ejecutar el Plan Distrital de Silvicultura Urbana, Zonas verdes y Jardinería con prospectiva de ejecución a 12 años, definido en el Decreto 531 de 2010 y adelantar su implementación en un 30%.</a:t>
          </a:r>
          <a:endParaRPr lang="es-CO" dirty="0"/>
        </a:p>
      </dgm:t>
    </dgm:pt>
    <dgm:pt modelId="{72BC4175-65C3-4FB3-9558-2EDC32D7A058}" type="parTrans" cxnId="{98BC3FE6-708A-4167-A025-D43F535C0DC8}">
      <dgm:prSet/>
      <dgm:spPr/>
      <dgm:t>
        <a:bodyPr/>
        <a:lstStyle/>
        <a:p>
          <a:endParaRPr lang="es-CO"/>
        </a:p>
      </dgm:t>
    </dgm:pt>
    <dgm:pt modelId="{2A73C77E-190E-40D2-B535-DD12AA368941}" type="sibTrans" cxnId="{98BC3FE6-708A-4167-A025-D43F535C0DC8}">
      <dgm:prSet/>
      <dgm:spPr/>
      <dgm:t>
        <a:bodyPr/>
        <a:lstStyle/>
        <a:p>
          <a:endParaRPr lang="es-CO"/>
        </a:p>
      </dgm:t>
    </dgm:pt>
    <dgm:pt modelId="{1FAD8CE2-29BC-44D5-8CD9-168362AD03AB}">
      <dgm:prSet/>
      <dgm:spPr/>
      <dgm:t>
        <a:bodyPr/>
        <a:lstStyle/>
        <a:p>
          <a:r>
            <a:rPr lang="es-CO" b="0" i="0" u="none" dirty="0"/>
            <a:t>453 - Plantar 86.000 los árboles y arbustos en el espacio Público urbano</a:t>
          </a:r>
          <a:endParaRPr lang="es-CO" dirty="0"/>
        </a:p>
      </dgm:t>
    </dgm:pt>
    <dgm:pt modelId="{722C9D5F-C905-47C8-A6A4-F554C871F3A1}" type="parTrans" cxnId="{7072006D-42C8-48C0-BE35-35F039745067}">
      <dgm:prSet/>
      <dgm:spPr/>
      <dgm:t>
        <a:bodyPr/>
        <a:lstStyle/>
        <a:p>
          <a:endParaRPr lang="es-CO"/>
        </a:p>
      </dgm:t>
    </dgm:pt>
    <dgm:pt modelId="{6FECFDA4-2A8F-4827-8404-8356830D7E8F}" type="sibTrans" cxnId="{7072006D-42C8-48C0-BE35-35F039745067}">
      <dgm:prSet/>
      <dgm:spPr/>
      <dgm:t>
        <a:bodyPr/>
        <a:lstStyle/>
        <a:p>
          <a:endParaRPr lang="es-CO"/>
        </a:p>
      </dgm:t>
    </dgm:pt>
    <dgm:pt modelId="{81DA1E11-AA62-4726-9DC4-CBA5E3F30CDE}">
      <dgm:prSet/>
      <dgm:spPr/>
      <dgm:t>
        <a:bodyPr/>
        <a:lstStyle/>
        <a:p>
          <a:r>
            <a:rPr lang="es-CO" b="0" i="0" u="none" dirty="0"/>
            <a:t>454 - Incrementar las zonas verdes de jardinería en 18.000 metros cuadrados nuevos</a:t>
          </a:r>
          <a:endParaRPr lang="es-CO" dirty="0"/>
        </a:p>
      </dgm:t>
    </dgm:pt>
    <dgm:pt modelId="{CE64C219-F33E-4A15-B19C-F7D9D1A3B614}" type="parTrans" cxnId="{97C1CAA0-C296-479A-94FB-C45AC7BE9F98}">
      <dgm:prSet/>
      <dgm:spPr/>
      <dgm:t>
        <a:bodyPr/>
        <a:lstStyle/>
        <a:p>
          <a:endParaRPr lang="es-CO"/>
        </a:p>
      </dgm:t>
    </dgm:pt>
    <dgm:pt modelId="{848CA7AE-D626-4138-8BF0-5418CD702944}" type="sibTrans" cxnId="{97C1CAA0-C296-479A-94FB-C45AC7BE9F98}">
      <dgm:prSet/>
      <dgm:spPr/>
      <dgm:t>
        <a:bodyPr/>
        <a:lstStyle/>
        <a:p>
          <a:endParaRPr lang="es-CO"/>
        </a:p>
      </dgm:t>
    </dgm:pt>
    <dgm:pt modelId="{DF0EA4E8-AB02-404A-9909-39B62161CD22}">
      <dgm:prSet/>
      <dgm:spPr/>
      <dgm:t>
        <a:bodyPr/>
        <a:lstStyle/>
        <a:p>
          <a:r>
            <a:rPr lang="es-CO" b="0" i="0" u="none" dirty="0"/>
            <a:t>455 - 2.500.000 de ciudadanos participan en los programas de socialización de la política ambiental y de las estrategias de gestión de riesgos y cambio climático de la ciudad</a:t>
          </a:r>
          <a:endParaRPr lang="es-CO" dirty="0"/>
        </a:p>
      </dgm:t>
    </dgm:pt>
    <dgm:pt modelId="{DC0B7742-09A9-412D-A2CE-DA57C835C858}" type="parTrans" cxnId="{C0BA33E7-A181-42E7-87DB-6EBE7840284A}">
      <dgm:prSet/>
      <dgm:spPr/>
      <dgm:t>
        <a:bodyPr/>
        <a:lstStyle/>
        <a:p>
          <a:endParaRPr lang="es-CO"/>
        </a:p>
      </dgm:t>
    </dgm:pt>
    <dgm:pt modelId="{9D325EB8-F3A6-4CD2-BEBE-1A1478AD4D7D}" type="sibTrans" cxnId="{C0BA33E7-A181-42E7-87DB-6EBE7840284A}">
      <dgm:prSet/>
      <dgm:spPr/>
      <dgm:t>
        <a:bodyPr/>
        <a:lstStyle/>
        <a:p>
          <a:endParaRPr lang="es-CO"/>
        </a:p>
      </dgm:t>
    </dgm:pt>
    <dgm:pt modelId="{0614F89A-5F3F-4740-A9AE-5BC5B5055F33}" type="pres">
      <dgm:prSet presAssocID="{10D7303A-172A-4CF4-A753-92EFABAAC1F3}" presName="Name0" presStyleCnt="0">
        <dgm:presLayoutVars>
          <dgm:dir/>
          <dgm:animLvl val="lvl"/>
          <dgm:resizeHandles val="exact"/>
        </dgm:presLayoutVars>
      </dgm:prSet>
      <dgm:spPr/>
    </dgm:pt>
    <dgm:pt modelId="{AC96891D-A013-4F2D-90B0-ACB5364525DF}" type="pres">
      <dgm:prSet presAssocID="{4491C16C-7A95-4573-B262-7DC72C9C7A50}" presName="composite" presStyleCnt="0"/>
      <dgm:spPr/>
    </dgm:pt>
    <dgm:pt modelId="{17FB067C-210F-4A87-AEA0-2ECCC7DCB371}" type="pres">
      <dgm:prSet presAssocID="{4491C16C-7A95-4573-B262-7DC72C9C7A50}" presName="parTx" presStyleLbl="alignNode1" presStyleIdx="0" presStyleCnt="2">
        <dgm:presLayoutVars>
          <dgm:chMax val="0"/>
          <dgm:chPref val="0"/>
          <dgm:bulletEnabled val="1"/>
        </dgm:presLayoutVars>
      </dgm:prSet>
      <dgm:spPr/>
    </dgm:pt>
    <dgm:pt modelId="{87F5679F-7130-4F96-BD76-EDF2896D6E77}" type="pres">
      <dgm:prSet presAssocID="{4491C16C-7A95-4573-B262-7DC72C9C7A50}" presName="desTx" presStyleLbl="alignAccFollowNode1" presStyleIdx="0" presStyleCnt="2">
        <dgm:presLayoutVars>
          <dgm:bulletEnabled val="1"/>
        </dgm:presLayoutVars>
      </dgm:prSet>
      <dgm:spPr/>
    </dgm:pt>
    <dgm:pt modelId="{8B32160E-5E83-42AA-9FF6-9EC77EE7726A}" type="pres">
      <dgm:prSet presAssocID="{4BAEC280-4341-4408-BAE8-2429A9662075}" presName="space" presStyleCnt="0"/>
      <dgm:spPr/>
    </dgm:pt>
    <dgm:pt modelId="{1B605B7E-9E3F-4B00-A7F0-3906004FCF2B}" type="pres">
      <dgm:prSet presAssocID="{59379306-B7F9-4D38-9070-C83D3D753C0F}" presName="composite" presStyleCnt="0"/>
      <dgm:spPr/>
    </dgm:pt>
    <dgm:pt modelId="{BDC90622-6888-43F3-AD62-C23EAFC93EC6}" type="pres">
      <dgm:prSet presAssocID="{59379306-B7F9-4D38-9070-C83D3D753C0F}" presName="parTx" presStyleLbl="alignNode1" presStyleIdx="1" presStyleCnt="2">
        <dgm:presLayoutVars>
          <dgm:chMax val="0"/>
          <dgm:chPref val="0"/>
          <dgm:bulletEnabled val="1"/>
        </dgm:presLayoutVars>
      </dgm:prSet>
      <dgm:spPr/>
    </dgm:pt>
    <dgm:pt modelId="{E820B239-C9EA-4549-9693-D48A4E454661}" type="pres">
      <dgm:prSet presAssocID="{59379306-B7F9-4D38-9070-C83D3D753C0F}" presName="desTx" presStyleLbl="alignAccFollowNode1" presStyleIdx="1" presStyleCnt="2">
        <dgm:presLayoutVars>
          <dgm:bulletEnabled val="1"/>
        </dgm:presLayoutVars>
      </dgm:prSet>
      <dgm:spPr/>
    </dgm:pt>
  </dgm:ptLst>
  <dgm:cxnLst>
    <dgm:cxn modelId="{9CE7AD07-8E7E-44AB-BED3-677AA593B8BB}" type="presOf" srcId="{4491C16C-7A95-4573-B262-7DC72C9C7A50}" destId="{17FB067C-210F-4A87-AEA0-2ECCC7DCB371}" srcOrd="0" destOrd="0" presId="urn:microsoft.com/office/officeart/2005/8/layout/hList1"/>
    <dgm:cxn modelId="{9C8D230C-C069-424C-85BB-F33CF5991EAF}" type="presOf" srcId="{0B21FE6B-C5B9-43DD-BCD1-98ED3E0F6A02}" destId="{87F5679F-7130-4F96-BD76-EDF2896D6E77}" srcOrd="0" destOrd="0" presId="urn:microsoft.com/office/officeart/2005/8/layout/hList1"/>
    <dgm:cxn modelId="{ED6B260C-23ED-45BB-A8A0-7AEE553B82F2}" type="presOf" srcId="{D2A70891-1A3B-48F6-8A7D-CFE673625A15}" destId="{E820B239-C9EA-4549-9693-D48A4E454661}" srcOrd="0" destOrd="0" presId="urn:microsoft.com/office/officeart/2005/8/layout/hList1"/>
    <dgm:cxn modelId="{1CE71C0D-BA04-46CD-84A2-4EE0670556FE}" srcId="{10D7303A-172A-4CF4-A753-92EFABAAC1F3}" destId="{4491C16C-7A95-4573-B262-7DC72C9C7A50}" srcOrd="0" destOrd="0" parTransId="{1953D727-136C-47C1-97D2-10A76CC95E93}" sibTransId="{4BAEC280-4341-4408-BAE8-2429A9662075}"/>
    <dgm:cxn modelId="{B1B76C29-E9E7-4358-987F-F150AD32C68F}" srcId="{4491C16C-7A95-4573-B262-7DC72C9C7A50}" destId="{0B21FE6B-C5B9-43DD-BCD1-98ED3E0F6A02}" srcOrd="0" destOrd="0" parTransId="{EED7BE27-B645-4D5C-AF4D-37D2DDC1E542}" sibTransId="{9C7C13E4-2857-47E7-98AE-0B1BE4520C79}"/>
    <dgm:cxn modelId="{09C8112B-68CC-4F95-A345-3F49CC066A97}" type="presOf" srcId="{59379306-B7F9-4D38-9070-C83D3D753C0F}" destId="{BDC90622-6888-43F3-AD62-C23EAFC93EC6}" srcOrd="0" destOrd="0" presId="urn:microsoft.com/office/officeart/2005/8/layout/hList1"/>
    <dgm:cxn modelId="{7072006D-42C8-48C0-BE35-35F039745067}" srcId="{59379306-B7F9-4D38-9070-C83D3D753C0F}" destId="{1FAD8CE2-29BC-44D5-8CD9-168362AD03AB}" srcOrd="1" destOrd="0" parTransId="{722C9D5F-C905-47C8-A6A4-F554C871F3A1}" sibTransId="{6FECFDA4-2A8F-4827-8404-8356830D7E8F}"/>
    <dgm:cxn modelId="{F39D7F91-1960-47F3-BA83-889102377438}" type="presOf" srcId="{DF0EA4E8-AB02-404A-9909-39B62161CD22}" destId="{E820B239-C9EA-4549-9693-D48A4E454661}" srcOrd="0" destOrd="3" presId="urn:microsoft.com/office/officeart/2005/8/layout/hList1"/>
    <dgm:cxn modelId="{FB05BFA0-5680-4B35-8C57-4588B3FCA8FB}" type="presOf" srcId="{10D7303A-172A-4CF4-A753-92EFABAAC1F3}" destId="{0614F89A-5F3F-4740-A9AE-5BC5B5055F33}" srcOrd="0" destOrd="0" presId="urn:microsoft.com/office/officeart/2005/8/layout/hList1"/>
    <dgm:cxn modelId="{97C1CAA0-C296-479A-94FB-C45AC7BE9F98}" srcId="{59379306-B7F9-4D38-9070-C83D3D753C0F}" destId="{81DA1E11-AA62-4726-9DC4-CBA5E3F30CDE}" srcOrd="2" destOrd="0" parTransId="{CE64C219-F33E-4A15-B19C-F7D9D1A3B614}" sibTransId="{848CA7AE-D626-4138-8BF0-5418CD702944}"/>
    <dgm:cxn modelId="{82BE37AD-F0E0-40A8-A7FA-7AE6709FA73B}" type="presOf" srcId="{81DA1E11-AA62-4726-9DC4-CBA5E3F30CDE}" destId="{E820B239-C9EA-4549-9693-D48A4E454661}" srcOrd="0" destOrd="2" presId="urn:microsoft.com/office/officeart/2005/8/layout/hList1"/>
    <dgm:cxn modelId="{5A3CD1D8-0150-4813-94C2-6FB9DB7036C9}" type="presOf" srcId="{1FAD8CE2-29BC-44D5-8CD9-168362AD03AB}" destId="{E820B239-C9EA-4549-9693-D48A4E454661}" srcOrd="0" destOrd="1" presId="urn:microsoft.com/office/officeart/2005/8/layout/hList1"/>
    <dgm:cxn modelId="{F5E6BDDC-D7A4-411C-95B8-73548396DD53}" srcId="{10D7303A-172A-4CF4-A753-92EFABAAC1F3}" destId="{59379306-B7F9-4D38-9070-C83D3D753C0F}" srcOrd="1" destOrd="0" parTransId="{FE9B2A46-DDB5-4813-B88C-A515F2D9E732}" sibTransId="{E36F83DB-2ACF-4EB6-BFD4-6BD708B278E7}"/>
    <dgm:cxn modelId="{98BC3FE6-708A-4167-A025-D43F535C0DC8}" srcId="{59379306-B7F9-4D38-9070-C83D3D753C0F}" destId="{D2A70891-1A3B-48F6-8A7D-CFE673625A15}" srcOrd="0" destOrd="0" parTransId="{72BC4175-65C3-4FB3-9558-2EDC32D7A058}" sibTransId="{2A73C77E-190E-40D2-B535-DD12AA368941}"/>
    <dgm:cxn modelId="{C0BA33E7-A181-42E7-87DB-6EBE7840284A}" srcId="{59379306-B7F9-4D38-9070-C83D3D753C0F}" destId="{DF0EA4E8-AB02-404A-9909-39B62161CD22}" srcOrd="3" destOrd="0" parTransId="{DC0B7742-09A9-412D-A2CE-DA57C835C858}" sibTransId="{9D325EB8-F3A6-4CD2-BEBE-1A1478AD4D7D}"/>
    <dgm:cxn modelId="{220A1E34-348F-4C43-BABB-51B64DBE326B}" type="presParOf" srcId="{0614F89A-5F3F-4740-A9AE-5BC5B5055F33}" destId="{AC96891D-A013-4F2D-90B0-ACB5364525DF}" srcOrd="0" destOrd="0" presId="urn:microsoft.com/office/officeart/2005/8/layout/hList1"/>
    <dgm:cxn modelId="{FE2E57B7-59A5-4438-A749-24C686621B5F}" type="presParOf" srcId="{AC96891D-A013-4F2D-90B0-ACB5364525DF}" destId="{17FB067C-210F-4A87-AEA0-2ECCC7DCB371}" srcOrd="0" destOrd="0" presId="urn:microsoft.com/office/officeart/2005/8/layout/hList1"/>
    <dgm:cxn modelId="{2375E7E1-F006-4F56-BC38-AAA9BACF402A}" type="presParOf" srcId="{AC96891D-A013-4F2D-90B0-ACB5364525DF}" destId="{87F5679F-7130-4F96-BD76-EDF2896D6E77}" srcOrd="1" destOrd="0" presId="urn:microsoft.com/office/officeart/2005/8/layout/hList1"/>
    <dgm:cxn modelId="{90B6BA82-53BB-4867-B3CB-636830F6C7DA}" type="presParOf" srcId="{0614F89A-5F3F-4740-A9AE-5BC5B5055F33}" destId="{8B32160E-5E83-42AA-9FF6-9EC77EE7726A}" srcOrd="1" destOrd="0" presId="urn:microsoft.com/office/officeart/2005/8/layout/hList1"/>
    <dgm:cxn modelId="{CA8A5EFF-61D4-463A-AC44-8A467D9E84FE}" type="presParOf" srcId="{0614F89A-5F3F-4740-A9AE-5BC5B5055F33}" destId="{1B605B7E-9E3F-4B00-A7F0-3906004FCF2B}" srcOrd="2" destOrd="0" presId="urn:microsoft.com/office/officeart/2005/8/layout/hList1"/>
    <dgm:cxn modelId="{35825346-2578-49ED-8D3C-F701EE45539A}" type="presParOf" srcId="{1B605B7E-9E3F-4B00-A7F0-3906004FCF2B}" destId="{BDC90622-6888-43F3-AD62-C23EAFC93EC6}" srcOrd="0" destOrd="0" presId="urn:microsoft.com/office/officeart/2005/8/layout/hList1"/>
    <dgm:cxn modelId="{9130AB34-A1B5-4D5A-8E0A-18E53A2B6F64}" type="presParOf" srcId="{1B605B7E-9E3F-4B00-A7F0-3906004FCF2B}" destId="{E820B239-C9EA-4549-9693-D48A4E45466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2FDDB4-05E4-4593-9DAD-2776A043D72A}" type="doc">
      <dgm:prSet loTypeId="urn:microsoft.com/office/officeart/2005/8/layout/arrow6" loCatId="process" qsTypeId="urn:microsoft.com/office/officeart/2005/8/quickstyle/simple4" qsCatId="simple" csTypeId="urn:microsoft.com/office/officeart/2005/8/colors/accent1_2" csCatId="accent1"/>
      <dgm:spPr/>
      <dgm:t>
        <a:bodyPr/>
        <a:lstStyle/>
        <a:p>
          <a:endParaRPr lang="es-CO"/>
        </a:p>
      </dgm:t>
    </dgm:pt>
    <dgm:pt modelId="{D5B488B5-2EDC-4504-89DD-FDFB88C37B4C}">
      <dgm:prSet/>
      <dgm:spPr/>
      <dgm:t>
        <a:bodyPr/>
        <a:lstStyle/>
        <a:p>
          <a:pPr rtl="0"/>
          <a:r>
            <a:rPr lang="es-CO" b="1"/>
            <a:t>BENEFICIOS</a:t>
          </a:r>
          <a:endParaRPr lang="es-CO"/>
        </a:p>
      </dgm:t>
    </dgm:pt>
    <dgm:pt modelId="{F82AD566-C438-4519-B575-15EED4DE1A6D}" type="parTrans" cxnId="{E42CFA10-5F2B-4B93-B001-11972A38A44E}">
      <dgm:prSet/>
      <dgm:spPr/>
      <dgm:t>
        <a:bodyPr/>
        <a:lstStyle/>
        <a:p>
          <a:endParaRPr lang="es-CO"/>
        </a:p>
      </dgm:t>
    </dgm:pt>
    <dgm:pt modelId="{C1426068-B92B-4A96-BDFA-DD83A876B0DD}" type="sibTrans" cxnId="{E42CFA10-5F2B-4B93-B001-11972A38A44E}">
      <dgm:prSet/>
      <dgm:spPr/>
      <dgm:t>
        <a:bodyPr/>
        <a:lstStyle/>
        <a:p>
          <a:endParaRPr lang="es-CO"/>
        </a:p>
      </dgm:t>
    </dgm:pt>
    <dgm:pt modelId="{88447710-4139-4098-9F95-55762277E26D}">
      <dgm:prSet custT="1"/>
      <dgm:spPr/>
      <dgm:t>
        <a:bodyPr/>
        <a:lstStyle/>
        <a:p>
          <a:pPr rtl="0"/>
          <a:r>
            <a:rPr lang="es-CO" sz="1400" b="1" dirty="0"/>
            <a:t>Recuperación de los Ecosistemas de la EEP</a:t>
          </a:r>
        </a:p>
      </dgm:t>
    </dgm:pt>
    <dgm:pt modelId="{DE592A14-4A8C-4E20-B1EE-438CF1BFFEA9}" type="parTrans" cxnId="{903BB052-7883-466A-84EC-2EBA2C7EBC73}">
      <dgm:prSet/>
      <dgm:spPr/>
      <dgm:t>
        <a:bodyPr/>
        <a:lstStyle/>
        <a:p>
          <a:endParaRPr lang="es-CO"/>
        </a:p>
      </dgm:t>
    </dgm:pt>
    <dgm:pt modelId="{A9D62040-AD99-49C7-9AD9-020D958542D7}" type="sibTrans" cxnId="{903BB052-7883-466A-84EC-2EBA2C7EBC73}">
      <dgm:prSet/>
      <dgm:spPr/>
      <dgm:t>
        <a:bodyPr/>
        <a:lstStyle/>
        <a:p>
          <a:endParaRPr lang="es-CO"/>
        </a:p>
      </dgm:t>
    </dgm:pt>
    <dgm:pt modelId="{8FD1474C-D4BF-4A57-A5B5-B9EFDB4BE53F}" type="pres">
      <dgm:prSet presAssocID="{052FDDB4-05E4-4593-9DAD-2776A043D72A}" presName="compositeShape" presStyleCnt="0">
        <dgm:presLayoutVars>
          <dgm:chMax val="2"/>
          <dgm:dir/>
          <dgm:resizeHandles val="exact"/>
        </dgm:presLayoutVars>
      </dgm:prSet>
      <dgm:spPr/>
    </dgm:pt>
    <dgm:pt modelId="{C3AAAB57-D7E7-43B1-B941-FE2630060482}" type="pres">
      <dgm:prSet presAssocID="{052FDDB4-05E4-4593-9DAD-2776A043D72A}" presName="ribbon" presStyleLbl="node1" presStyleIdx="0" presStyleCnt="1"/>
      <dgm:spPr/>
    </dgm:pt>
    <dgm:pt modelId="{BB950420-4AC5-4E8E-BA2E-A759F0AD4003}" type="pres">
      <dgm:prSet presAssocID="{052FDDB4-05E4-4593-9DAD-2776A043D72A}" presName="leftArrowText" presStyleLbl="node1" presStyleIdx="0" presStyleCnt="1">
        <dgm:presLayoutVars>
          <dgm:chMax val="0"/>
          <dgm:bulletEnabled val="1"/>
        </dgm:presLayoutVars>
      </dgm:prSet>
      <dgm:spPr/>
    </dgm:pt>
    <dgm:pt modelId="{90FB37DA-F7E4-4F9B-B645-53471BA83246}" type="pres">
      <dgm:prSet presAssocID="{052FDDB4-05E4-4593-9DAD-2776A043D72A}" presName="rightArrowText" presStyleLbl="node1" presStyleIdx="0" presStyleCnt="1">
        <dgm:presLayoutVars>
          <dgm:chMax val="0"/>
          <dgm:bulletEnabled val="1"/>
        </dgm:presLayoutVars>
      </dgm:prSet>
      <dgm:spPr/>
    </dgm:pt>
  </dgm:ptLst>
  <dgm:cxnLst>
    <dgm:cxn modelId="{E42CFA10-5F2B-4B93-B001-11972A38A44E}" srcId="{052FDDB4-05E4-4593-9DAD-2776A043D72A}" destId="{D5B488B5-2EDC-4504-89DD-FDFB88C37B4C}" srcOrd="0" destOrd="0" parTransId="{F82AD566-C438-4519-B575-15EED4DE1A6D}" sibTransId="{C1426068-B92B-4A96-BDFA-DD83A876B0DD}"/>
    <dgm:cxn modelId="{CCACFF30-A429-46C0-A1BF-12FA0CF13636}" type="presOf" srcId="{D5B488B5-2EDC-4504-89DD-FDFB88C37B4C}" destId="{BB950420-4AC5-4E8E-BA2E-A759F0AD4003}" srcOrd="0" destOrd="0" presId="urn:microsoft.com/office/officeart/2005/8/layout/arrow6"/>
    <dgm:cxn modelId="{903BB052-7883-466A-84EC-2EBA2C7EBC73}" srcId="{052FDDB4-05E4-4593-9DAD-2776A043D72A}" destId="{88447710-4139-4098-9F95-55762277E26D}" srcOrd="1" destOrd="0" parTransId="{DE592A14-4A8C-4E20-B1EE-438CF1BFFEA9}" sibTransId="{A9D62040-AD99-49C7-9AD9-020D958542D7}"/>
    <dgm:cxn modelId="{FE01B5B5-511B-4CA1-BB89-F1B1759AC11E}" type="presOf" srcId="{88447710-4139-4098-9F95-55762277E26D}" destId="{90FB37DA-F7E4-4F9B-B645-53471BA83246}" srcOrd="0" destOrd="0" presId="urn:microsoft.com/office/officeart/2005/8/layout/arrow6"/>
    <dgm:cxn modelId="{EDDCB9E4-FE04-4E47-B7FA-F005B1C3BB50}" type="presOf" srcId="{052FDDB4-05E4-4593-9DAD-2776A043D72A}" destId="{8FD1474C-D4BF-4A57-A5B5-B9EFDB4BE53F}" srcOrd="0" destOrd="0" presId="urn:microsoft.com/office/officeart/2005/8/layout/arrow6"/>
    <dgm:cxn modelId="{C9517C2D-7ED6-46AE-A9B5-AACC19C6CA08}" type="presParOf" srcId="{8FD1474C-D4BF-4A57-A5B5-B9EFDB4BE53F}" destId="{C3AAAB57-D7E7-43B1-B941-FE2630060482}" srcOrd="0" destOrd="0" presId="urn:microsoft.com/office/officeart/2005/8/layout/arrow6"/>
    <dgm:cxn modelId="{0B5EE6BA-7C67-4D93-8409-9690F4252B91}" type="presParOf" srcId="{8FD1474C-D4BF-4A57-A5B5-B9EFDB4BE53F}" destId="{BB950420-4AC5-4E8E-BA2E-A759F0AD4003}" srcOrd="1" destOrd="0" presId="urn:microsoft.com/office/officeart/2005/8/layout/arrow6"/>
    <dgm:cxn modelId="{ECACD559-E51E-4418-9221-F35172245333}" type="presParOf" srcId="{8FD1474C-D4BF-4A57-A5B5-B9EFDB4BE53F}" destId="{90FB37DA-F7E4-4F9B-B645-53471BA83246}"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F72473-93A7-463B-A062-CE2AECEC8C92}" type="doc">
      <dgm:prSet loTypeId="urn:microsoft.com/office/officeart/2005/8/layout/arrow6" loCatId="process" qsTypeId="urn:microsoft.com/office/officeart/2005/8/quickstyle/3d1" qsCatId="3D" csTypeId="urn:microsoft.com/office/officeart/2005/8/colors/accent1_2" csCatId="accent1" phldr="1"/>
      <dgm:spPr/>
      <dgm:t>
        <a:bodyPr/>
        <a:lstStyle/>
        <a:p>
          <a:endParaRPr lang="es-CO"/>
        </a:p>
      </dgm:t>
    </dgm:pt>
    <dgm:pt modelId="{083DD2A3-D531-4DC7-BC81-6121EAB41E47}">
      <dgm:prSet custT="1"/>
      <dgm:spPr/>
      <dgm:t>
        <a:bodyPr/>
        <a:lstStyle/>
        <a:p>
          <a:pPr rtl="0"/>
          <a:r>
            <a:rPr lang="es-CO" sz="1200" b="1">
              <a:latin typeface="Arial" panose="020B0604020202020204" pitchFamily="34" charset="0"/>
              <a:cs typeface="Arial" panose="020B0604020202020204" pitchFamily="34" charset="0"/>
            </a:rPr>
            <a:t>BENEFICIOS</a:t>
          </a:r>
          <a:endParaRPr lang="es-CO" sz="1200" dirty="0">
            <a:latin typeface="Arial" panose="020B0604020202020204" pitchFamily="34" charset="0"/>
            <a:cs typeface="Arial" panose="020B0604020202020204" pitchFamily="34" charset="0"/>
          </a:endParaRPr>
        </a:p>
      </dgm:t>
    </dgm:pt>
    <dgm:pt modelId="{80E7B4E9-2899-4AB2-BCB2-058DCC9672FC}" type="parTrans" cxnId="{6BCBCD1D-8F1F-4B50-AB20-4C8AAC509812}">
      <dgm:prSet/>
      <dgm:spPr/>
      <dgm:t>
        <a:bodyPr/>
        <a:lstStyle/>
        <a:p>
          <a:endParaRPr lang="es-CO" sz="4000"/>
        </a:p>
      </dgm:t>
    </dgm:pt>
    <dgm:pt modelId="{DA595B1C-D369-44CF-B579-FE7D235672E0}" type="sibTrans" cxnId="{6BCBCD1D-8F1F-4B50-AB20-4C8AAC509812}">
      <dgm:prSet/>
      <dgm:spPr/>
      <dgm:t>
        <a:bodyPr/>
        <a:lstStyle/>
        <a:p>
          <a:endParaRPr lang="es-CO" sz="4000"/>
        </a:p>
      </dgm:t>
    </dgm:pt>
    <dgm:pt modelId="{E40E7939-DDCC-4D1F-84B9-0AA339C1849B}">
      <dgm:prSet custT="1"/>
      <dgm:spPr/>
      <dgm:t>
        <a:bodyPr/>
        <a:lstStyle/>
        <a:p>
          <a:pPr rtl="0"/>
          <a:r>
            <a:rPr lang="es-CO" sz="1100" dirty="0">
              <a:latin typeface="Arial" panose="020B0604020202020204" pitchFamily="34" charset="0"/>
              <a:cs typeface="Arial" panose="020B0604020202020204" pitchFamily="34" charset="0"/>
            </a:rPr>
            <a:t>Promoción de la Cultura Ambiental en espacios educativos y de participación ambiental.</a:t>
          </a:r>
        </a:p>
      </dgm:t>
    </dgm:pt>
    <dgm:pt modelId="{41434E79-EBC6-417A-A389-1F0CF91D730D}" type="parTrans" cxnId="{DFBB896E-EA82-4CA0-AB1D-D4E702C393ED}">
      <dgm:prSet/>
      <dgm:spPr/>
      <dgm:t>
        <a:bodyPr/>
        <a:lstStyle/>
        <a:p>
          <a:endParaRPr lang="es-CO" sz="4000"/>
        </a:p>
      </dgm:t>
    </dgm:pt>
    <dgm:pt modelId="{C462310C-A3E5-4403-A539-DD4D4BD30F1A}" type="sibTrans" cxnId="{DFBB896E-EA82-4CA0-AB1D-D4E702C393ED}">
      <dgm:prSet/>
      <dgm:spPr/>
      <dgm:t>
        <a:bodyPr/>
        <a:lstStyle/>
        <a:p>
          <a:endParaRPr lang="es-CO" sz="4000"/>
        </a:p>
      </dgm:t>
    </dgm:pt>
    <dgm:pt modelId="{9DCCD75D-2A5B-4196-80ED-7B11D702CE55}" type="pres">
      <dgm:prSet presAssocID="{2CF72473-93A7-463B-A062-CE2AECEC8C92}" presName="compositeShape" presStyleCnt="0">
        <dgm:presLayoutVars>
          <dgm:chMax val="2"/>
          <dgm:dir/>
          <dgm:resizeHandles val="exact"/>
        </dgm:presLayoutVars>
      </dgm:prSet>
      <dgm:spPr/>
    </dgm:pt>
    <dgm:pt modelId="{19A6258A-5582-4FEB-8755-2942EF2D8DFD}" type="pres">
      <dgm:prSet presAssocID="{2CF72473-93A7-463B-A062-CE2AECEC8C92}" presName="ribbon" presStyleLbl="node1" presStyleIdx="0" presStyleCnt="1"/>
      <dgm:spPr/>
    </dgm:pt>
    <dgm:pt modelId="{08EF6812-F0F2-490B-B73F-2F278DB3817B}" type="pres">
      <dgm:prSet presAssocID="{2CF72473-93A7-463B-A062-CE2AECEC8C92}" presName="leftArrowText" presStyleLbl="node1" presStyleIdx="0" presStyleCnt="1">
        <dgm:presLayoutVars>
          <dgm:chMax val="0"/>
          <dgm:bulletEnabled val="1"/>
        </dgm:presLayoutVars>
      </dgm:prSet>
      <dgm:spPr/>
    </dgm:pt>
    <dgm:pt modelId="{E1F9FFF2-82FC-4AA7-84E7-227E104D3E27}" type="pres">
      <dgm:prSet presAssocID="{2CF72473-93A7-463B-A062-CE2AECEC8C92}" presName="rightArrowText" presStyleLbl="node1" presStyleIdx="0" presStyleCnt="1">
        <dgm:presLayoutVars>
          <dgm:chMax val="0"/>
          <dgm:bulletEnabled val="1"/>
        </dgm:presLayoutVars>
      </dgm:prSet>
      <dgm:spPr/>
    </dgm:pt>
  </dgm:ptLst>
  <dgm:cxnLst>
    <dgm:cxn modelId="{EE3C750C-AE18-4885-AAA3-BF4478EDD615}" type="presOf" srcId="{E40E7939-DDCC-4D1F-84B9-0AA339C1849B}" destId="{E1F9FFF2-82FC-4AA7-84E7-227E104D3E27}" srcOrd="0" destOrd="0" presId="urn:microsoft.com/office/officeart/2005/8/layout/arrow6"/>
    <dgm:cxn modelId="{6BCBCD1D-8F1F-4B50-AB20-4C8AAC509812}" srcId="{2CF72473-93A7-463B-A062-CE2AECEC8C92}" destId="{083DD2A3-D531-4DC7-BC81-6121EAB41E47}" srcOrd="0" destOrd="0" parTransId="{80E7B4E9-2899-4AB2-BCB2-058DCC9672FC}" sibTransId="{DA595B1C-D369-44CF-B579-FE7D235672E0}"/>
    <dgm:cxn modelId="{DFBB896E-EA82-4CA0-AB1D-D4E702C393ED}" srcId="{2CF72473-93A7-463B-A062-CE2AECEC8C92}" destId="{E40E7939-DDCC-4D1F-84B9-0AA339C1849B}" srcOrd="1" destOrd="0" parTransId="{41434E79-EBC6-417A-A389-1F0CF91D730D}" sibTransId="{C462310C-A3E5-4403-A539-DD4D4BD30F1A}"/>
    <dgm:cxn modelId="{58D08195-807A-4459-BA3A-2097318DB42F}" type="presOf" srcId="{083DD2A3-D531-4DC7-BC81-6121EAB41E47}" destId="{08EF6812-F0F2-490B-B73F-2F278DB3817B}" srcOrd="0" destOrd="0" presId="urn:microsoft.com/office/officeart/2005/8/layout/arrow6"/>
    <dgm:cxn modelId="{18D332E5-A4CC-4F0A-8C56-EA14FD94330C}" type="presOf" srcId="{2CF72473-93A7-463B-A062-CE2AECEC8C92}" destId="{9DCCD75D-2A5B-4196-80ED-7B11D702CE55}" srcOrd="0" destOrd="0" presId="urn:microsoft.com/office/officeart/2005/8/layout/arrow6"/>
    <dgm:cxn modelId="{F6B5FD18-2EAF-4B5A-ABB7-06AD4E69E73C}" type="presParOf" srcId="{9DCCD75D-2A5B-4196-80ED-7B11D702CE55}" destId="{19A6258A-5582-4FEB-8755-2942EF2D8DFD}" srcOrd="0" destOrd="0" presId="urn:microsoft.com/office/officeart/2005/8/layout/arrow6"/>
    <dgm:cxn modelId="{15288101-54C9-460B-AA2C-0029F84D98D3}" type="presParOf" srcId="{9DCCD75D-2A5B-4196-80ED-7B11D702CE55}" destId="{08EF6812-F0F2-490B-B73F-2F278DB3817B}" srcOrd="1" destOrd="0" presId="urn:microsoft.com/office/officeart/2005/8/layout/arrow6"/>
    <dgm:cxn modelId="{36C048DD-F8AA-4E6A-8E37-6246394E1CAF}" type="presParOf" srcId="{9DCCD75D-2A5B-4196-80ED-7B11D702CE55}" destId="{E1F9FFF2-82FC-4AA7-84E7-227E104D3E27}"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0A88BF-D378-4047-AB3E-C3BD59D85CC5}" type="doc">
      <dgm:prSet loTypeId="urn:microsoft.com/office/officeart/2009/3/layout/IncreasingArrowsProcess" loCatId="process" qsTypeId="urn:microsoft.com/office/officeart/2005/8/quickstyle/simple1" qsCatId="simple" csTypeId="urn:microsoft.com/office/officeart/2005/8/colors/accent1_4" csCatId="accent1" phldr="1"/>
      <dgm:spPr/>
      <dgm:t>
        <a:bodyPr/>
        <a:lstStyle/>
        <a:p>
          <a:endParaRPr lang="es-CO"/>
        </a:p>
      </dgm:t>
    </dgm:pt>
    <dgm:pt modelId="{F8A1E541-77A0-4952-A589-8A40E2D25E37}">
      <dgm:prSet phldrT="[Texto]"/>
      <dgm:spPr/>
      <dgm:t>
        <a:bodyPr/>
        <a:lstStyle/>
        <a:p>
          <a:r>
            <a:rPr lang="es-CO" dirty="0"/>
            <a:t>Plan de Trabajo</a:t>
          </a:r>
        </a:p>
      </dgm:t>
    </dgm:pt>
    <dgm:pt modelId="{B2F1B1C0-309F-4B73-88FD-F816AEAD91BA}" type="parTrans" cxnId="{2C008820-8B7E-4AE2-8922-4F023CB6AA29}">
      <dgm:prSet/>
      <dgm:spPr/>
      <dgm:t>
        <a:bodyPr/>
        <a:lstStyle/>
        <a:p>
          <a:endParaRPr lang="es-CO"/>
        </a:p>
      </dgm:t>
    </dgm:pt>
    <dgm:pt modelId="{C2D0B5B3-1DB1-4907-913D-594C4040949A}" type="sibTrans" cxnId="{2C008820-8B7E-4AE2-8922-4F023CB6AA29}">
      <dgm:prSet/>
      <dgm:spPr/>
      <dgm:t>
        <a:bodyPr/>
        <a:lstStyle/>
        <a:p>
          <a:endParaRPr lang="es-CO"/>
        </a:p>
      </dgm:t>
    </dgm:pt>
    <dgm:pt modelId="{48BC6C99-0061-42FD-AB83-9A796EFBAD23}">
      <dgm:prSet phldrT="[Texto]"/>
      <dgm:spPr/>
      <dgm:t>
        <a:bodyPr/>
        <a:lstStyle/>
        <a:p>
          <a:r>
            <a:rPr lang="es-CO" b="0" i="0" dirty="0"/>
            <a:t>Se debe aprobar en el primer bimestre de cada vigencia.</a:t>
          </a:r>
          <a:endParaRPr lang="es-CO" dirty="0"/>
        </a:p>
      </dgm:t>
    </dgm:pt>
    <dgm:pt modelId="{2B98C86D-284D-4DAE-B781-9FBC685C1DF9}" type="parTrans" cxnId="{8E1FCFDE-15C4-4509-B5EF-C803E2175629}">
      <dgm:prSet/>
      <dgm:spPr/>
      <dgm:t>
        <a:bodyPr/>
        <a:lstStyle/>
        <a:p>
          <a:endParaRPr lang="es-CO"/>
        </a:p>
      </dgm:t>
    </dgm:pt>
    <dgm:pt modelId="{22ECC57B-DF3F-4CF7-BB06-1FAFE4B05500}" type="sibTrans" cxnId="{8E1FCFDE-15C4-4509-B5EF-C803E2175629}">
      <dgm:prSet/>
      <dgm:spPr/>
      <dgm:t>
        <a:bodyPr/>
        <a:lstStyle/>
        <a:p>
          <a:endParaRPr lang="es-CO"/>
        </a:p>
      </dgm:t>
    </dgm:pt>
    <dgm:pt modelId="{31B5ED5E-6033-4714-AB31-9FF0D73D2B6C}">
      <dgm:prSet phldrT="[Texto]"/>
      <dgm:spPr/>
      <dgm:t>
        <a:bodyPr/>
        <a:lstStyle/>
        <a:p>
          <a:r>
            <a:rPr lang="es-CO" dirty="0"/>
            <a:t>Actas</a:t>
          </a:r>
        </a:p>
      </dgm:t>
    </dgm:pt>
    <dgm:pt modelId="{D7791F3A-95D7-4992-BECA-2306136A35C0}" type="parTrans" cxnId="{E782C6BD-1B77-4D72-8C89-45903D51BB2B}">
      <dgm:prSet/>
      <dgm:spPr/>
      <dgm:t>
        <a:bodyPr/>
        <a:lstStyle/>
        <a:p>
          <a:endParaRPr lang="es-CO"/>
        </a:p>
      </dgm:t>
    </dgm:pt>
    <dgm:pt modelId="{E6191DBB-BABF-49CB-B2DC-6F4FEB752A95}" type="sibTrans" cxnId="{E782C6BD-1B77-4D72-8C89-45903D51BB2B}">
      <dgm:prSet/>
      <dgm:spPr/>
      <dgm:t>
        <a:bodyPr/>
        <a:lstStyle/>
        <a:p>
          <a:endParaRPr lang="es-CO"/>
        </a:p>
      </dgm:t>
    </dgm:pt>
    <dgm:pt modelId="{C8B22B73-4BEE-4718-938E-CB4B31F50151}">
      <dgm:prSet phldrT="[Texto]"/>
      <dgm:spPr/>
      <dgm:t>
        <a:bodyPr/>
        <a:lstStyle/>
        <a:p>
          <a:r>
            <a:rPr lang="es-CO" b="0" i="0" dirty="0"/>
            <a:t>El acta final será suscrita por el/la Presidente/a y por el/la Secretario/a Técnico/a de la instancia y contendrá las decisiones tomadas, los compromisos y tareas de los integrantes y los documentos que hagan parte de cada sesión.</a:t>
          </a:r>
          <a:endParaRPr lang="es-CO" dirty="0"/>
        </a:p>
      </dgm:t>
    </dgm:pt>
    <dgm:pt modelId="{3F886DA8-4F87-4113-A443-0D864C0108B6}" type="parTrans" cxnId="{84532146-8CA4-4E14-BC24-5AFA01D2C5BA}">
      <dgm:prSet/>
      <dgm:spPr/>
      <dgm:t>
        <a:bodyPr/>
        <a:lstStyle/>
        <a:p>
          <a:endParaRPr lang="es-CO"/>
        </a:p>
      </dgm:t>
    </dgm:pt>
    <dgm:pt modelId="{4968F686-471F-40D3-A9AE-5EE8942DB5E0}" type="sibTrans" cxnId="{84532146-8CA4-4E14-BC24-5AFA01D2C5BA}">
      <dgm:prSet/>
      <dgm:spPr/>
      <dgm:t>
        <a:bodyPr/>
        <a:lstStyle/>
        <a:p>
          <a:endParaRPr lang="es-CO"/>
        </a:p>
      </dgm:t>
    </dgm:pt>
    <dgm:pt modelId="{5AE2595F-9731-4AEF-BA19-7744A0ABD2AE}">
      <dgm:prSet phldrT="[Texto]"/>
      <dgm:spPr/>
      <dgm:t>
        <a:bodyPr/>
        <a:lstStyle/>
        <a:p>
          <a:r>
            <a:rPr lang="es-CO" dirty="0"/>
            <a:t>Informes de gestión</a:t>
          </a:r>
        </a:p>
      </dgm:t>
    </dgm:pt>
    <dgm:pt modelId="{5BDC1B7B-91AC-4DF1-9451-76F5FE9852BD}" type="parTrans" cxnId="{850C6738-3637-45BB-A6AF-C496396328D4}">
      <dgm:prSet/>
      <dgm:spPr/>
      <dgm:t>
        <a:bodyPr/>
        <a:lstStyle/>
        <a:p>
          <a:endParaRPr lang="es-CO"/>
        </a:p>
      </dgm:t>
    </dgm:pt>
    <dgm:pt modelId="{7745483B-36F6-4625-86F7-3AE9BAF45786}" type="sibTrans" cxnId="{850C6738-3637-45BB-A6AF-C496396328D4}">
      <dgm:prSet/>
      <dgm:spPr/>
      <dgm:t>
        <a:bodyPr/>
        <a:lstStyle/>
        <a:p>
          <a:endParaRPr lang="es-CO"/>
        </a:p>
      </dgm:t>
    </dgm:pt>
    <dgm:pt modelId="{3B06C72A-A1AD-4518-88B3-724272994418}">
      <dgm:prSet phldrT="[Texto]" custT="1"/>
      <dgm:spPr/>
      <dgm:t>
        <a:bodyPr/>
        <a:lstStyle/>
        <a:p>
          <a:r>
            <a:rPr lang="es-CO" sz="2000" b="0" i="0" dirty="0"/>
            <a:t>El informe del primer semestre se publicará en julio y el del segundo semestre en el primer mes de la siguiente vigencia</a:t>
          </a:r>
          <a:endParaRPr lang="es-CO" sz="2000" dirty="0"/>
        </a:p>
      </dgm:t>
    </dgm:pt>
    <dgm:pt modelId="{B04DF59D-C4CA-4BBF-8DE8-38CCF99D5930}" type="parTrans" cxnId="{BCC55259-B756-4349-B40D-471ED3114E0B}">
      <dgm:prSet/>
      <dgm:spPr/>
      <dgm:t>
        <a:bodyPr/>
        <a:lstStyle/>
        <a:p>
          <a:endParaRPr lang="es-CO"/>
        </a:p>
      </dgm:t>
    </dgm:pt>
    <dgm:pt modelId="{9931AB5D-46B3-4B0B-AFCE-EAF922D774B3}" type="sibTrans" cxnId="{BCC55259-B756-4349-B40D-471ED3114E0B}">
      <dgm:prSet/>
      <dgm:spPr/>
      <dgm:t>
        <a:bodyPr/>
        <a:lstStyle/>
        <a:p>
          <a:endParaRPr lang="es-CO"/>
        </a:p>
      </dgm:t>
    </dgm:pt>
    <dgm:pt modelId="{9510055D-C827-4B5E-85B5-070486BCF3FE}" type="pres">
      <dgm:prSet presAssocID="{F30A88BF-D378-4047-AB3E-C3BD59D85CC5}" presName="Name0" presStyleCnt="0">
        <dgm:presLayoutVars>
          <dgm:chMax val="5"/>
          <dgm:chPref val="5"/>
          <dgm:dir/>
          <dgm:animLvl val="lvl"/>
        </dgm:presLayoutVars>
      </dgm:prSet>
      <dgm:spPr/>
    </dgm:pt>
    <dgm:pt modelId="{599D747D-E542-4B61-841F-4EDCDCBDBF83}" type="pres">
      <dgm:prSet presAssocID="{F8A1E541-77A0-4952-A589-8A40E2D25E37}" presName="parentText1" presStyleLbl="node1" presStyleIdx="0" presStyleCnt="3">
        <dgm:presLayoutVars>
          <dgm:chMax/>
          <dgm:chPref val="3"/>
          <dgm:bulletEnabled val="1"/>
        </dgm:presLayoutVars>
      </dgm:prSet>
      <dgm:spPr/>
    </dgm:pt>
    <dgm:pt modelId="{E3AC58B8-939F-43D5-8FA7-D22B01E08A7B}" type="pres">
      <dgm:prSet presAssocID="{F8A1E541-77A0-4952-A589-8A40E2D25E37}" presName="childText1" presStyleLbl="solidAlignAcc1" presStyleIdx="0" presStyleCnt="3">
        <dgm:presLayoutVars>
          <dgm:chMax val="0"/>
          <dgm:chPref val="0"/>
          <dgm:bulletEnabled val="1"/>
        </dgm:presLayoutVars>
      </dgm:prSet>
      <dgm:spPr/>
    </dgm:pt>
    <dgm:pt modelId="{B00B7652-93F0-40D0-8E0A-B4E1BFB27C6A}" type="pres">
      <dgm:prSet presAssocID="{31B5ED5E-6033-4714-AB31-9FF0D73D2B6C}" presName="parentText2" presStyleLbl="node1" presStyleIdx="1" presStyleCnt="3">
        <dgm:presLayoutVars>
          <dgm:chMax/>
          <dgm:chPref val="3"/>
          <dgm:bulletEnabled val="1"/>
        </dgm:presLayoutVars>
      </dgm:prSet>
      <dgm:spPr/>
    </dgm:pt>
    <dgm:pt modelId="{FD1F50A1-2A56-476E-BE71-6E3C0C80BF8F}" type="pres">
      <dgm:prSet presAssocID="{31B5ED5E-6033-4714-AB31-9FF0D73D2B6C}" presName="childText2" presStyleLbl="solidAlignAcc1" presStyleIdx="1" presStyleCnt="3">
        <dgm:presLayoutVars>
          <dgm:chMax val="0"/>
          <dgm:chPref val="0"/>
          <dgm:bulletEnabled val="1"/>
        </dgm:presLayoutVars>
      </dgm:prSet>
      <dgm:spPr/>
    </dgm:pt>
    <dgm:pt modelId="{9A72C2FA-1F79-4731-83BE-0B1A95C50C31}" type="pres">
      <dgm:prSet presAssocID="{5AE2595F-9731-4AEF-BA19-7744A0ABD2AE}" presName="parentText3" presStyleLbl="node1" presStyleIdx="2" presStyleCnt="3">
        <dgm:presLayoutVars>
          <dgm:chMax/>
          <dgm:chPref val="3"/>
          <dgm:bulletEnabled val="1"/>
        </dgm:presLayoutVars>
      </dgm:prSet>
      <dgm:spPr/>
    </dgm:pt>
    <dgm:pt modelId="{1CA2E219-794B-41CD-BBD0-2F4B3EF1E4AC}" type="pres">
      <dgm:prSet presAssocID="{5AE2595F-9731-4AEF-BA19-7744A0ABD2AE}" presName="childText3" presStyleLbl="solidAlignAcc1" presStyleIdx="2" presStyleCnt="3">
        <dgm:presLayoutVars>
          <dgm:chMax val="0"/>
          <dgm:chPref val="0"/>
          <dgm:bulletEnabled val="1"/>
        </dgm:presLayoutVars>
      </dgm:prSet>
      <dgm:spPr/>
    </dgm:pt>
  </dgm:ptLst>
  <dgm:cxnLst>
    <dgm:cxn modelId="{3D060B08-D206-4D8D-A24D-5B8B905AC179}" type="presOf" srcId="{48BC6C99-0061-42FD-AB83-9A796EFBAD23}" destId="{E3AC58B8-939F-43D5-8FA7-D22B01E08A7B}" srcOrd="0" destOrd="0" presId="urn:microsoft.com/office/officeart/2009/3/layout/IncreasingArrowsProcess"/>
    <dgm:cxn modelId="{865C990F-6C66-47CC-B1D4-09C3D28D242E}" type="presOf" srcId="{5AE2595F-9731-4AEF-BA19-7744A0ABD2AE}" destId="{9A72C2FA-1F79-4731-83BE-0B1A95C50C31}" srcOrd="0" destOrd="0" presId="urn:microsoft.com/office/officeart/2009/3/layout/IncreasingArrowsProcess"/>
    <dgm:cxn modelId="{2C008820-8B7E-4AE2-8922-4F023CB6AA29}" srcId="{F30A88BF-D378-4047-AB3E-C3BD59D85CC5}" destId="{F8A1E541-77A0-4952-A589-8A40E2D25E37}" srcOrd="0" destOrd="0" parTransId="{B2F1B1C0-309F-4B73-88FD-F816AEAD91BA}" sibTransId="{C2D0B5B3-1DB1-4907-913D-594C4040949A}"/>
    <dgm:cxn modelId="{DF46292F-8B3D-488A-9268-6C156830221E}" type="presOf" srcId="{F30A88BF-D378-4047-AB3E-C3BD59D85CC5}" destId="{9510055D-C827-4B5E-85B5-070486BCF3FE}" srcOrd="0" destOrd="0" presId="urn:microsoft.com/office/officeart/2009/3/layout/IncreasingArrowsProcess"/>
    <dgm:cxn modelId="{850C6738-3637-45BB-A6AF-C496396328D4}" srcId="{F30A88BF-D378-4047-AB3E-C3BD59D85CC5}" destId="{5AE2595F-9731-4AEF-BA19-7744A0ABD2AE}" srcOrd="2" destOrd="0" parTransId="{5BDC1B7B-91AC-4DF1-9451-76F5FE9852BD}" sibTransId="{7745483B-36F6-4625-86F7-3AE9BAF45786}"/>
    <dgm:cxn modelId="{84532146-8CA4-4E14-BC24-5AFA01D2C5BA}" srcId="{31B5ED5E-6033-4714-AB31-9FF0D73D2B6C}" destId="{C8B22B73-4BEE-4718-938E-CB4B31F50151}" srcOrd="0" destOrd="0" parTransId="{3F886DA8-4F87-4113-A443-0D864C0108B6}" sibTransId="{4968F686-471F-40D3-A9AE-5EE8942DB5E0}"/>
    <dgm:cxn modelId="{9329F467-40C4-4D1F-ADBA-17DA675F5962}" type="presOf" srcId="{31B5ED5E-6033-4714-AB31-9FF0D73D2B6C}" destId="{B00B7652-93F0-40D0-8E0A-B4E1BFB27C6A}" srcOrd="0" destOrd="0" presId="urn:microsoft.com/office/officeart/2009/3/layout/IncreasingArrowsProcess"/>
    <dgm:cxn modelId="{BCC55259-B756-4349-B40D-471ED3114E0B}" srcId="{5AE2595F-9731-4AEF-BA19-7744A0ABD2AE}" destId="{3B06C72A-A1AD-4518-88B3-724272994418}" srcOrd="0" destOrd="0" parTransId="{B04DF59D-C4CA-4BBF-8DE8-38CCF99D5930}" sibTransId="{9931AB5D-46B3-4B0B-AFCE-EAF922D774B3}"/>
    <dgm:cxn modelId="{5B07E088-BA94-4CD6-89FD-A158BD312CDD}" type="presOf" srcId="{3B06C72A-A1AD-4518-88B3-724272994418}" destId="{1CA2E219-794B-41CD-BBD0-2F4B3EF1E4AC}" srcOrd="0" destOrd="0" presId="urn:microsoft.com/office/officeart/2009/3/layout/IncreasingArrowsProcess"/>
    <dgm:cxn modelId="{192F53BD-A76D-48EF-9C23-963CC7C4D6DB}" type="presOf" srcId="{C8B22B73-4BEE-4718-938E-CB4B31F50151}" destId="{FD1F50A1-2A56-476E-BE71-6E3C0C80BF8F}" srcOrd="0" destOrd="0" presId="urn:microsoft.com/office/officeart/2009/3/layout/IncreasingArrowsProcess"/>
    <dgm:cxn modelId="{E782C6BD-1B77-4D72-8C89-45903D51BB2B}" srcId="{F30A88BF-D378-4047-AB3E-C3BD59D85CC5}" destId="{31B5ED5E-6033-4714-AB31-9FF0D73D2B6C}" srcOrd="1" destOrd="0" parTransId="{D7791F3A-95D7-4992-BECA-2306136A35C0}" sibTransId="{E6191DBB-BABF-49CB-B2DC-6F4FEB752A95}"/>
    <dgm:cxn modelId="{3E12D1C1-7B28-48B8-8A77-F1B27FFCA796}" type="presOf" srcId="{F8A1E541-77A0-4952-A589-8A40E2D25E37}" destId="{599D747D-E542-4B61-841F-4EDCDCBDBF83}" srcOrd="0" destOrd="0" presId="urn:microsoft.com/office/officeart/2009/3/layout/IncreasingArrowsProcess"/>
    <dgm:cxn modelId="{8E1FCFDE-15C4-4509-B5EF-C803E2175629}" srcId="{F8A1E541-77A0-4952-A589-8A40E2D25E37}" destId="{48BC6C99-0061-42FD-AB83-9A796EFBAD23}" srcOrd="0" destOrd="0" parTransId="{2B98C86D-284D-4DAE-B781-9FBC685C1DF9}" sibTransId="{22ECC57B-DF3F-4CF7-BB06-1FAFE4B05500}"/>
    <dgm:cxn modelId="{9A1AF9E7-1F29-483D-90FE-C48138F47150}" type="presParOf" srcId="{9510055D-C827-4B5E-85B5-070486BCF3FE}" destId="{599D747D-E542-4B61-841F-4EDCDCBDBF83}" srcOrd="0" destOrd="0" presId="urn:microsoft.com/office/officeart/2009/3/layout/IncreasingArrowsProcess"/>
    <dgm:cxn modelId="{B313B31F-2781-47FB-8A2C-9D78B26D9BB8}" type="presParOf" srcId="{9510055D-C827-4B5E-85B5-070486BCF3FE}" destId="{E3AC58B8-939F-43D5-8FA7-D22B01E08A7B}" srcOrd="1" destOrd="0" presId="urn:microsoft.com/office/officeart/2009/3/layout/IncreasingArrowsProcess"/>
    <dgm:cxn modelId="{A4BA1182-2136-4881-8837-0D7C147000E0}" type="presParOf" srcId="{9510055D-C827-4B5E-85B5-070486BCF3FE}" destId="{B00B7652-93F0-40D0-8E0A-B4E1BFB27C6A}" srcOrd="2" destOrd="0" presId="urn:microsoft.com/office/officeart/2009/3/layout/IncreasingArrowsProcess"/>
    <dgm:cxn modelId="{6A95B865-BE1B-40E3-8A62-BACF36B0A90A}" type="presParOf" srcId="{9510055D-C827-4B5E-85B5-070486BCF3FE}" destId="{FD1F50A1-2A56-476E-BE71-6E3C0C80BF8F}" srcOrd="3" destOrd="0" presId="urn:microsoft.com/office/officeart/2009/3/layout/IncreasingArrowsProcess"/>
    <dgm:cxn modelId="{3FB0F08F-6DC6-4746-B8DE-474AC17D3317}" type="presParOf" srcId="{9510055D-C827-4B5E-85B5-070486BCF3FE}" destId="{9A72C2FA-1F79-4731-83BE-0B1A95C50C31}" srcOrd="4" destOrd="0" presId="urn:microsoft.com/office/officeart/2009/3/layout/IncreasingArrowsProcess"/>
    <dgm:cxn modelId="{8FD02C5B-F6F6-4003-BB0B-EDEA31DB0BE8}" type="presParOf" srcId="{9510055D-C827-4B5E-85B5-070486BCF3FE}" destId="{1CA2E219-794B-41CD-BBD0-2F4B3EF1E4AC}"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75860-39CA-4953-9155-02D04D9BFF6B}">
      <dsp:nvSpPr>
        <dsp:cNvPr id="0" name=""/>
        <dsp:cNvSpPr/>
      </dsp:nvSpPr>
      <dsp:spPr>
        <a:xfrm>
          <a:off x="2497732" y="39"/>
          <a:ext cx="870148" cy="870148"/>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kern="1200" dirty="0"/>
            <a:t>SDA</a:t>
          </a:r>
        </a:p>
      </dsp:txBody>
      <dsp:txXfrm>
        <a:off x="2625162" y="127469"/>
        <a:ext cx="615288" cy="615288"/>
      </dsp:txXfrm>
    </dsp:sp>
    <dsp:sp modelId="{C701E7C1-4F01-4DF1-A5B6-2DC6B387D3C7}">
      <dsp:nvSpPr>
        <dsp:cNvPr id="0" name=""/>
        <dsp:cNvSpPr/>
      </dsp:nvSpPr>
      <dsp:spPr>
        <a:xfrm>
          <a:off x="2680463" y="940843"/>
          <a:ext cx="504686" cy="504686"/>
        </a:xfrm>
        <a:prstGeom prst="mathPlus">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CO" sz="800" kern="1200"/>
        </a:p>
      </dsp:txBody>
      <dsp:txXfrm>
        <a:off x="2747359" y="1133835"/>
        <a:ext cx="370894" cy="118702"/>
      </dsp:txXfrm>
    </dsp:sp>
    <dsp:sp modelId="{DBE182BF-4291-408A-915E-6836CA02C145}">
      <dsp:nvSpPr>
        <dsp:cNvPr id="0" name=""/>
        <dsp:cNvSpPr/>
      </dsp:nvSpPr>
      <dsp:spPr>
        <a:xfrm>
          <a:off x="2497732" y="1516185"/>
          <a:ext cx="870148" cy="870148"/>
        </a:xfrm>
        <a:prstGeom prst="ellipse">
          <a:avLst/>
        </a:prstGeom>
        <a:solidFill>
          <a:schemeClr val="accent1">
            <a:shade val="50000"/>
            <a:hueOff val="332235"/>
            <a:satOff val="-34034"/>
            <a:lumOff val="22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kern="1200" dirty="0"/>
            <a:t>JBB</a:t>
          </a:r>
        </a:p>
      </dsp:txBody>
      <dsp:txXfrm>
        <a:off x="2625162" y="1643615"/>
        <a:ext cx="615288" cy="615288"/>
      </dsp:txXfrm>
    </dsp:sp>
    <dsp:sp modelId="{F9EA195B-D094-4305-8D75-D2EA7B762DA5}">
      <dsp:nvSpPr>
        <dsp:cNvPr id="0" name=""/>
        <dsp:cNvSpPr/>
      </dsp:nvSpPr>
      <dsp:spPr>
        <a:xfrm>
          <a:off x="2680463" y="2456990"/>
          <a:ext cx="504686" cy="504686"/>
        </a:xfrm>
        <a:prstGeom prst="mathPlus">
          <a:avLst/>
        </a:prstGeom>
        <a:solidFill>
          <a:schemeClr val="accent1">
            <a:shade val="90000"/>
            <a:hueOff val="448848"/>
            <a:satOff val="-42746"/>
            <a:lumOff val="264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CO" sz="800" kern="1200"/>
        </a:p>
      </dsp:txBody>
      <dsp:txXfrm>
        <a:off x="2747359" y="2649982"/>
        <a:ext cx="370894" cy="118702"/>
      </dsp:txXfrm>
    </dsp:sp>
    <dsp:sp modelId="{EF9786EF-CE23-4112-AEAD-74A5D0E3890F}">
      <dsp:nvSpPr>
        <dsp:cNvPr id="0" name=""/>
        <dsp:cNvSpPr/>
      </dsp:nvSpPr>
      <dsp:spPr>
        <a:xfrm>
          <a:off x="2497732" y="3032332"/>
          <a:ext cx="870148" cy="870148"/>
        </a:xfrm>
        <a:prstGeom prst="ellipse">
          <a:avLst/>
        </a:prstGeom>
        <a:solidFill>
          <a:schemeClr val="accent1">
            <a:shade val="50000"/>
            <a:hueOff val="664470"/>
            <a:satOff val="-68067"/>
            <a:lumOff val="447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kern="1200" dirty="0"/>
            <a:t>IDIGER</a:t>
          </a:r>
        </a:p>
      </dsp:txBody>
      <dsp:txXfrm>
        <a:off x="2625162" y="3159762"/>
        <a:ext cx="615288" cy="615288"/>
      </dsp:txXfrm>
    </dsp:sp>
    <dsp:sp modelId="{9FB4E2E5-EBEA-4C4C-B625-4CE54674A1BF}">
      <dsp:nvSpPr>
        <dsp:cNvPr id="0" name=""/>
        <dsp:cNvSpPr/>
      </dsp:nvSpPr>
      <dsp:spPr>
        <a:xfrm>
          <a:off x="2680463" y="3973137"/>
          <a:ext cx="504686" cy="504686"/>
        </a:xfrm>
        <a:prstGeom prst="mathPlus">
          <a:avLst/>
        </a:prstGeom>
        <a:solidFill>
          <a:schemeClr val="accent1">
            <a:shade val="90000"/>
            <a:hueOff val="897697"/>
            <a:satOff val="-85492"/>
            <a:lumOff val="529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CO" sz="800" kern="1200"/>
        </a:p>
      </dsp:txBody>
      <dsp:txXfrm>
        <a:off x="2747359" y="4166129"/>
        <a:ext cx="370894" cy="118702"/>
      </dsp:txXfrm>
    </dsp:sp>
    <dsp:sp modelId="{6562DB38-F855-4C03-9233-FF52CF2EA82A}">
      <dsp:nvSpPr>
        <dsp:cNvPr id="0" name=""/>
        <dsp:cNvSpPr/>
      </dsp:nvSpPr>
      <dsp:spPr>
        <a:xfrm>
          <a:off x="2497732" y="4548479"/>
          <a:ext cx="870148" cy="870148"/>
        </a:xfrm>
        <a:prstGeom prst="ellipse">
          <a:avLst/>
        </a:prstGeom>
        <a:solidFill>
          <a:schemeClr val="accent1">
            <a:shade val="50000"/>
            <a:hueOff val="664470"/>
            <a:satOff val="-68067"/>
            <a:lumOff val="447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kern="1200" dirty="0"/>
            <a:t>IDPYBA</a:t>
          </a:r>
        </a:p>
      </dsp:txBody>
      <dsp:txXfrm>
        <a:off x="2625162" y="4675909"/>
        <a:ext cx="615288" cy="615288"/>
      </dsp:txXfrm>
    </dsp:sp>
    <dsp:sp modelId="{3B075D16-9783-4208-B5F3-AAAEFE7C0E79}">
      <dsp:nvSpPr>
        <dsp:cNvPr id="0" name=""/>
        <dsp:cNvSpPr/>
      </dsp:nvSpPr>
      <dsp:spPr>
        <a:xfrm>
          <a:off x="3498403" y="2547485"/>
          <a:ext cx="276707" cy="323695"/>
        </a:xfrm>
        <a:prstGeom prst="rightArrow">
          <a:avLst>
            <a:gd name="adj1" fmla="val 60000"/>
            <a:gd name="adj2" fmla="val 50000"/>
          </a:avLst>
        </a:prstGeom>
        <a:solidFill>
          <a:schemeClr val="accent1">
            <a:shade val="90000"/>
            <a:hueOff val="448848"/>
            <a:satOff val="-42746"/>
            <a:lumOff val="264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O" sz="1200" kern="1200"/>
        </a:p>
      </dsp:txBody>
      <dsp:txXfrm>
        <a:off x="3498403" y="2612224"/>
        <a:ext cx="193695" cy="194217"/>
      </dsp:txXfrm>
    </dsp:sp>
    <dsp:sp modelId="{894D32C5-9540-42F9-B8C3-D490772D711F}">
      <dsp:nvSpPr>
        <dsp:cNvPr id="0" name=""/>
        <dsp:cNvSpPr/>
      </dsp:nvSpPr>
      <dsp:spPr>
        <a:xfrm>
          <a:off x="3889970" y="1839185"/>
          <a:ext cx="1740296" cy="1740296"/>
        </a:xfrm>
        <a:prstGeom prst="ellipse">
          <a:avLst/>
        </a:prstGeom>
        <a:solidFill>
          <a:schemeClr val="accent1">
            <a:shade val="50000"/>
            <a:hueOff val="332235"/>
            <a:satOff val="-34034"/>
            <a:lumOff val="22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CO" sz="2100" kern="1200" dirty="0"/>
            <a:t>SECTOR AMBIENTE</a:t>
          </a:r>
        </a:p>
      </dsp:txBody>
      <dsp:txXfrm>
        <a:off x="4144830" y="2094045"/>
        <a:ext cx="1230576" cy="12305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6435A-90F5-4A9D-AF91-B0FA0B36AEB1}">
      <dsp:nvSpPr>
        <dsp:cNvPr id="0" name=""/>
        <dsp:cNvSpPr/>
      </dsp:nvSpPr>
      <dsp:spPr>
        <a:xfrm>
          <a:off x="6272808" y="5036860"/>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9E2D79-EBB7-4029-856B-6664BF0E54E8}">
      <dsp:nvSpPr>
        <dsp:cNvPr id="0" name=""/>
        <dsp:cNvSpPr/>
      </dsp:nvSpPr>
      <dsp:spPr>
        <a:xfrm>
          <a:off x="4345421" y="4737257"/>
          <a:ext cx="321231" cy="345323"/>
        </a:xfrm>
        <a:custGeom>
          <a:avLst/>
          <a:gdLst/>
          <a:ahLst/>
          <a:cxnLst/>
          <a:rect l="0" t="0" r="0" b="0"/>
          <a:pathLst>
            <a:path>
              <a:moveTo>
                <a:pt x="0" y="0"/>
              </a:moveTo>
              <a:lnTo>
                <a:pt x="160615" y="0"/>
              </a:lnTo>
              <a:lnTo>
                <a:pt x="160615" y="345323"/>
              </a:lnTo>
              <a:lnTo>
                <a:pt x="321231" y="3453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BE5F62-780A-4843-AD9D-0B77F995E123}">
      <dsp:nvSpPr>
        <dsp:cNvPr id="0" name=""/>
        <dsp:cNvSpPr/>
      </dsp:nvSpPr>
      <dsp:spPr>
        <a:xfrm>
          <a:off x="6272808" y="4346213"/>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440418-45A3-4DE5-87AB-D867939FE389}">
      <dsp:nvSpPr>
        <dsp:cNvPr id="0" name=""/>
        <dsp:cNvSpPr/>
      </dsp:nvSpPr>
      <dsp:spPr>
        <a:xfrm>
          <a:off x="4345421" y="4391933"/>
          <a:ext cx="321231" cy="345323"/>
        </a:xfrm>
        <a:custGeom>
          <a:avLst/>
          <a:gdLst/>
          <a:ahLst/>
          <a:cxnLst/>
          <a:rect l="0" t="0" r="0" b="0"/>
          <a:pathLst>
            <a:path>
              <a:moveTo>
                <a:pt x="0" y="345323"/>
              </a:moveTo>
              <a:lnTo>
                <a:pt x="160615" y="345323"/>
              </a:lnTo>
              <a:lnTo>
                <a:pt x="160615" y="0"/>
              </a:lnTo>
              <a:lnTo>
                <a:pt x="321231"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6B16D6-8DAD-4102-8368-0C75CDA6889A}">
      <dsp:nvSpPr>
        <dsp:cNvPr id="0" name=""/>
        <dsp:cNvSpPr/>
      </dsp:nvSpPr>
      <dsp:spPr>
        <a:xfrm>
          <a:off x="2418034" y="2492654"/>
          <a:ext cx="321231" cy="2244602"/>
        </a:xfrm>
        <a:custGeom>
          <a:avLst/>
          <a:gdLst/>
          <a:ahLst/>
          <a:cxnLst/>
          <a:rect l="0" t="0" r="0" b="0"/>
          <a:pathLst>
            <a:path>
              <a:moveTo>
                <a:pt x="0" y="0"/>
              </a:moveTo>
              <a:lnTo>
                <a:pt x="160615" y="0"/>
              </a:lnTo>
              <a:lnTo>
                <a:pt x="160615" y="2244602"/>
              </a:lnTo>
              <a:lnTo>
                <a:pt x="321231" y="22446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640D5-DF1E-4555-95C9-BCC430A25FCF}">
      <dsp:nvSpPr>
        <dsp:cNvPr id="0" name=""/>
        <dsp:cNvSpPr/>
      </dsp:nvSpPr>
      <dsp:spPr>
        <a:xfrm>
          <a:off x="6272808" y="3655566"/>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5F274E-8B96-4C4B-A100-E60FBE79AC53}">
      <dsp:nvSpPr>
        <dsp:cNvPr id="0" name=""/>
        <dsp:cNvSpPr/>
      </dsp:nvSpPr>
      <dsp:spPr>
        <a:xfrm>
          <a:off x="4345421" y="3655566"/>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E5BDF5-C05D-49A9-BD94-84F9DB21EBB8}">
      <dsp:nvSpPr>
        <dsp:cNvPr id="0" name=""/>
        <dsp:cNvSpPr/>
      </dsp:nvSpPr>
      <dsp:spPr>
        <a:xfrm>
          <a:off x="2418034" y="2492654"/>
          <a:ext cx="321231" cy="1208632"/>
        </a:xfrm>
        <a:custGeom>
          <a:avLst/>
          <a:gdLst/>
          <a:ahLst/>
          <a:cxnLst/>
          <a:rect l="0" t="0" r="0" b="0"/>
          <a:pathLst>
            <a:path>
              <a:moveTo>
                <a:pt x="0" y="0"/>
              </a:moveTo>
              <a:lnTo>
                <a:pt x="160615" y="0"/>
              </a:lnTo>
              <a:lnTo>
                <a:pt x="160615" y="1208632"/>
              </a:lnTo>
              <a:lnTo>
                <a:pt x="321231" y="12086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289AB2-8D69-4839-851E-F519EC8509D1}">
      <dsp:nvSpPr>
        <dsp:cNvPr id="0" name=""/>
        <dsp:cNvSpPr/>
      </dsp:nvSpPr>
      <dsp:spPr>
        <a:xfrm>
          <a:off x="6272808" y="2964919"/>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DB9590-5694-4F0C-A437-D1745526254D}">
      <dsp:nvSpPr>
        <dsp:cNvPr id="0" name=""/>
        <dsp:cNvSpPr/>
      </dsp:nvSpPr>
      <dsp:spPr>
        <a:xfrm>
          <a:off x="4345421" y="2319993"/>
          <a:ext cx="321231" cy="690646"/>
        </a:xfrm>
        <a:custGeom>
          <a:avLst/>
          <a:gdLst/>
          <a:ahLst/>
          <a:cxnLst/>
          <a:rect l="0" t="0" r="0" b="0"/>
          <a:pathLst>
            <a:path>
              <a:moveTo>
                <a:pt x="0" y="0"/>
              </a:moveTo>
              <a:lnTo>
                <a:pt x="160615" y="0"/>
              </a:lnTo>
              <a:lnTo>
                <a:pt x="160615" y="690646"/>
              </a:lnTo>
              <a:lnTo>
                <a:pt x="321231" y="6906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BABFEF-E313-4CBA-BE3A-80BADAD416A1}">
      <dsp:nvSpPr>
        <dsp:cNvPr id="0" name=""/>
        <dsp:cNvSpPr/>
      </dsp:nvSpPr>
      <dsp:spPr>
        <a:xfrm>
          <a:off x="6272808" y="2274273"/>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D00A7A-19DD-42AA-88D3-D34F9C7EE9E7}">
      <dsp:nvSpPr>
        <dsp:cNvPr id="0" name=""/>
        <dsp:cNvSpPr/>
      </dsp:nvSpPr>
      <dsp:spPr>
        <a:xfrm>
          <a:off x="4345421" y="2274273"/>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E50108-C617-4FFA-A4BA-6B19DFB7783B}">
      <dsp:nvSpPr>
        <dsp:cNvPr id="0" name=""/>
        <dsp:cNvSpPr/>
      </dsp:nvSpPr>
      <dsp:spPr>
        <a:xfrm>
          <a:off x="6272808" y="1583626"/>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2B4207-DF27-4313-BFA9-A39FED515722}">
      <dsp:nvSpPr>
        <dsp:cNvPr id="0" name=""/>
        <dsp:cNvSpPr/>
      </dsp:nvSpPr>
      <dsp:spPr>
        <a:xfrm>
          <a:off x="4345421" y="1629346"/>
          <a:ext cx="321231" cy="690646"/>
        </a:xfrm>
        <a:custGeom>
          <a:avLst/>
          <a:gdLst/>
          <a:ahLst/>
          <a:cxnLst/>
          <a:rect l="0" t="0" r="0" b="0"/>
          <a:pathLst>
            <a:path>
              <a:moveTo>
                <a:pt x="0" y="690646"/>
              </a:moveTo>
              <a:lnTo>
                <a:pt x="160615" y="690646"/>
              </a:lnTo>
              <a:lnTo>
                <a:pt x="160615" y="0"/>
              </a:lnTo>
              <a:lnTo>
                <a:pt x="321231"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E992C9-F4E8-495B-9B66-D54F63EEB77F}">
      <dsp:nvSpPr>
        <dsp:cNvPr id="0" name=""/>
        <dsp:cNvSpPr/>
      </dsp:nvSpPr>
      <dsp:spPr>
        <a:xfrm>
          <a:off x="2418034" y="2319993"/>
          <a:ext cx="321231" cy="172661"/>
        </a:xfrm>
        <a:custGeom>
          <a:avLst/>
          <a:gdLst/>
          <a:ahLst/>
          <a:cxnLst/>
          <a:rect l="0" t="0" r="0" b="0"/>
          <a:pathLst>
            <a:path>
              <a:moveTo>
                <a:pt x="0" y="172661"/>
              </a:moveTo>
              <a:lnTo>
                <a:pt x="160615" y="172661"/>
              </a:lnTo>
              <a:lnTo>
                <a:pt x="160615" y="0"/>
              </a:lnTo>
              <a:lnTo>
                <a:pt x="32123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2640F4-C0AF-407D-BA8B-A43A0D176110}">
      <dsp:nvSpPr>
        <dsp:cNvPr id="0" name=""/>
        <dsp:cNvSpPr/>
      </dsp:nvSpPr>
      <dsp:spPr>
        <a:xfrm>
          <a:off x="6272808" y="892979"/>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17E301-64C6-4F60-A751-300608FBEB43}">
      <dsp:nvSpPr>
        <dsp:cNvPr id="0" name=""/>
        <dsp:cNvSpPr/>
      </dsp:nvSpPr>
      <dsp:spPr>
        <a:xfrm>
          <a:off x="4345421" y="892979"/>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94FB9B-A93A-4652-8059-A3C46A36E64B}">
      <dsp:nvSpPr>
        <dsp:cNvPr id="0" name=""/>
        <dsp:cNvSpPr/>
      </dsp:nvSpPr>
      <dsp:spPr>
        <a:xfrm>
          <a:off x="2418034" y="938699"/>
          <a:ext cx="321231" cy="1553955"/>
        </a:xfrm>
        <a:custGeom>
          <a:avLst/>
          <a:gdLst/>
          <a:ahLst/>
          <a:cxnLst/>
          <a:rect l="0" t="0" r="0" b="0"/>
          <a:pathLst>
            <a:path>
              <a:moveTo>
                <a:pt x="0" y="1553955"/>
              </a:moveTo>
              <a:lnTo>
                <a:pt x="160615" y="1553955"/>
              </a:lnTo>
              <a:lnTo>
                <a:pt x="160615" y="0"/>
              </a:lnTo>
              <a:lnTo>
                <a:pt x="32123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D6A82B-154C-4CC3-A72F-4C1AD1461788}">
      <dsp:nvSpPr>
        <dsp:cNvPr id="0" name=""/>
        <dsp:cNvSpPr/>
      </dsp:nvSpPr>
      <dsp:spPr>
        <a:xfrm>
          <a:off x="6272808" y="202332"/>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3BA424-06E4-497B-93A0-C23A15AE26DA}">
      <dsp:nvSpPr>
        <dsp:cNvPr id="0" name=""/>
        <dsp:cNvSpPr/>
      </dsp:nvSpPr>
      <dsp:spPr>
        <a:xfrm>
          <a:off x="4345421" y="202332"/>
          <a:ext cx="321231" cy="91440"/>
        </a:xfrm>
        <a:custGeom>
          <a:avLst/>
          <a:gdLst/>
          <a:ahLst/>
          <a:cxnLst/>
          <a:rect l="0" t="0" r="0" b="0"/>
          <a:pathLst>
            <a:path>
              <a:moveTo>
                <a:pt x="0" y="45720"/>
              </a:moveTo>
              <a:lnTo>
                <a:pt x="321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825651-0E54-4852-A3B7-D3F574A1A61D}">
      <dsp:nvSpPr>
        <dsp:cNvPr id="0" name=""/>
        <dsp:cNvSpPr/>
      </dsp:nvSpPr>
      <dsp:spPr>
        <a:xfrm>
          <a:off x="2418034" y="248052"/>
          <a:ext cx="321231" cy="2244602"/>
        </a:xfrm>
        <a:custGeom>
          <a:avLst/>
          <a:gdLst/>
          <a:ahLst/>
          <a:cxnLst/>
          <a:rect l="0" t="0" r="0" b="0"/>
          <a:pathLst>
            <a:path>
              <a:moveTo>
                <a:pt x="0" y="2244602"/>
              </a:moveTo>
              <a:lnTo>
                <a:pt x="160615" y="2244602"/>
              </a:lnTo>
              <a:lnTo>
                <a:pt x="160615" y="0"/>
              </a:lnTo>
              <a:lnTo>
                <a:pt x="32123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7CF3E-F81C-4DBE-8E54-03AD559FA4C0}">
      <dsp:nvSpPr>
        <dsp:cNvPr id="0" name=""/>
        <dsp:cNvSpPr/>
      </dsp:nvSpPr>
      <dsp:spPr>
        <a:xfrm>
          <a:off x="811878" y="2247716"/>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PDGRCC</a:t>
          </a:r>
        </a:p>
      </dsp:txBody>
      <dsp:txXfrm>
        <a:off x="811878" y="2247716"/>
        <a:ext cx="1606155" cy="489877"/>
      </dsp:txXfrm>
    </dsp:sp>
    <dsp:sp modelId="{936507B2-2FFE-4538-81A9-91EFB1813CD6}">
      <dsp:nvSpPr>
        <dsp:cNvPr id="0" name=""/>
        <dsp:cNvSpPr/>
      </dsp:nvSpPr>
      <dsp:spPr>
        <a:xfrm>
          <a:off x="2739265" y="3113"/>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1.	COMPONENTE 1. CONOCIMIENTO DEL RIESGO Y EFECTOS DEL CAMBIO CLIMÁTICO</a:t>
          </a:r>
        </a:p>
      </dsp:txBody>
      <dsp:txXfrm>
        <a:off x="2739265" y="3113"/>
        <a:ext cx="1606155" cy="489877"/>
      </dsp:txXfrm>
    </dsp:sp>
    <dsp:sp modelId="{35582E22-B5F3-4937-A552-452BF83A7514}">
      <dsp:nvSpPr>
        <dsp:cNvPr id="0" name=""/>
        <dsp:cNvSpPr/>
      </dsp:nvSpPr>
      <dsp:spPr>
        <a:xfrm>
          <a:off x="4666652" y="3113"/>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1.1.	Objetivo 1. Fortalecer el conocimiento del riesgo de desastres y del cambio climático y sus efectos</a:t>
          </a:r>
        </a:p>
      </dsp:txBody>
      <dsp:txXfrm>
        <a:off x="4666652" y="3113"/>
        <a:ext cx="1606155" cy="489877"/>
      </dsp:txXfrm>
    </dsp:sp>
    <dsp:sp modelId="{E6D7FA47-0289-4DB1-8A7D-94F4D2FE24E3}">
      <dsp:nvSpPr>
        <dsp:cNvPr id="0" name=""/>
        <dsp:cNvSpPr/>
      </dsp:nvSpPr>
      <dsp:spPr>
        <a:xfrm>
          <a:off x="6594039" y="3113"/>
          <a:ext cx="1606155" cy="489877"/>
        </a:xfrm>
        <a:prstGeom prst="rect">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4 PROGRAMAS </a:t>
          </a:r>
        </a:p>
      </dsp:txBody>
      <dsp:txXfrm>
        <a:off x="6594039" y="3113"/>
        <a:ext cx="1606155" cy="489877"/>
      </dsp:txXfrm>
    </dsp:sp>
    <dsp:sp modelId="{9ECC2CCD-5B1D-445E-8D1F-F811ECE438E2}">
      <dsp:nvSpPr>
        <dsp:cNvPr id="0" name=""/>
        <dsp:cNvSpPr/>
      </dsp:nvSpPr>
      <dsp:spPr>
        <a:xfrm>
          <a:off x="2739265" y="693760"/>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2.	COMPONENTE 2. MITIGACIÓN DEL CAMBIO CLIMÁTICO</a:t>
          </a:r>
        </a:p>
      </dsp:txBody>
      <dsp:txXfrm>
        <a:off x="2739265" y="693760"/>
        <a:ext cx="1606155" cy="489877"/>
      </dsp:txXfrm>
    </dsp:sp>
    <dsp:sp modelId="{5EB16BF8-B80A-44B7-9526-B269CA707775}">
      <dsp:nvSpPr>
        <dsp:cNvPr id="0" name=""/>
        <dsp:cNvSpPr/>
      </dsp:nvSpPr>
      <dsp:spPr>
        <a:xfrm>
          <a:off x="4666652" y="693760"/>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2.1.	Objetivo 2. Impulsar a Bogotá como ciudad sostenible y eficiente, baja en carbono</a:t>
          </a:r>
        </a:p>
      </dsp:txBody>
      <dsp:txXfrm>
        <a:off x="4666652" y="693760"/>
        <a:ext cx="1606155" cy="489877"/>
      </dsp:txXfrm>
    </dsp:sp>
    <dsp:sp modelId="{3396C717-0CEB-4487-9C2D-5C6D006E31F8}">
      <dsp:nvSpPr>
        <dsp:cNvPr id="0" name=""/>
        <dsp:cNvSpPr/>
      </dsp:nvSpPr>
      <dsp:spPr>
        <a:xfrm>
          <a:off x="6594039" y="693760"/>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4 PROGRAMAS</a:t>
          </a:r>
        </a:p>
      </dsp:txBody>
      <dsp:txXfrm>
        <a:off x="6594039" y="693760"/>
        <a:ext cx="1606155" cy="489877"/>
      </dsp:txXfrm>
    </dsp:sp>
    <dsp:sp modelId="{54141845-CAB5-4B65-B0C4-C60491F3046D}">
      <dsp:nvSpPr>
        <dsp:cNvPr id="0" name=""/>
        <dsp:cNvSpPr/>
      </dsp:nvSpPr>
      <dsp:spPr>
        <a:xfrm>
          <a:off x="2739265" y="2075054"/>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3.	COMPONENTE 3. REDUCCIÓN DEL RIESGO Y ADAPTACIÓN AL CAMBIO CLIMÁTICO	9</a:t>
          </a:r>
        </a:p>
      </dsp:txBody>
      <dsp:txXfrm>
        <a:off x="2739265" y="2075054"/>
        <a:ext cx="1606155" cy="489877"/>
      </dsp:txXfrm>
    </dsp:sp>
    <dsp:sp modelId="{2134E3AA-DA5C-41AB-A843-F388CA7EC70D}">
      <dsp:nvSpPr>
        <dsp:cNvPr id="0" name=""/>
        <dsp:cNvSpPr/>
      </dsp:nvSpPr>
      <dsp:spPr>
        <a:xfrm>
          <a:off x="4666652" y="1384407"/>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3.1.	Objetivo 3: Reducir la vulnerabilidad territorial frente al cambio climático.	</a:t>
          </a:r>
        </a:p>
      </dsp:txBody>
      <dsp:txXfrm>
        <a:off x="4666652" y="1384407"/>
        <a:ext cx="1606155" cy="489877"/>
      </dsp:txXfrm>
    </dsp:sp>
    <dsp:sp modelId="{D86401A3-5ECA-4D79-9B74-D7D0275CD9AF}">
      <dsp:nvSpPr>
        <dsp:cNvPr id="0" name=""/>
        <dsp:cNvSpPr/>
      </dsp:nvSpPr>
      <dsp:spPr>
        <a:xfrm>
          <a:off x="6594039" y="1384407"/>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7 PROGRAMAS	</a:t>
          </a:r>
        </a:p>
      </dsp:txBody>
      <dsp:txXfrm>
        <a:off x="6594039" y="1384407"/>
        <a:ext cx="1606155" cy="489877"/>
      </dsp:txXfrm>
    </dsp:sp>
    <dsp:sp modelId="{EA776C87-BB3C-44EE-B0CE-0907CADFA99C}">
      <dsp:nvSpPr>
        <dsp:cNvPr id="0" name=""/>
        <dsp:cNvSpPr/>
      </dsp:nvSpPr>
      <dsp:spPr>
        <a:xfrm>
          <a:off x="4666652" y="2075054"/>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3.2.	Objetivo 4. Evitar nuevos escenarios de riesgo de desastres y mitigar los existentes.</a:t>
          </a:r>
        </a:p>
      </dsp:txBody>
      <dsp:txXfrm>
        <a:off x="4666652" y="2075054"/>
        <a:ext cx="1606155" cy="489877"/>
      </dsp:txXfrm>
    </dsp:sp>
    <dsp:sp modelId="{447EA1A3-223E-43FF-93AE-545676517AB8}">
      <dsp:nvSpPr>
        <dsp:cNvPr id="0" name=""/>
        <dsp:cNvSpPr/>
      </dsp:nvSpPr>
      <dsp:spPr>
        <a:xfrm>
          <a:off x="6594039" y="2075054"/>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4 PROGRAMAS	</a:t>
          </a:r>
        </a:p>
      </dsp:txBody>
      <dsp:txXfrm>
        <a:off x="6594039" y="2075054"/>
        <a:ext cx="1606155" cy="489877"/>
      </dsp:txXfrm>
    </dsp:sp>
    <dsp:sp modelId="{B464FB38-F8CC-4304-9DA7-345E6DE28702}">
      <dsp:nvSpPr>
        <dsp:cNvPr id="0" name=""/>
        <dsp:cNvSpPr/>
      </dsp:nvSpPr>
      <dsp:spPr>
        <a:xfrm>
          <a:off x="4666652" y="2765701"/>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3.3.	Objetivo 5. Reducir el riesgo sectorial y de gran impacto.</a:t>
          </a:r>
        </a:p>
      </dsp:txBody>
      <dsp:txXfrm>
        <a:off x="4666652" y="2765701"/>
        <a:ext cx="1606155" cy="489877"/>
      </dsp:txXfrm>
    </dsp:sp>
    <dsp:sp modelId="{03581644-173C-4CAF-87C7-299821C375AD}">
      <dsp:nvSpPr>
        <dsp:cNvPr id="0" name=""/>
        <dsp:cNvSpPr/>
      </dsp:nvSpPr>
      <dsp:spPr>
        <a:xfrm>
          <a:off x="6594039" y="2765701"/>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5 PROGRAMAS</a:t>
          </a:r>
        </a:p>
      </dsp:txBody>
      <dsp:txXfrm>
        <a:off x="6594039" y="2765701"/>
        <a:ext cx="1606155" cy="489877"/>
      </dsp:txXfrm>
    </dsp:sp>
    <dsp:sp modelId="{B796793E-F771-4E12-8BA4-AC6D30190BFC}">
      <dsp:nvSpPr>
        <dsp:cNvPr id="0" name=""/>
        <dsp:cNvSpPr/>
      </dsp:nvSpPr>
      <dsp:spPr>
        <a:xfrm>
          <a:off x="2739265" y="3456348"/>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4.	COMPONENTE 4. MANEJO DE EMERGENCIAS Y DESASTRES</a:t>
          </a:r>
        </a:p>
      </dsp:txBody>
      <dsp:txXfrm>
        <a:off x="2739265" y="3456348"/>
        <a:ext cx="1606155" cy="489877"/>
      </dsp:txXfrm>
    </dsp:sp>
    <dsp:sp modelId="{E5DF89D2-EB89-4FD9-B6F9-3A91465550A4}">
      <dsp:nvSpPr>
        <dsp:cNvPr id="0" name=""/>
        <dsp:cNvSpPr/>
      </dsp:nvSpPr>
      <dsp:spPr>
        <a:xfrm>
          <a:off x="4666652" y="3456348"/>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4.1.	Objetivo 6. Estar preparados para la respuesta a emergencias y desastres.</a:t>
          </a:r>
        </a:p>
      </dsp:txBody>
      <dsp:txXfrm>
        <a:off x="4666652" y="3456348"/>
        <a:ext cx="1606155" cy="489877"/>
      </dsp:txXfrm>
    </dsp:sp>
    <dsp:sp modelId="{796D9A1A-033E-4C05-9CC2-E8A1C145CAFE}">
      <dsp:nvSpPr>
        <dsp:cNvPr id="0" name=""/>
        <dsp:cNvSpPr/>
      </dsp:nvSpPr>
      <dsp:spPr>
        <a:xfrm>
          <a:off x="6594039" y="3456348"/>
          <a:ext cx="1606155" cy="489877"/>
        </a:xfrm>
        <a:prstGeom prst="rect">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3 PROGRAMAS </a:t>
          </a:r>
        </a:p>
      </dsp:txBody>
      <dsp:txXfrm>
        <a:off x="6594039" y="3456348"/>
        <a:ext cx="1606155" cy="489877"/>
      </dsp:txXfrm>
    </dsp:sp>
    <dsp:sp modelId="{CCBCCCB5-EF9F-462B-99EF-31856A720F17}">
      <dsp:nvSpPr>
        <dsp:cNvPr id="0" name=""/>
        <dsp:cNvSpPr/>
      </dsp:nvSpPr>
      <dsp:spPr>
        <a:xfrm>
          <a:off x="2739265" y="4492318"/>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5.	COMPONENTE 5. GOBERNANZA PARA LA GESTIÓN DEL RIESGO DE DESASTRES Y DEL CAMBIO CLIMÁTICO</a:t>
          </a:r>
        </a:p>
      </dsp:txBody>
      <dsp:txXfrm>
        <a:off x="2739265" y="4492318"/>
        <a:ext cx="1606155" cy="489877"/>
      </dsp:txXfrm>
    </dsp:sp>
    <dsp:sp modelId="{376F7943-0421-401C-AABC-CE299A1B19D4}">
      <dsp:nvSpPr>
        <dsp:cNvPr id="0" name=""/>
        <dsp:cNvSpPr/>
      </dsp:nvSpPr>
      <dsp:spPr>
        <a:xfrm>
          <a:off x="4666652" y="4146995"/>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5.1.	Objetivo 7. Fortalecer la participación, la educación y la comunicación en el ámbito comunitario y empresarial.	</a:t>
          </a:r>
        </a:p>
      </dsp:txBody>
      <dsp:txXfrm>
        <a:off x="4666652" y="4146995"/>
        <a:ext cx="1606155" cy="489877"/>
      </dsp:txXfrm>
    </dsp:sp>
    <dsp:sp modelId="{2DC552B4-7A8F-452F-A016-59EDDF8B802A}">
      <dsp:nvSpPr>
        <dsp:cNvPr id="0" name=""/>
        <dsp:cNvSpPr/>
      </dsp:nvSpPr>
      <dsp:spPr>
        <a:xfrm>
          <a:off x="6594039" y="4146995"/>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a:latin typeface="Arial" panose="020B0604020202020204" pitchFamily="34" charset="0"/>
              <a:cs typeface="Arial" panose="020B0604020202020204" pitchFamily="34" charset="0"/>
            </a:rPr>
            <a:t>3 PROGRAMAS</a:t>
          </a:r>
          <a:endParaRPr lang="es-ES" sz="700" kern="1200" dirty="0">
            <a:latin typeface="Arial" panose="020B0604020202020204" pitchFamily="34" charset="0"/>
            <a:cs typeface="Arial" panose="020B0604020202020204" pitchFamily="34" charset="0"/>
          </a:endParaRPr>
        </a:p>
      </dsp:txBody>
      <dsp:txXfrm>
        <a:off x="6594039" y="4146995"/>
        <a:ext cx="1606155" cy="489877"/>
      </dsp:txXfrm>
    </dsp:sp>
    <dsp:sp modelId="{9B8EFA8F-BFE5-470E-BA4D-7961F2285F13}">
      <dsp:nvSpPr>
        <dsp:cNvPr id="0" name=""/>
        <dsp:cNvSpPr/>
      </dsp:nvSpPr>
      <dsp:spPr>
        <a:xfrm>
          <a:off x="4666652" y="4837642"/>
          <a:ext cx="1606155" cy="4898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5.2.	Objetivo 8: Consolidar el Sistema Distrital de Gestión de Riesgos y Cambio Climático.	</a:t>
          </a:r>
        </a:p>
      </dsp:txBody>
      <dsp:txXfrm>
        <a:off x="4666652" y="4837642"/>
        <a:ext cx="1606155" cy="489877"/>
      </dsp:txXfrm>
    </dsp:sp>
    <dsp:sp modelId="{35341E4B-1F1E-4E0C-9F3A-68F3B7963770}">
      <dsp:nvSpPr>
        <dsp:cNvPr id="0" name=""/>
        <dsp:cNvSpPr/>
      </dsp:nvSpPr>
      <dsp:spPr>
        <a:xfrm>
          <a:off x="6594039" y="4837642"/>
          <a:ext cx="1606155" cy="489877"/>
        </a:xfrm>
        <a:prstGeom prst="rect">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ES" sz="700" kern="1200" dirty="0">
              <a:latin typeface="Arial" panose="020B0604020202020204" pitchFamily="34" charset="0"/>
              <a:cs typeface="Arial" panose="020B0604020202020204" pitchFamily="34" charset="0"/>
            </a:rPr>
            <a:t>2 PROGRAMAS</a:t>
          </a:r>
        </a:p>
      </dsp:txBody>
      <dsp:txXfrm>
        <a:off x="6594039" y="4837642"/>
        <a:ext cx="1606155" cy="4898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B35BD-C4BE-4BB1-862F-7B3595F2F88C}">
      <dsp:nvSpPr>
        <dsp:cNvPr id="0" name=""/>
        <dsp:cNvSpPr/>
      </dsp:nvSpPr>
      <dsp:spPr>
        <a:xfrm>
          <a:off x="7711109" y="1498947"/>
          <a:ext cx="359067" cy="788387"/>
        </a:xfrm>
        <a:custGeom>
          <a:avLst/>
          <a:gdLst/>
          <a:ahLst/>
          <a:cxnLst/>
          <a:rect l="0" t="0" r="0" b="0"/>
          <a:pathLst>
            <a:path>
              <a:moveTo>
                <a:pt x="0" y="0"/>
              </a:moveTo>
              <a:lnTo>
                <a:pt x="0" y="788387"/>
              </a:lnTo>
              <a:lnTo>
                <a:pt x="359067" y="78838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0C2874-24F9-4A87-84EE-CE80C38DF49B}">
      <dsp:nvSpPr>
        <dsp:cNvPr id="0" name=""/>
        <dsp:cNvSpPr/>
      </dsp:nvSpPr>
      <dsp:spPr>
        <a:xfrm>
          <a:off x="7711109" y="1498947"/>
          <a:ext cx="359067" cy="234174"/>
        </a:xfrm>
        <a:custGeom>
          <a:avLst/>
          <a:gdLst/>
          <a:ahLst/>
          <a:cxnLst/>
          <a:rect l="0" t="0" r="0" b="0"/>
          <a:pathLst>
            <a:path>
              <a:moveTo>
                <a:pt x="0" y="0"/>
              </a:moveTo>
              <a:lnTo>
                <a:pt x="0" y="234174"/>
              </a:lnTo>
              <a:lnTo>
                <a:pt x="359067" y="2341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23B5112-8EB3-461C-8F56-412DF581655E}">
      <dsp:nvSpPr>
        <dsp:cNvPr id="0" name=""/>
        <dsp:cNvSpPr/>
      </dsp:nvSpPr>
      <dsp:spPr>
        <a:xfrm>
          <a:off x="7238857" y="944734"/>
          <a:ext cx="472251" cy="163922"/>
        </a:xfrm>
        <a:custGeom>
          <a:avLst/>
          <a:gdLst/>
          <a:ahLst/>
          <a:cxnLst/>
          <a:rect l="0" t="0" r="0" b="0"/>
          <a:pathLst>
            <a:path>
              <a:moveTo>
                <a:pt x="0" y="0"/>
              </a:moveTo>
              <a:lnTo>
                <a:pt x="0" y="81961"/>
              </a:lnTo>
              <a:lnTo>
                <a:pt x="472251" y="81961"/>
              </a:lnTo>
              <a:lnTo>
                <a:pt x="472251" y="16392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080308-F99E-42DF-B142-24C3869FD9C1}">
      <dsp:nvSpPr>
        <dsp:cNvPr id="0" name=""/>
        <dsp:cNvSpPr/>
      </dsp:nvSpPr>
      <dsp:spPr>
        <a:xfrm>
          <a:off x="6766605" y="1498947"/>
          <a:ext cx="359067" cy="1342600"/>
        </a:xfrm>
        <a:custGeom>
          <a:avLst/>
          <a:gdLst/>
          <a:ahLst/>
          <a:cxnLst/>
          <a:rect l="0" t="0" r="0" b="0"/>
          <a:pathLst>
            <a:path>
              <a:moveTo>
                <a:pt x="0" y="0"/>
              </a:moveTo>
              <a:lnTo>
                <a:pt x="0" y="1342600"/>
              </a:lnTo>
              <a:lnTo>
                <a:pt x="359067" y="134260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7D0AD85-69D2-42BB-9133-A6116514A3F0}">
      <dsp:nvSpPr>
        <dsp:cNvPr id="0" name=""/>
        <dsp:cNvSpPr/>
      </dsp:nvSpPr>
      <dsp:spPr>
        <a:xfrm>
          <a:off x="6766605" y="1498947"/>
          <a:ext cx="359067" cy="788387"/>
        </a:xfrm>
        <a:custGeom>
          <a:avLst/>
          <a:gdLst/>
          <a:ahLst/>
          <a:cxnLst/>
          <a:rect l="0" t="0" r="0" b="0"/>
          <a:pathLst>
            <a:path>
              <a:moveTo>
                <a:pt x="0" y="0"/>
              </a:moveTo>
              <a:lnTo>
                <a:pt x="0" y="788387"/>
              </a:lnTo>
              <a:lnTo>
                <a:pt x="359067" y="78838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4C88F0D-41AD-496B-9929-E02439FDEB1E}">
      <dsp:nvSpPr>
        <dsp:cNvPr id="0" name=""/>
        <dsp:cNvSpPr/>
      </dsp:nvSpPr>
      <dsp:spPr>
        <a:xfrm>
          <a:off x="6766605" y="1498947"/>
          <a:ext cx="359067" cy="234174"/>
        </a:xfrm>
        <a:custGeom>
          <a:avLst/>
          <a:gdLst/>
          <a:ahLst/>
          <a:cxnLst/>
          <a:rect l="0" t="0" r="0" b="0"/>
          <a:pathLst>
            <a:path>
              <a:moveTo>
                <a:pt x="0" y="0"/>
              </a:moveTo>
              <a:lnTo>
                <a:pt x="0" y="234174"/>
              </a:lnTo>
              <a:lnTo>
                <a:pt x="359067" y="2341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9BF25CA-7854-4DA3-A4AE-42BC6CA9EDD2}">
      <dsp:nvSpPr>
        <dsp:cNvPr id="0" name=""/>
        <dsp:cNvSpPr/>
      </dsp:nvSpPr>
      <dsp:spPr>
        <a:xfrm>
          <a:off x="6766605" y="944734"/>
          <a:ext cx="472251" cy="163922"/>
        </a:xfrm>
        <a:custGeom>
          <a:avLst/>
          <a:gdLst/>
          <a:ahLst/>
          <a:cxnLst/>
          <a:rect l="0" t="0" r="0" b="0"/>
          <a:pathLst>
            <a:path>
              <a:moveTo>
                <a:pt x="472251" y="0"/>
              </a:moveTo>
              <a:lnTo>
                <a:pt x="472251" y="81961"/>
              </a:lnTo>
              <a:lnTo>
                <a:pt x="0" y="81961"/>
              </a:lnTo>
              <a:lnTo>
                <a:pt x="0" y="16392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1F0ADE1-71AF-472B-9B59-D00648F91F80}">
      <dsp:nvSpPr>
        <dsp:cNvPr id="0" name=""/>
        <dsp:cNvSpPr/>
      </dsp:nvSpPr>
      <dsp:spPr>
        <a:xfrm>
          <a:off x="4169219" y="390521"/>
          <a:ext cx="3069637" cy="163922"/>
        </a:xfrm>
        <a:custGeom>
          <a:avLst/>
          <a:gdLst/>
          <a:ahLst/>
          <a:cxnLst/>
          <a:rect l="0" t="0" r="0" b="0"/>
          <a:pathLst>
            <a:path>
              <a:moveTo>
                <a:pt x="0" y="0"/>
              </a:moveTo>
              <a:lnTo>
                <a:pt x="0" y="81961"/>
              </a:lnTo>
              <a:lnTo>
                <a:pt x="3069637" y="81961"/>
              </a:lnTo>
              <a:lnTo>
                <a:pt x="3069637" y="1639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2D5645-AF7C-4AD8-88DC-694800506FCC}">
      <dsp:nvSpPr>
        <dsp:cNvPr id="0" name=""/>
        <dsp:cNvSpPr/>
      </dsp:nvSpPr>
      <dsp:spPr>
        <a:xfrm>
          <a:off x="5822101" y="1498947"/>
          <a:ext cx="359067" cy="1342600"/>
        </a:xfrm>
        <a:custGeom>
          <a:avLst/>
          <a:gdLst/>
          <a:ahLst/>
          <a:cxnLst/>
          <a:rect l="0" t="0" r="0" b="0"/>
          <a:pathLst>
            <a:path>
              <a:moveTo>
                <a:pt x="0" y="0"/>
              </a:moveTo>
              <a:lnTo>
                <a:pt x="0" y="1342600"/>
              </a:lnTo>
              <a:lnTo>
                <a:pt x="359067" y="134260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645D4A3-D2A7-448B-A049-C21AF8923B5D}">
      <dsp:nvSpPr>
        <dsp:cNvPr id="0" name=""/>
        <dsp:cNvSpPr/>
      </dsp:nvSpPr>
      <dsp:spPr>
        <a:xfrm>
          <a:off x="5822101" y="1498947"/>
          <a:ext cx="359067" cy="788387"/>
        </a:xfrm>
        <a:custGeom>
          <a:avLst/>
          <a:gdLst/>
          <a:ahLst/>
          <a:cxnLst/>
          <a:rect l="0" t="0" r="0" b="0"/>
          <a:pathLst>
            <a:path>
              <a:moveTo>
                <a:pt x="0" y="0"/>
              </a:moveTo>
              <a:lnTo>
                <a:pt x="0" y="788387"/>
              </a:lnTo>
              <a:lnTo>
                <a:pt x="359067" y="78838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AE659E-1E8B-42FF-92D5-E304678D9E0B}">
      <dsp:nvSpPr>
        <dsp:cNvPr id="0" name=""/>
        <dsp:cNvSpPr/>
      </dsp:nvSpPr>
      <dsp:spPr>
        <a:xfrm>
          <a:off x="5822101" y="1498947"/>
          <a:ext cx="359067" cy="234174"/>
        </a:xfrm>
        <a:custGeom>
          <a:avLst/>
          <a:gdLst/>
          <a:ahLst/>
          <a:cxnLst/>
          <a:rect l="0" t="0" r="0" b="0"/>
          <a:pathLst>
            <a:path>
              <a:moveTo>
                <a:pt x="0" y="0"/>
              </a:moveTo>
              <a:lnTo>
                <a:pt x="0" y="234174"/>
              </a:lnTo>
              <a:lnTo>
                <a:pt x="359067" y="2341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596633-C4FC-42FF-A810-DD4E38A51C21}">
      <dsp:nvSpPr>
        <dsp:cNvPr id="0" name=""/>
        <dsp:cNvSpPr/>
      </dsp:nvSpPr>
      <dsp:spPr>
        <a:xfrm>
          <a:off x="5776381" y="944734"/>
          <a:ext cx="91440" cy="163922"/>
        </a:xfrm>
        <a:custGeom>
          <a:avLst/>
          <a:gdLst/>
          <a:ahLst/>
          <a:cxnLst/>
          <a:rect l="0" t="0" r="0" b="0"/>
          <a:pathLst>
            <a:path>
              <a:moveTo>
                <a:pt x="45720" y="0"/>
              </a:moveTo>
              <a:lnTo>
                <a:pt x="45720" y="16392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70DD82-B184-4CDA-A5D5-142BE78B33CD}">
      <dsp:nvSpPr>
        <dsp:cNvPr id="0" name=""/>
        <dsp:cNvSpPr/>
      </dsp:nvSpPr>
      <dsp:spPr>
        <a:xfrm>
          <a:off x="4169219" y="390521"/>
          <a:ext cx="1652881" cy="163922"/>
        </a:xfrm>
        <a:custGeom>
          <a:avLst/>
          <a:gdLst/>
          <a:ahLst/>
          <a:cxnLst/>
          <a:rect l="0" t="0" r="0" b="0"/>
          <a:pathLst>
            <a:path>
              <a:moveTo>
                <a:pt x="0" y="0"/>
              </a:moveTo>
              <a:lnTo>
                <a:pt x="0" y="81961"/>
              </a:lnTo>
              <a:lnTo>
                <a:pt x="1652881" y="81961"/>
              </a:lnTo>
              <a:lnTo>
                <a:pt x="1652881" y="1639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61772C-6EC9-4D83-9A5E-3EFA3F5F1326}">
      <dsp:nvSpPr>
        <dsp:cNvPr id="0" name=""/>
        <dsp:cNvSpPr/>
      </dsp:nvSpPr>
      <dsp:spPr>
        <a:xfrm>
          <a:off x="4877597" y="1498947"/>
          <a:ext cx="359067" cy="2451026"/>
        </a:xfrm>
        <a:custGeom>
          <a:avLst/>
          <a:gdLst/>
          <a:ahLst/>
          <a:cxnLst/>
          <a:rect l="0" t="0" r="0" b="0"/>
          <a:pathLst>
            <a:path>
              <a:moveTo>
                <a:pt x="0" y="0"/>
              </a:moveTo>
              <a:lnTo>
                <a:pt x="0" y="2451026"/>
              </a:lnTo>
              <a:lnTo>
                <a:pt x="359067" y="245102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2B0E88-B593-4621-B7C9-C51BBB47E9ED}">
      <dsp:nvSpPr>
        <dsp:cNvPr id="0" name=""/>
        <dsp:cNvSpPr/>
      </dsp:nvSpPr>
      <dsp:spPr>
        <a:xfrm>
          <a:off x="4877597" y="1498947"/>
          <a:ext cx="359067" cy="1896813"/>
        </a:xfrm>
        <a:custGeom>
          <a:avLst/>
          <a:gdLst/>
          <a:ahLst/>
          <a:cxnLst/>
          <a:rect l="0" t="0" r="0" b="0"/>
          <a:pathLst>
            <a:path>
              <a:moveTo>
                <a:pt x="0" y="0"/>
              </a:moveTo>
              <a:lnTo>
                <a:pt x="0" y="1896813"/>
              </a:lnTo>
              <a:lnTo>
                <a:pt x="359067" y="189681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29A9026-73C7-4B47-9E5D-A942FC1A646A}">
      <dsp:nvSpPr>
        <dsp:cNvPr id="0" name=""/>
        <dsp:cNvSpPr/>
      </dsp:nvSpPr>
      <dsp:spPr>
        <a:xfrm>
          <a:off x="4877597" y="1498947"/>
          <a:ext cx="359067" cy="1342600"/>
        </a:xfrm>
        <a:custGeom>
          <a:avLst/>
          <a:gdLst/>
          <a:ahLst/>
          <a:cxnLst/>
          <a:rect l="0" t="0" r="0" b="0"/>
          <a:pathLst>
            <a:path>
              <a:moveTo>
                <a:pt x="0" y="0"/>
              </a:moveTo>
              <a:lnTo>
                <a:pt x="0" y="1342600"/>
              </a:lnTo>
              <a:lnTo>
                <a:pt x="359067" y="134260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3429C8C-1566-43A4-B1F3-65F69CC2B826}">
      <dsp:nvSpPr>
        <dsp:cNvPr id="0" name=""/>
        <dsp:cNvSpPr/>
      </dsp:nvSpPr>
      <dsp:spPr>
        <a:xfrm>
          <a:off x="4877597" y="1498947"/>
          <a:ext cx="359067" cy="788387"/>
        </a:xfrm>
        <a:custGeom>
          <a:avLst/>
          <a:gdLst/>
          <a:ahLst/>
          <a:cxnLst/>
          <a:rect l="0" t="0" r="0" b="0"/>
          <a:pathLst>
            <a:path>
              <a:moveTo>
                <a:pt x="0" y="0"/>
              </a:moveTo>
              <a:lnTo>
                <a:pt x="0" y="788387"/>
              </a:lnTo>
              <a:lnTo>
                <a:pt x="359067" y="78838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9FEBAA5-9809-44FB-9DEA-471155508157}">
      <dsp:nvSpPr>
        <dsp:cNvPr id="0" name=""/>
        <dsp:cNvSpPr/>
      </dsp:nvSpPr>
      <dsp:spPr>
        <a:xfrm>
          <a:off x="4877597" y="1498947"/>
          <a:ext cx="359067" cy="234174"/>
        </a:xfrm>
        <a:custGeom>
          <a:avLst/>
          <a:gdLst/>
          <a:ahLst/>
          <a:cxnLst/>
          <a:rect l="0" t="0" r="0" b="0"/>
          <a:pathLst>
            <a:path>
              <a:moveTo>
                <a:pt x="0" y="0"/>
              </a:moveTo>
              <a:lnTo>
                <a:pt x="0" y="234174"/>
              </a:lnTo>
              <a:lnTo>
                <a:pt x="359067" y="2341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C8101B-D367-427A-B4A3-A0C906066869}">
      <dsp:nvSpPr>
        <dsp:cNvPr id="0" name=""/>
        <dsp:cNvSpPr/>
      </dsp:nvSpPr>
      <dsp:spPr>
        <a:xfrm>
          <a:off x="3933093" y="944734"/>
          <a:ext cx="944503" cy="163922"/>
        </a:xfrm>
        <a:custGeom>
          <a:avLst/>
          <a:gdLst/>
          <a:ahLst/>
          <a:cxnLst/>
          <a:rect l="0" t="0" r="0" b="0"/>
          <a:pathLst>
            <a:path>
              <a:moveTo>
                <a:pt x="0" y="0"/>
              </a:moveTo>
              <a:lnTo>
                <a:pt x="0" y="81961"/>
              </a:lnTo>
              <a:lnTo>
                <a:pt x="944503" y="81961"/>
              </a:lnTo>
              <a:lnTo>
                <a:pt x="944503" y="16392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A16927-DEAF-489B-8855-EF238F3B60B4}">
      <dsp:nvSpPr>
        <dsp:cNvPr id="0" name=""/>
        <dsp:cNvSpPr/>
      </dsp:nvSpPr>
      <dsp:spPr>
        <a:xfrm>
          <a:off x="3933093" y="1498947"/>
          <a:ext cx="359067" cy="1896813"/>
        </a:xfrm>
        <a:custGeom>
          <a:avLst/>
          <a:gdLst/>
          <a:ahLst/>
          <a:cxnLst/>
          <a:rect l="0" t="0" r="0" b="0"/>
          <a:pathLst>
            <a:path>
              <a:moveTo>
                <a:pt x="0" y="0"/>
              </a:moveTo>
              <a:lnTo>
                <a:pt x="0" y="1896813"/>
              </a:lnTo>
              <a:lnTo>
                <a:pt x="359067" y="189681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D36BEE9-167E-45FC-BC5F-37A97256C2E1}">
      <dsp:nvSpPr>
        <dsp:cNvPr id="0" name=""/>
        <dsp:cNvSpPr/>
      </dsp:nvSpPr>
      <dsp:spPr>
        <a:xfrm>
          <a:off x="3933093" y="1498947"/>
          <a:ext cx="359067" cy="1342600"/>
        </a:xfrm>
        <a:custGeom>
          <a:avLst/>
          <a:gdLst/>
          <a:ahLst/>
          <a:cxnLst/>
          <a:rect l="0" t="0" r="0" b="0"/>
          <a:pathLst>
            <a:path>
              <a:moveTo>
                <a:pt x="0" y="0"/>
              </a:moveTo>
              <a:lnTo>
                <a:pt x="0" y="1342600"/>
              </a:lnTo>
              <a:lnTo>
                <a:pt x="359067" y="134260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5215AE-57BC-4F00-9356-181DE7CC6F3F}">
      <dsp:nvSpPr>
        <dsp:cNvPr id="0" name=""/>
        <dsp:cNvSpPr/>
      </dsp:nvSpPr>
      <dsp:spPr>
        <a:xfrm>
          <a:off x="3933093" y="1498947"/>
          <a:ext cx="359067" cy="788387"/>
        </a:xfrm>
        <a:custGeom>
          <a:avLst/>
          <a:gdLst/>
          <a:ahLst/>
          <a:cxnLst/>
          <a:rect l="0" t="0" r="0" b="0"/>
          <a:pathLst>
            <a:path>
              <a:moveTo>
                <a:pt x="0" y="0"/>
              </a:moveTo>
              <a:lnTo>
                <a:pt x="0" y="788387"/>
              </a:lnTo>
              <a:lnTo>
                <a:pt x="359067" y="78838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374263-D908-4DC7-B958-AAA23419A253}">
      <dsp:nvSpPr>
        <dsp:cNvPr id="0" name=""/>
        <dsp:cNvSpPr/>
      </dsp:nvSpPr>
      <dsp:spPr>
        <a:xfrm>
          <a:off x="3933093" y="1498947"/>
          <a:ext cx="359067" cy="234174"/>
        </a:xfrm>
        <a:custGeom>
          <a:avLst/>
          <a:gdLst/>
          <a:ahLst/>
          <a:cxnLst/>
          <a:rect l="0" t="0" r="0" b="0"/>
          <a:pathLst>
            <a:path>
              <a:moveTo>
                <a:pt x="0" y="0"/>
              </a:moveTo>
              <a:lnTo>
                <a:pt x="0" y="234174"/>
              </a:lnTo>
              <a:lnTo>
                <a:pt x="359067" y="2341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6C2934-9D12-4B74-BE91-683B066B84BC}">
      <dsp:nvSpPr>
        <dsp:cNvPr id="0" name=""/>
        <dsp:cNvSpPr/>
      </dsp:nvSpPr>
      <dsp:spPr>
        <a:xfrm>
          <a:off x="3887373" y="944734"/>
          <a:ext cx="91440" cy="163922"/>
        </a:xfrm>
        <a:custGeom>
          <a:avLst/>
          <a:gdLst/>
          <a:ahLst/>
          <a:cxnLst/>
          <a:rect l="0" t="0" r="0" b="0"/>
          <a:pathLst>
            <a:path>
              <a:moveTo>
                <a:pt x="45720" y="0"/>
              </a:moveTo>
              <a:lnTo>
                <a:pt x="45720" y="16392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926BE9-B891-483E-863A-E94DB6B15C1C}">
      <dsp:nvSpPr>
        <dsp:cNvPr id="0" name=""/>
        <dsp:cNvSpPr/>
      </dsp:nvSpPr>
      <dsp:spPr>
        <a:xfrm>
          <a:off x="2988590" y="1498947"/>
          <a:ext cx="359067" cy="3559452"/>
        </a:xfrm>
        <a:custGeom>
          <a:avLst/>
          <a:gdLst/>
          <a:ahLst/>
          <a:cxnLst/>
          <a:rect l="0" t="0" r="0" b="0"/>
          <a:pathLst>
            <a:path>
              <a:moveTo>
                <a:pt x="0" y="0"/>
              </a:moveTo>
              <a:lnTo>
                <a:pt x="0" y="3559452"/>
              </a:lnTo>
              <a:lnTo>
                <a:pt x="359067" y="355945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1186BBE-E3CB-40A7-A9CF-29FC91E6E372}">
      <dsp:nvSpPr>
        <dsp:cNvPr id="0" name=""/>
        <dsp:cNvSpPr/>
      </dsp:nvSpPr>
      <dsp:spPr>
        <a:xfrm>
          <a:off x="2988590" y="1498947"/>
          <a:ext cx="359067" cy="3005239"/>
        </a:xfrm>
        <a:custGeom>
          <a:avLst/>
          <a:gdLst/>
          <a:ahLst/>
          <a:cxnLst/>
          <a:rect l="0" t="0" r="0" b="0"/>
          <a:pathLst>
            <a:path>
              <a:moveTo>
                <a:pt x="0" y="0"/>
              </a:moveTo>
              <a:lnTo>
                <a:pt x="0" y="3005239"/>
              </a:lnTo>
              <a:lnTo>
                <a:pt x="359067" y="300523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0EF3CE7-C00A-4B93-AB46-DBC2D3BAACEB}">
      <dsp:nvSpPr>
        <dsp:cNvPr id="0" name=""/>
        <dsp:cNvSpPr/>
      </dsp:nvSpPr>
      <dsp:spPr>
        <a:xfrm>
          <a:off x="2988590" y="1498947"/>
          <a:ext cx="359067" cy="2451026"/>
        </a:xfrm>
        <a:custGeom>
          <a:avLst/>
          <a:gdLst/>
          <a:ahLst/>
          <a:cxnLst/>
          <a:rect l="0" t="0" r="0" b="0"/>
          <a:pathLst>
            <a:path>
              <a:moveTo>
                <a:pt x="0" y="0"/>
              </a:moveTo>
              <a:lnTo>
                <a:pt x="0" y="2451026"/>
              </a:lnTo>
              <a:lnTo>
                <a:pt x="359067" y="245102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288749C-857B-4A46-A189-AB7129225D59}">
      <dsp:nvSpPr>
        <dsp:cNvPr id="0" name=""/>
        <dsp:cNvSpPr/>
      </dsp:nvSpPr>
      <dsp:spPr>
        <a:xfrm>
          <a:off x="2988590" y="1498947"/>
          <a:ext cx="359067" cy="1896813"/>
        </a:xfrm>
        <a:custGeom>
          <a:avLst/>
          <a:gdLst/>
          <a:ahLst/>
          <a:cxnLst/>
          <a:rect l="0" t="0" r="0" b="0"/>
          <a:pathLst>
            <a:path>
              <a:moveTo>
                <a:pt x="0" y="0"/>
              </a:moveTo>
              <a:lnTo>
                <a:pt x="0" y="1896813"/>
              </a:lnTo>
              <a:lnTo>
                <a:pt x="359067" y="189681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88373C-23AB-4CD4-9042-20034DBD7930}">
      <dsp:nvSpPr>
        <dsp:cNvPr id="0" name=""/>
        <dsp:cNvSpPr/>
      </dsp:nvSpPr>
      <dsp:spPr>
        <a:xfrm>
          <a:off x="2988590" y="1498947"/>
          <a:ext cx="359067" cy="1342600"/>
        </a:xfrm>
        <a:custGeom>
          <a:avLst/>
          <a:gdLst/>
          <a:ahLst/>
          <a:cxnLst/>
          <a:rect l="0" t="0" r="0" b="0"/>
          <a:pathLst>
            <a:path>
              <a:moveTo>
                <a:pt x="0" y="0"/>
              </a:moveTo>
              <a:lnTo>
                <a:pt x="0" y="1342600"/>
              </a:lnTo>
              <a:lnTo>
                <a:pt x="359067" y="134260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B43A10-82A4-41BA-9055-322281DBD9E6}">
      <dsp:nvSpPr>
        <dsp:cNvPr id="0" name=""/>
        <dsp:cNvSpPr/>
      </dsp:nvSpPr>
      <dsp:spPr>
        <a:xfrm>
          <a:off x="2988590" y="1498947"/>
          <a:ext cx="359067" cy="788387"/>
        </a:xfrm>
        <a:custGeom>
          <a:avLst/>
          <a:gdLst/>
          <a:ahLst/>
          <a:cxnLst/>
          <a:rect l="0" t="0" r="0" b="0"/>
          <a:pathLst>
            <a:path>
              <a:moveTo>
                <a:pt x="0" y="0"/>
              </a:moveTo>
              <a:lnTo>
                <a:pt x="0" y="788387"/>
              </a:lnTo>
              <a:lnTo>
                <a:pt x="359067" y="78838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193723-7BE0-4CE1-A099-E98C00AF5CED}">
      <dsp:nvSpPr>
        <dsp:cNvPr id="0" name=""/>
        <dsp:cNvSpPr/>
      </dsp:nvSpPr>
      <dsp:spPr>
        <a:xfrm>
          <a:off x="2988590" y="1498947"/>
          <a:ext cx="359067" cy="234174"/>
        </a:xfrm>
        <a:custGeom>
          <a:avLst/>
          <a:gdLst/>
          <a:ahLst/>
          <a:cxnLst/>
          <a:rect l="0" t="0" r="0" b="0"/>
          <a:pathLst>
            <a:path>
              <a:moveTo>
                <a:pt x="0" y="0"/>
              </a:moveTo>
              <a:lnTo>
                <a:pt x="0" y="234174"/>
              </a:lnTo>
              <a:lnTo>
                <a:pt x="359067" y="2341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C81796-2F4C-447C-8291-B54CF2ADD1ED}">
      <dsp:nvSpPr>
        <dsp:cNvPr id="0" name=""/>
        <dsp:cNvSpPr/>
      </dsp:nvSpPr>
      <dsp:spPr>
        <a:xfrm>
          <a:off x="2988590" y="944734"/>
          <a:ext cx="944503" cy="163922"/>
        </a:xfrm>
        <a:custGeom>
          <a:avLst/>
          <a:gdLst/>
          <a:ahLst/>
          <a:cxnLst/>
          <a:rect l="0" t="0" r="0" b="0"/>
          <a:pathLst>
            <a:path>
              <a:moveTo>
                <a:pt x="944503" y="0"/>
              </a:moveTo>
              <a:lnTo>
                <a:pt x="944503" y="81961"/>
              </a:lnTo>
              <a:lnTo>
                <a:pt x="0" y="81961"/>
              </a:lnTo>
              <a:lnTo>
                <a:pt x="0" y="16392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BD18CB0-BFBA-4710-9CED-62B59CD6E8C4}">
      <dsp:nvSpPr>
        <dsp:cNvPr id="0" name=""/>
        <dsp:cNvSpPr/>
      </dsp:nvSpPr>
      <dsp:spPr>
        <a:xfrm>
          <a:off x="3933093" y="390521"/>
          <a:ext cx="236125" cy="163922"/>
        </a:xfrm>
        <a:custGeom>
          <a:avLst/>
          <a:gdLst/>
          <a:ahLst/>
          <a:cxnLst/>
          <a:rect l="0" t="0" r="0" b="0"/>
          <a:pathLst>
            <a:path>
              <a:moveTo>
                <a:pt x="236125" y="0"/>
              </a:moveTo>
              <a:lnTo>
                <a:pt x="236125" y="81961"/>
              </a:lnTo>
              <a:lnTo>
                <a:pt x="0" y="81961"/>
              </a:lnTo>
              <a:lnTo>
                <a:pt x="0" y="1639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B4A44D-8C87-435E-8713-33039E35B23E}">
      <dsp:nvSpPr>
        <dsp:cNvPr id="0" name=""/>
        <dsp:cNvSpPr/>
      </dsp:nvSpPr>
      <dsp:spPr>
        <a:xfrm>
          <a:off x="2044086" y="1498947"/>
          <a:ext cx="359067" cy="1896813"/>
        </a:xfrm>
        <a:custGeom>
          <a:avLst/>
          <a:gdLst/>
          <a:ahLst/>
          <a:cxnLst/>
          <a:rect l="0" t="0" r="0" b="0"/>
          <a:pathLst>
            <a:path>
              <a:moveTo>
                <a:pt x="0" y="0"/>
              </a:moveTo>
              <a:lnTo>
                <a:pt x="0" y="1896813"/>
              </a:lnTo>
              <a:lnTo>
                <a:pt x="359067" y="189681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A253E77-AE8B-423F-A5EA-3A1B6AA8E32C}">
      <dsp:nvSpPr>
        <dsp:cNvPr id="0" name=""/>
        <dsp:cNvSpPr/>
      </dsp:nvSpPr>
      <dsp:spPr>
        <a:xfrm>
          <a:off x="2044086" y="1498947"/>
          <a:ext cx="359067" cy="1342600"/>
        </a:xfrm>
        <a:custGeom>
          <a:avLst/>
          <a:gdLst/>
          <a:ahLst/>
          <a:cxnLst/>
          <a:rect l="0" t="0" r="0" b="0"/>
          <a:pathLst>
            <a:path>
              <a:moveTo>
                <a:pt x="0" y="0"/>
              </a:moveTo>
              <a:lnTo>
                <a:pt x="0" y="1342600"/>
              </a:lnTo>
              <a:lnTo>
                <a:pt x="359067" y="134260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7FDFB1-E362-4EED-AD2C-CD35C198D36F}">
      <dsp:nvSpPr>
        <dsp:cNvPr id="0" name=""/>
        <dsp:cNvSpPr/>
      </dsp:nvSpPr>
      <dsp:spPr>
        <a:xfrm>
          <a:off x="2044086" y="1498947"/>
          <a:ext cx="359067" cy="788387"/>
        </a:xfrm>
        <a:custGeom>
          <a:avLst/>
          <a:gdLst/>
          <a:ahLst/>
          <a:cxnLst/>
          <a:rect l="0" t="0" r="0" b="0"/>
          <a:pathLst>
            <a:path>
              <a:moveTo>
                <a:pt x="0" y="0"/>
              </a:moveTo>
              <a:lnTo>
                <a:pt x="0" y="788387"/>
              </a:lnTo>
              <a:lnTo>
                <a:pt x="359067" y="78838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B85FB78-8A5B-4A7B-BCDD-5869A64B9095}">
      <dsp:nvSpPr>
        <dsp:cNvPr id="0" name=""/>
        <dsp:cNvSpPr/>
      </dsp:nvSpPr>
      <dsp:spPr>
        <a:xfrm>
          <a:off x="2044086" y="1498947"/>
          <a:ext cx="359067" cy="234174"/>
        </a:xfrm>
        <a:custGeom>
          <a:avLst/>
          <a:gdLst/>
          <a:ahLst/>
          <a:cxnLst/>
          <a:rect l="0" t="0" r="0" b="0"/>
          <a:pathLst>
            <a:path>
              <a:moveTo>
                <a:pt x="0" y="0"/>
              </a:moveTo>
              <a:lnTo>
                <a:pt x="0" y="234174"/>
              </a:lnTo>
              <a:lnTo>
                <a:pt x="359067" y="2341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D2F93B-60CC-441A-AB1C-936B82A580CC}">
      <dsp:nvSpPr>
        <dsp:cNvPr id="0" name=""/>
        <dsp:cNvSpPr/>
      </dsp:nvSpPr>
      <dsp:spPr>
        <a:xfrm>
          <a:off x="1998366" y="944734"/>
          <a:ext cx="91440" cy="163922"/>
        </a:xfrm>
        <a:custGeom>
          <a:avLst/>
          <a:gdLst/>
          <a:ahLst/>
          <a:cxnLst/>
          <a:rect l="0" t="0" r="0" b="0"/>
          <a:pathLst>
            <a:path>
              <a:moveTo>
                <a:pt x="45720" y="0"/>
              </a:moveTo>
              <a:lnTo>
                <a:pt x="45720" y="16392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E5391F6-7667-4A1E-AAEB-77F79D264E34}">
      <dsp:nvSpPr>
        <dsp:cNvPr id="0" name=""/>
        <dsp:cNvSpPr/>
      </dsp:nvSpPr>
      <dsp:spPr>
        <a:xfrm>
          <a:off x="2044086" y="390521"/>
          <a:ext cx="2125133" cy="163922"/>
        </a:xfrm>
        <a:custGeom>
          <a:avLst/>
          <a:gdLst/>
          <a:ahLst/>
          <a:cxnLst/>
          <a:rect l="0" t="0" r="0" b="0"/>
          <a:pathLst>
            <a:path>
              <a:moveTo>
                <a:pt x="2125133" y="0"/>
              </a:moveTo>
              <a:lnTo>
                <a:pt x="2125133" y="81961"/>
              </a:lnTo>
              <a:lnTo>
                <a:pt x="0" y="81961"/>
              </a:lnTo>
              <a:lnTo>
                <a:pt x="0" y="1639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42DA30-1AB0-41C0-AB9E-DF5321C83234}">
      <dsp:nvSpPr>
        <dsp:cNvPr id="0" name=""/>
        <dsp:cNvSpPr/>
      </dsp:nvSpPr>
      <dsp:spPr>
        <a:xfrm>
          <a:off x="1099582" y="1498947"/>
          <a:ext cx="359067" cy="1896813"/>
        </a:xfrm>
        <a:custGeom>
          <a:avLst/>
          <a:gdLst/>
          <a:ahLst/>
          <a:cxnLst/>
          <a:rect l="0" t="0" r="0" b="0"/>
          <a:pathLst>
            <a:path>
              <a:moveTo>
                <a:pt x="0" y="0"/>
              </a:moveTo>
              <a:lnTo>
                <a:pt x="0" y="1896813"/>
              </a:lnTo>
              <a:lnTo>
                <a:pt x="359067" y="189681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65B0B4-18F6-4998-B197-70C60C459A27}">
      <dsp:nvSpPr>
        <dsp:cNvPr id="0" name=""/>
        <dsp:cNvSpPr/>
      </dsp:nvSpPr>
      <dsp:spPr>
        <a:xfrm>
          <a:off x="1099582" y="1498947"/>
          <a:ext cx="359067" cy="1342600"/>
        </a:xfrm>
        <a:custGeom>
          <a:avLst/>
          <a:gdLst/>
          <a:ahLst/>
          <a:cxnLst/>
          <a:rect l="0" t="0" r="0" b="0"/>
          <a:pathLst>
            <a:path>
              <a:moveTo>
                <a:pt x="0" y="0"/>
              </a:moveTo>
              <a:lnTo>
                <a:pt x="0" y="1342600"/>
              </a:lnTo>
              <a:lnTo>
                <a:pt x="359067" y="134260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2ADB955-3B7F-43B9-BE5F-EE85EC77A29D}">
      <dsp:nvSpPr>
        <dsp:cNvPr id="0" name=""/>
        <dsp:cNvSpPr/>
      </dsp:nvSpPr>
      <dsp:spPr>
        <a:xfrm>
          <a:off x="1099582" y="1498947"/>
          <a:ext cx="359067" cy="788387"/>
        </a:xfrm>
        <a:custGeom>
          <a:avLst/>
          <a:gdLst/>
          <a:ahLst/>
          <a:cxnLst/>
          <a:rect l="0" t="0" r="0" b="0"/>
          <a:pathLst>
            <a:path>
              <a:moveTo>
                <a:pt x="0" y="0"/>
              </a:moveTo>
              <a:lnTo>
                <a:pt x="0" y="788387"/>
              </a:lnTo>
              <a:lnTo>
                <a:pt x="359067" y="78838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BC7006-FFC5-4E2E-BDC7-D3C9D740407B}">
      <dsp:nvSpPr>
        <dsp:cNvPr id="0" name=""/>
        <dsp:cNvSpPr/>
      </dsp:nvSpPr>
      <dsp:spPr>
        <a:xfrm>
          <a:off x="1099582" y="1498947"/>
          <a:ext cx="359067" cy="234174"/>
        </a:xfrm>
        <a:custGeom>
          <a:avLst/>
          <a:gdLst/>
          <a:ahLst/>
          <a:cxnLst/>
          <a:rect l="0" t="0" r="0" b="0"/>
          <a:pathLst>
            <a:path>
              <a:moveTo>
                <a:pt x="0" y="0"/>
              </a:moveTo>
              <a:lnTo>
                <a:pt x="0" y="234174"/>
              </a:lnTo>
              <a:lnTo>
                <a:pt x="359067" y="2341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98CBECD-662F-4851-9CC6-A64B1862010A}">
      <dsp:nvSpPr>
        <dsp:cNvPr id="0" name=""/>
        <dsp:cNvSpPr/>
      </dsp:nvSpPr>
      <dsp:spPr>
        <a:xfrm>
          <a:off x="1053862" y="944734"/>
          <a:ext cx="91440" cy="163922"/>
        </a:xfrm>
        <a:custGeom>
          <a:avLst/>
          <a:gdLst/>
          <a:ahLst/>
          <a:cxnLst/>
          <a:rect l="0" t="0" r="0" b="0"/>
          <a:pathLst>
            <a:path>
              <a:moveTo>
                <a:pt x="45720" y="0"/>
              </a:moveTo>
              <a:lnTo>
                <a:pt x="45720" y="16392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2BAB86-A3B0-4D12-8FB8-B1B4E476704B}">
      <dsp:nvSpPr>
        <dsp:cNvPr id="0" name=""/>
        <dsp:cNvSpPr/>
      </dsp:nvSpPr>
      <dsp:spPr>
        <a:xfrm>
          <a:off x="1099582" y="390521"/>
          <a:ext cx="3069637" cy="163922"/>
        </a:xfrm>
        <a:custGeom>
          <a:avLst/>
          <a:gdLst/>
          <a:ahLst/>
          <a:cxnLst/>
          <a:rect l="0" t="0" r="0" b="0"/>
          <a:pathLst>
            <a:path>
              <a:moveTo>
                <a:pt x="3069637" y="0"/>
              </a:moveTo>
              <a:lnTo>
                <a:pt x="3069637" y="81961"/>
              </a:lnTo>
              <a:lnTo>
                <a:pt x="0" y="81961"/>
              </a:lnTo>
              <a:lnTo>
                <a:pt x="0" y="1639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8E39A74-02BF-4546-986D-04162E4A2663}">
      <dsp:nvSpPr>
        <dsp:cNvPr id="0" name=""/>
        <dsp:cNvSpPr/>
      </dsp:nvSpPr>
      <dsp:spPr>
        <a:xfrm>
          <a:off x="3974074" y="230"/>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D14C892-9AB2-44EF-BB7F-7D0C0AEE168E}">
      <dsp:nvSpPr>
        <dsp:cNvPr id="0" name=""/>
        <dsp:cNvSpPr/>
      </dsp:nvSpPr>
      <dsp:spPr>
        <a:xfrm>
          <a:off x="3974074" y="230"/>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99A081-3C73-4F0B-870F-E7C0DD3D0EE7}">
      <dsp:nvSpPr>
        <dsp:cNvPr id="0" name=""/>
        <dsp:cNvSpPr/>
      </dsp:nvSpPr>
      <dsp:spPr>
        <a:xfrm>
          <a:off x="3778929" y="70483"/>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PDGRCC</a:t>
          </a:r>
        </a:p>
      </dsp:txBody>
      <dsp:txXfrm>
        <a:off x="3778929" y="70483"/>
        <a:ext cx="780581" cy="249786"/>
      </dsp:txXfrm>
    </dsp:sp>
    <dsp:sp modelId="{61CE10DA-7CA2-439D-B907-0C3035C3A241}">
      <dsp:nvSpPr>
        <dsp:cNvPr id="0" name=""/>
        <dsp:cNvSpPr/>
      </dsp:nvSpPr>
      <dsp:spPr>
        <a:xfrm>
          <a:off x="904436" y="55444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1EA5DAE-C9B7-48FF-9728-5459A48561FC}">
      <dsp:nvSpPr>
        <dsp:cNvPr id="0" name=""/>
        <dsp:cNvSpPr/>
      </dsp:nvSpPr>
      <dsp:spPr>
        <a:xfrm>
          <a:off x="904436" y="55444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88E4AC-790D-4CA3-ABDB-1E08AA8F365D}">
      <dsp:nvSpPr>
        <dsp:cNvPr id="0" name=""/>
        <dsp:cNvSpPr/>
      </dsp:nvSpPr>
      <dsp:spPr>
        <a:xfrm>
          <a:off x="709291" y="624696"/>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1.	COMPONENTE 1. CONOCIMIENTO DEL RIESGO Y EFECTOS DEL CAMBIO CLIMÁTICO</a:t>
          </a:r>
        </a:p>
      </dsp:txBody>
      <dsp:txXfrm>
        <a:off x="709291" y="624696"/>
        <a:ext cx="780581" cy="249786"/>
      </dsp:txXfrm>
    </dsp:sp>
    <dsp:sp modelId="{325A2A77-0E2C-4168-B8C1-DB91ABFFCECE}">
      <dsp:nvSpPr>
        <dsp:cNvPr id="0" name=""/>
        <dsp:cNvSpPr/>
      </dsp:nvSpPr>
      <dsp:spPr>
        <a:xfrm>
          <a:off x="904436" y="110865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3D0F9D-2A16-4FFE-85E6-623514C690C6}">
      <dsp:nvSpPr>
        <dsp:cNvPr id="0" name=""/>
        <dsp:cNvSpPr/>
      </dsp:nvSpPr>
      <dsp:spPr>
        <a:xfrm>
          <a:off x="904436" y="110865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4AF5656-E2AC-449A-9597-8E36A49716AB}">
      <dsp:nvSpPr>
        <dsp:cNvPr id="0" name=""/>
        <dsp:cNvSpPr/>
      </dsp:nvSpPr>
      <dsp:spPr>
        <a:xfrm>
          <a:off x="709291" y="1178909"/>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1.1.	Objetivo 1. Fortalecer el conocimiento del riesgo de desastres y del cambio climático y sus efectos</a:t>
          </a:r>
        </a:p>
      </dsp:txBody>
      <dsp:txXfrm>
        <a:off x="709291" y="1178909"/>
        <a:ext cx="780581" cy="249786"/>
      </dsp:txXfrm>
    </dsp:sp>
    <dsp:sp modelId="{4049A9E3-2296-4435-BC4D-08A29212F53F}">
      <dsp:nvSpPr>
        <dsp:cNvPr id="0" name=""/>
        <dsp:cNvSpPr/>
      </dsp:nvSpPr>
      <dsp:spPr>
        <a:xfrm>
          <a:off x="1411815" y="1662870"/>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88E1B6E-E828-4861-A634-A64436AABD8B}">
      <dsp:nvSpPr>
        <dsp:cNvPr id="0" name=""/>
        <dsp:cNvSpPr/>
      </dsp:nvSpPr>
      <dsp:spPr>
        <a:xfrm>
          <a:off x="1411815" y="1662870"/>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EB21FB7-EB8E-4D7F-8C97-64FB492EBB95}">
      <dsp:nvSpPr>
        <dsp:cNvPr id="0" name=""/>
        <dsp:cNvSpPr/>
      </dsp:nvSpPr>
      <dsp:spPr>
        <a:xfrm>
          <a:off x="1216669" y="1733122"/>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1.1.1.	Elaboración y actualización de estudios de amenaza, vulnerabilidad, riesgo y caracterización de escenarios de riesgos y de cambio climático. Caracterización de escenarios y análisis de riesgos</a:t>
          </a:r>
        </a:p>
      </dsp:txBody>
      <dsp:txXfrm>
        <a:off x="1216669" y="1733122"/>
        <a:ext cx="780581" cy="249786"/>
      </dsp:txXfrm>
    </dsp:sp>
    <dsp:sp modelId="{A1A3C83D-CDB5-47F0-987F-B5310FAB3177}">
      <dsp:nvSpPr>
        <dsp:cNvPr id="0" name=""/>
        <dsp:cNvSpPr/>
      </dsp:nvSpPr>
      <dsp:spPr>
        <a:xfrm>
          <a:off x="1411815" y="221708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F62A1DB-5E36-4D5D-A74E-043F7C35970D}">
      <dsp:nvSpPr>
        <dsp:cNvPr id="0" name=""/>
        <dsp:cNvSpPr/>
      </dsp:nvSpPr>
      <dsp:spPr>
        <a:xfrm>
          <a:off x="1411815" y="221708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E0594E-5DE7-4D5B-99BF-9BB2D1E462D7}">
      <dsp:nvSpPr>
        <dsp:cNvPr id="0" name=""/>
        <dsp:cNvSpPr/>
      </dsp:nvSpPr>
      <dsp:spPr>
        <a:xfrm>
          <a:off x="1216669" y="2287335"/>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1.1.2.	Monitoreo del riesgo, de los fenómenos amenazantes y del cambio climático y sus efectos. Sistemas de alerta.</a:t>
          </a:r>
        </a:p>
      </dsp:txBody>
      <dsp:txXfrm>
        <a:off x="1216669" y="2287335"/>
        <a:ext cx="780581" cy="249786"/>
      </dsp:txXfrm>
    </dsp:sp>
    <dsp:sp modelId="{0441C67C-0B56-4645-AED7-5B7E6D69B641}">
      <dsp:nvSpPr>
        <dsp:cNvPr id="0" name=""/>
        <dsp:cNvSpPr/>
      </dsp:nvSpPr>
      <dsp:spPr>
        <a:xfrm>
          <a:off x="1411815" y="277129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891522-5993-4E97-9DA0-1776B27ED920}">
      <dsp:nvSpPr>
        <dsp:cNvPr id="0" name=""/>
        <dsp:cNvSpPr/>
      </dsp:nvSpPr>
      <dsp:spPr>
        <a:xfrm>
          <a:off x="1411815" y="277129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A77ACAE-EDFB-4BE6-942D-8747C03774A4}">
      <dsp:nvSpPr>
        <dsp:cNvPr id="0" name=""/>
        <dsp:cNvSpPr/>
      </dsp:nvSpPr>
      <dsp:spPr>
        <a:xfrm>
          <a:off x="1216669" y="2841548"/>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1.1.3.	Investigación sobre riesgo de desastres y efectos del cambio climático.	</a:t>
          </a:r>
        </a:p>
      </dsp:txBody>
      <dsp:txXfrm>
        <a:off x="1216669" y="2841548"/>
        <a:ext cx="780581" cy="249786"/>
      </dsp:txXfrm>
    </dsp:sp>
    <dsp:sp modelId="{01415858-52D1-41A2-AE63-5E5E434F098D}">
      <dsp:nvSpPr>
        <dsp:cNvPr id="0" name=""/>
        <dsp:cNvSpPr/>
      </dsp:nvSpPr>
      <dsp:spPr>
        <a:xfrm>
          <a:off x="1411815" y="3325509"/>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D16EE0D-3E1C-47C5-9CD4-EB1BAB32A562}">
      <dsp:nvSpPr>
        <dsp:cNvPr id="0" name=""/>
        <dsp:cNvSpPr/>
      </dsp:nvSpPr>
      <dsp:spPr>
        <a:xfrm>
          <a:off x="1411815" y="3325509"/>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4F71EE3-709D-4494-B7C7-7E248184CAE8}">
      <dsp:nvSpPr>
        <dsp:cNvPr id="0" name=""/>
        <dsp:cNvSpPr/>
      </dsp:nvSpPr>
      <dsp:spPr>
        <a:xfrm>
          <a:off x="1216669" y="3395761"/>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1.1.4.	Tecnologías de la Información y las Comunicaciones.</a:t>
          </a:r>
        </a:p>
      </dsp:txBody>
      <dsp:txXfrm>
        <a:off x="1216669" y="3395761"/>
        <a:ext cx="780581" cy="249786"/>
      </dsp:txXfrm>
    </dsp:sp>
    <dsp:sp modelId="{93656DC8-F5E8-4053-86AD-C50F73D4A00A}">
      <dsp:nvSpPr>
        <dsp:cNvPr id="0" name=""/>
        <dsp:cNvSpPr/>
      </dsp:nvSpPr>
      <dsp:spPr>
        <a:xfrm>
          <a:off x="1848940" y="55444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8227AF0-CCC6-4A3C-BBD8-218133D0F82B}">
      <dsp:nvSpPr>
        <dsp:cNvPr id="0" name=""/>
        <dsp:cNvSpPr/>
      </dsp:nvSpPr>
      <dsp:spPr>
        <a:xfrm>
          <a:off x="1848940" y="55444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BD81532-1E30-41F3-B460-19F93A4DA61D}">
      <dsp:nvSpPr>
        <dsp:cNvPr id="0" name=""/>
        <dsp:cNvSpPr/>
      </dsp:nvSpPr>
      <dsp:spPr>
        <a:xfrm>
          <a:off x="1653795" y="624696"/>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2.	COMPONENTE 2. MITIGACIÓN DEL CAMBIO CLIMÁTICO</a:t>
          </a:r>
        </a:p>
      </dsp:txBody>
      <dsp:txXfrm>
        <a:off x="1653795" y="624696"/>
        <a:ext cx="780581" cy="249786"/>
      </dsp:txXfrm>
    </dsp:sp>
    <dsp:sp modelId="{8640D552-FB5C-42EB-8A49-3F77D1D2A734}">
      <dsp:nvSpPr>
        <dsp:cNvPr id="0" name=""/>
        <dsp:cNvSpPr/>
      </dsp:nvSpPr>
      <dsp:spPr>
        <a:xfrm>
          <a:off x="1848940" y="110865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B6FA67-437C-42C7-B9B1-951CAAD0A56F}">
      <dsp:nvSpPr>
        <dsp:cNvPr id="0" name=""/>
        <dsp:cNvSpPr/>
      </dsp:nvSpPr>
      <dsp:spPr>
        <a:xfrm>
          <a:off x="1848940" y="110865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0C612ED-FA54-4981-9573-21723910DBD0}">
      <dsp:nvSpPr>
        <dsp:cNvPr id="0" name=""/>
        <dsp:cNvSpPr/>
      </dsp:nvSpPr>
      <dsp:spPr>
        <a:xfrm>
          <a:off x="1653795" y="1178909"/>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2.1.	Objetivo 2. Impulsar a Bogotá como ciudad sostenible y eficiente, baja en carbono</a:t>
          </a:r>
        </a:p>
      </dsp:txBody>
      <dsp:txXfrm>
        <a:off x="1653795" y="1178909"/>
        <a:ext cx="780581" cy="249786"/>
      </dsp:txXfrm>
    </dsp:sp>
    <dsp:sp modelId="{E543AFFC-BE7A-4E07-BDBB-14FBF522E663}">
      <dsp:nvSpPr>
        <dsp:cNvPr id="0" name=""/>
        <dsp:cNvSpPr/>
      </dsp:nvSpPr>
      <dsp:spPr>
        <a:xfrm>
          <a:off x="2356318" y="1662870"/>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BE95E16-C71E-48B2-8828-4F60A7475367}">
      <dsp:nvSpPr>
        <dsp:cNvPr id="0" name=""/>
        <dsp:cNvSpPr/>
      </dsp:nvSpPr>
      <dsp:spPr>
        <a:xfrm>
          <a:off x="2356318" y="1662870"/>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F193751-E914-4E29-9CA1-751B9DF6422A}">
      <dsp:nvSpPr>
        <dsp:cNvPr id="0" name=""/>
        <dsp:cNvSpPr/>
      </dsp:nvSpPr>
      <dsp:spPr>
        <a:xfrm>
          <a:off x="2161173" y="1733122"/>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2.1.1.	Movilidad Sostenible.</a:t>
          </a:r>
        </a:p>
      </dsp:txBody>
      <dsp:txXfrm>
        <a:off x="2161173" y="1733122"/>
        <a:ext cx="780581" cy="249786"/>
      </dsp:txXfrm>
    </dsp:sp>
    <dsp:sp modelId="{9DAFF780-BB64-4ABE-952F-B5BF357D4233}">
      <dsp:nvSpPr>
        <dsp:cNvPr id="0" name=""/>
        <dsp:cNvSpPr/>
      </dsp:nvSpPr>
      <dsp:spPr>
        <a:xfrm>
          <a:off x="2356318" y="221708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49605B-417A-4C52-8CE2-4CE4A8A387E9}">
      <dsp:nvSpPr>
        <dsp:cNvPr id="0" name=""/>
        <dsp:cNvSpPr/>
      </dsp:nvSpPr>
      <dsp:spPr>
        <a:xfrm>
          <a:off x="2356318" y="221708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9230782-D0F1-4E81-8A36-C9CA7F875C55}">
      <dsp:nvSpPr>
        <dsp:cNvPr id="0" name=""/>
        <dsp:cNvSpPr/>
      </dsp:nvSpPr>
      <dsp:spPr>
        <a:xfrm>
          <a:off x="2161173" y="2287335"/>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2.1.2.	Gestión Integral de Residuos</a:t>
          </a:r>
        </a:p>
      </dsp:txBody>
      <dsp:txXfrm>
        <a:off x="2161173" y="2287335"/>
        <a:ext cx="780581" cy="249786"/>
      </dsp:txXfrm>
    </dsp:sp>
    <dsp:sp modelId="{E587A1E3-EA10-428D-BB1C-01AE24AC1929}">
      <dsp:nvSpPr>
        <dsp:cNvPr id="0" name=""/>
        <dsp:cNvSpPr/>
      </dsp:nvSpPr>
      <dsp:spPr>
        <a:xfrm>
          <a:off x="2356318" y="277129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24B7DD-127A-478E-B768-A6D2190FE84B}">
      <dsp:nvSpPr>
        <dsp:cNvPr id="0" name=""/>
        <dsp:cNvSpPr/>
      </dsp:nvSpPr>
      <dsp:spPr>
        <a:xfrm>
          <a:off x="2356318" y="277129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7ADE0DF-6E83-4443-9ABF-6A17F6A5166A}">
      <dsp:nvSpPr>
        <dsp:cNvPr id="0" name=""/>
        <dsp:cNvSpPr/>
      </dsp:nvSpPr>
      <dsp:spPr>
        <a:xfrm>
          <a:off x="2161173" y="2841548"/>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2.1.3.	Eficiencia Energética.</a:t>
          </a:r>
        </a:p>
      </dsp:txBody>
      <dsp:txXfrm>
        <a:off x="2161173" y="2841548"/>
        <a:ext cx="780581" cy="249786"/>
      </dsp:txXfrm>
    </dsp:sp>
    <dsp:sp modelId="{1B331B56-87FA-4C59-8C57-0FDF9854ABBA}">
      <dsp:nvSpPr>
        <dsp:cNvPr id="0" name=""/>
        <dsp:cNvSpPr/>
      </dsp:nvSpPr>
      <dsp:spPr>
        <a:xfrm>
          <a:off x="2356318" y="3325509"/>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ABD1B0-EAAB-4844-90C5-E3C515CFF840}">
      <dsp:nvSpPr>
        <dsp:cNvPr id="0" name=""/>
        <dsp:cNvSpPr/>
      </dsp:nvSpPr>
      <dsp:spPr>
        <a:xfrm>
          <a:off x="2356318" y="3325509"/>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7C9D51-EA94-4F48-AE71-469E8F8AD22B}">
      <dsp:nvSpPr>
        <dsp:cNvPr id="0" name=""/>
        <dsp:cNvSpPr/>
      </dsp:nvSpPr>
      <dsp:spPr>
        <a:xfrm>
          <a:off x="2161173" y="3395761"/>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2.1.4.	Construcción Sostenible</a:t>
          </a:r>
        </a:p>
      </dsp:txBody>
      <dsp:txXfrm>
        <a:off x="2161173" y="3395761"/>
        <a:ext cx="780581" cy="249786"/>
      </dsp:txXfrm>
    </dsp:sp>
    <dsp:sp modelId="{13AE6704-EE5C-4560-8E53-BD8B83629837}">
      <dsp:nvSpPr>
        <dsp:cNvPr id="0" name=""/>
        <dsp:cNvSpPr/>
      </dsp:nvSpPr>
      <dsp:spPr>
        <a:xfrm>
          <a:off x="3737948" y="55444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67FDB5-5D8F-4326-BE9B-757CD19FF089}">
      <dsp:nvSpPr>
        <dsp:cNvPr id="0" name=""/>
        <dsp:cNvSpPr/>
      </dsp:nvSpPr>
      <dsp:spPr>
        <a:xfrm>
          <a:off x="3737948" y="55444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D8671F-9FB8-406C-B397-73C8D51CD0EC}">
      <dsp:nvSpPr>
        <dsp:cNvPr id="0" name=""/>
        <dsp:cNvSpPr/>
      </dsp:nvSpPr>
      <dsp:spPr>
        <a:xfrm>
          <a:off x="3542803" y="624696"/>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	COMPONENTE 3. REDUCCIÓN DEL RIESGO Y ADAPTACIÓN AL CAMBIO CLIMÁTICO	9</a:t>
          </a:r>
        </a:p>
      </dsp:txBody>
      <dsp:txXfrm>
        <a:off x="3542803" y="624696"/>
        <a:ext cx="780581" cy="249786"/>
      </dsp:txXfrm>
    </dsp:sp>
    <dsp:sp modelId="{23C77274-C236-437B-ABD5-0A49B5AEB45B}">
      <dsp:nvSpPr>
        <dsp:cNvPr id="0" name=""/>
        <dsp:cNvSpPr/>
      </dsp:nvSpPr>
      <dsp:spPr>
        <a:xfrm>
          <a:off x="2793444" y="110865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D7E2AC7-5900-4F23-A53D-E72FD0E8E287}">
      <dsp:nvSpPr>
        <dsp:cNvPr id="0" name=""/>
        <dsp:cNvSpPr/>
      </dsp:nvSpPr>
      <dsp:spPr>
        <a:xfrm>
          <a:off x="2793444" y="110865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CB73D50-808B-4A52-9413-DF94F0DF17A8}">
      <dsp:nvSpPr>
        <dsp:cNvPr id="0" name=""/>
        <dsp:cNvSpPr/>
      </dsp:nvSpPr>
      <dsp:spPr>
        <a:xfrm>
          <a:off x="2598299" y="1178909"/>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3.1.	Objetivo 3: Reducir la vulnerabilidad territorial frente al cambio climático.	</a:t>
          </a:r>
        </a:p>
      </dsp:txBody>
      <dsp:txXfrm>
        <a:off x="2598299" y="1178909"/>
        <a:ext cx="780581" cy="249786"/>
      </dsp:txXfrm>
    </dsp:sp>
    <dsp:sp modelId="{3B1BC41E-6D88-4435-A7DD-7C524539A1EB}">
      <dsp:nvSpPr>
        <dsp:cNvPr id="0" name=""/>
        <dsp:cNvSpPr/>
      </dsp:nvSpPr>
      <dsp:spPr>
        <a:xfrm>
          <a:off x="3300822" y="1662870"/>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F78AA6-4340-42FA-A69D-21AFD14D8A94}">
      <dsp:nvSpPr>
        <dsp:cNvPr id="0" name=""/>
        <dsp:cNvSpPr/>
      </dsp:nvSpPr>
      <dsp:spPr>
        <a:xfrm>
          <a:off x="3300822" y="1662870"/>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4A974D-7B7D-420F-AC0D-DE4123BACECB}">
      <dsp:nvSpPr>
        <dsp:cNvPr id="0" name=""/>
        <dsp:cNvSpPr/>
      </dsp:nvSpPr>
      <dsp:spPr>
        <a:xfrm>
          <a:off x="3105677" y="1733122"/>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3.1.1.	Ordenamiento territorial y Ecourbanismo para la adaptación.</a:t>
          </a:r>
        </a:p>
      </dsp:txBody>
      <dsp:txXfrm>
        <a:off x="3105677" y="1733122"/>
        <a:ext cx="780581" cy="249786"/>
      </dsp:txXfrm>
    </dsp:sp>
    <dsp:sp modelId="{7B000833-3CFD-4A5A-9DD9-1D6626486783}">
      <dsp:nvSpPr>
        <dsp:cNvPr id="0" name=""/>
        <dsp:cNvSpPr/>
      </dsp:nvSpPr>
      <dsp:spPr>
        <a:xfrm>
          <a:off x="3300822" y="221708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E0A9337-A63F-49BC-843D-ECD0B61374D1}">
      <dsp:nvSpPr>
        <dsp:cNvPr id="0" name=""/>
        <dsp:cNvSpPr/>
      </dsp:nvSpPr>
      <dsp:spPr>
        <a:xfrm>
          <a:off x="3300822" y="221708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EF9800-ED4A-46E8-B4C6-F84C4D476535}">
      <dsp:nvSpPr>
        <dsp:cNvPr id="0" name=""/>
        <dsp:cNvSpPr/>
      </dsp:nvSpPr>
      <dsp:spPr>
        <a:xfrm>
          <a:off x="3105677" y="2287335"/>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3.1.2.	Gestión de ecosistemas estratégicos y áreas de interés ambiental para Bogotá y la Región	</a:t>
          </a:r>
        </a:p>
      </dsp:txBody>
      <dsp:txXfrm>
        <a:off x="3105677" y="2287335"/>
        <a:ext cx="780581" cy="249786"/>
      </dsp:txXfrm>
    </dsp:sp>
    <dsp:sp modelId="{309AEBD1-0976-4BEE-8CFE-464F114CA973}">
      <dsp:nvSpPr>
        <dsp:cNvPr id="0" name=""/>
        <dsp:cNvSpPr/>
      </dsp:nvSpPr>
      <dsp:spPr>
        <a:xfrm>
          <a:off x="3300822" y="277129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CF9AC8-0BF6-419F-88CD-5B427E1E304F}">
      <dsp:nvSpPr>
        <dsp:cNvPr id="0" name=""/>
        <dsp:cNvSpPr/>
      </dsp:nvSpPr>
      <dsp:spPr>
        <a:xfrm>
          <a:off x="3300822" y="277129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F352C1-E457-4FC4-B1C5-5E80125AC46C}">
      <dsp:nvSpPr>
        <dsp:cNvPr id="0" name=""/>
        <dsp:cNvSpPr/>
      </dsp:nvSpPr>
      <dsp:spPr>
        <a:xfrm>
          <a:off x="3105677" y="2841548"/>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3.1.3.	Gestión integral del agua para la adaptación</a:t>
          </a:r>
        </a:p>
      </dsp:txBody>
      <dsp:txXfrm>
        <a:off x="3105677" y="2841548"/>
        <a:ext cx="780581" cy="249786"/>
      </dsp:txXfrm>
    </dsp:sp>
    <dsp:sp modelId="{31390C3C-660D-48F2-99C2-74D21D956448}">
      <dsp:nvSpPr>
        <dsp:cNvPr id="0" name=""/>
        <dsp:cNvSpPr/>
      </dsp:nvSpPr>
      <dsp:spPr>
        <a:xfrm>
          <a:off x="3300822" y="3325509"/>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B3FC5E-302E-4633-9DF6-E5E799DA2A15}">
      <dsp:nvSpPr>
        <dsp:cNvPr id="0" name=""/>
        <dsp:cNvSpPr/>
      </dsp:nvSpPr>
      <dsp:spPr>
        <a:xfrm>
          <a:off x="3300822" y="3325509"/>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DB87567-BA0E-4066-AB98-E6E976ED1AB3}">
      <dsp:nvSpPr>
        <dsp:cNvPr id="0" name=""/>
        <dsp:cNvSpPr/>
      </dsp:nvSpPr>
      <dsp:spPr>
        <a:xfrm>
          <a:off x="3105677" y="3395761"/>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3.1.4.	Protección del acuífero de la Sabana de Bogotá</a:t>
          </a:r>
        </a:p>
      </dsp:txBody>
      <dsp:txXfrm>
        <a:off x="3105677" y="3395761"/>
        <a:ext cx="780581" cy="249786"/>
      </dsp:txXfrm>
    </dsp:sp>
    <dsp:sp modelId="{99A6FFCA-59E5-4835-8175-4885BB13446C}">
      <dsp:nvSpPr>
        <dsp:cNvPr id="0" name=""/>
        <dsp:cNvSpPr/>
      </dsp:nvSpPr>
      <dsp:spPr>
        <a:xfrm>
          <a:off x="3300822" y="3879722"/>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3C7531C-CC7E-473D-9ACB-F1EAF76DA7FA}">
      <dsp:nvSpPr>
        <dsp:cNvPr id="0" name=""/>
        <dsp:cNvSpPr/>
      </dsp:nvSpPr>
      <dsp:spPr>
        <a:xfrm>
          <a:off x="3300822" y="3879722"/>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BF80B4-4686-4B08-8035-9D27FFC03706}">
      <dsp:nvSpPr>
        <dsp:cNvPr id="0" name=""/>
        <dsp:cNvSpPr/>
      </dsp:nvSpPr>
      <dsp:spPr>
        <a:xfrm>
          <a:off x="3105677" y="3949974"/>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3.1.5.	Recuperación de la cuenca del río Bogotá	</a:t>
          </a:r>
        </a:p>
      </dsp:txBody>
      <dsp:txXfrm>
        <a:off x="3105677" y="3949974"/>
        <a:ext cx="780581" cy="249786"/>
      </dsp:txXfrm>
    </dsp:sp>
    <dsp:sp modelId="{CC327B24-4323-4D44-8125-4DDE78F63F1A}">
      <dsp:nvSpPr>
        <dsp:cNvPr id="0" name=""/>
        <dsp:cNvSpPr/>
      </dsp:nvSpPr>
      <dsp:spPr>
        <a:xfrm>
          <a:off x="3300822" y="4433935"/>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D60EED4-CAD1-4227-AC6A-24A4998EC3A0}">
      <dsp:nvSpPr>
        <dsp:cNvPr id="0" name=""/>
        <dsp:cNvSpPr/>
      </dsp:nvSpPr>
      <dsp:spPr>
        <a:xfrm>
          <a:off x="3300822" y="4433935"/>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2897CEE-A883-49D2-8FE8-A4805F67BDC5}">
      <dsp:nvSpPr>
        <dsp:cNvPr id="0" name=""/>
        <dsp:cNvSpPr/>
      </dsp:nvSpPr>
      <dsp:spPr>
        <a:xfrm>
          <a:off x="3105677" y="4504187"/>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3.1.6.	Seguridad y resiliencia alimentaria</a:t>
          </a:r>
        </a:p>
      </dsp:txBody>
      <dsp:txXfrm>
        <a:off x="3105677" y="4504187"/>
        <a:ext cx="780581" cy="249786"/>
      </dsp:txXfrm>
    </dsp:sp>
    <dsp:sp modelId="{DCB7F9B0-893E-447C-899C-1827FD67C98D}">
      <dsp:nvSpPr>
        <dsp:cNvPr id="0" name=""/>
        <dsp:cNvSpPr/>
      </dsp:nvSpPr>
      <dsp:spPr>
        <a:xfrm>
          <a:off x="3300822" y="4988148"/>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AC028D8-1991-46D9-8661-6CE2A6879B0A}">
      <dsp:nvSpPr>
        <dsp:cNvPr id="0" name=""/>
        <dsp:cNvSpPr/>
      </dsp:nvSpPr>
      <dsp:spPr>
        <a:xfrm>
          <a:off x="3300822" y="4988148"/>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FE9574-E2DA-4A8B-8169-DEC511B8A8EF}">
      <dsp:nvSpPr>
        <dsp:cNvPr id="0" name=""/>
        <dsp:cNvSpPr/>
      </dsp:nvSpPr>
      <dsp:spPr>
        <a:xfrm>
          <a:off x="3105677" y="5058400"/>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3.1.7.	Resiliencia en salud por cambio climático	</a:t>
          </a:r>
        </a:p>
      </dsp:txBody>
      <dsp:txXfrm>
        <a:off x="3105677" y="5058400"/>
        <a:ext cx="780581" cy="249786"/>
      </dsp:txXfrm>
    </dsp:sp>
    <dsp:sp modelId="{EE323F24-2B77-4DF0-B642-E8812AE3CE24}">
      <dsp:nvSpPr>
        <dsp:cNvPr id="0" name=""/>
        <dsp:cNvSpPr/>
      </dsp:nvSpPr>
      <dsp:spPr>
        <a:xfrm>
          <a:off x="3737948" y="110865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ADE6BA-9F6E-45FF-9A9F-58DAD8664816}">
      <dsp:nvSpPr>
        <dsp:cNvPr id="0" name=""/>
        <dsp:cNvSpPr/>
      </dsp:nvSpPr>
      <dsp:spPr>
        <a:xfrm>
          <a:off x="3737948" y="110865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7CB00A-398B-4FAD-9E0C-FC22F9EA33B8}">
      <dsp:nvSpPr>
        <dsp:cNvPr id="0" name=""/>
        <dsp:cNvSpPr/>
      </dsp:nvSpPr>
      <dsp:spPr>
        <a:xfrm>
          <a:off x="3542803" y="1178909"/>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3.2.	Objetivo 4. Evitar nuevos escenarios de riesgo de desastres y mitigar los existentes.</a:t>
          </a:r>
        </a:p>
      </dsp:txBody>
      <dsp:txXfrm>
        <a:off x="3542803" y="1178909"/>
        <a:ext cx="780581" cy="249786"/>
      </dsp:txXfrm>
    </dsp:sp>
    <dsp:sp modelId="{F9AFD22B-C93C-46F0-AB54-C0D69C03698F}">
      <dsp:nvSpPr>
        <dsp:cNvPr id="0" name=""/>
        <dsp:cNvSpPr/>
      </dsp:nvSpPr>
      <dsp:spPr>
        <a:xfrm>
          <a:off x="4245326" y="1662870"/>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28B254-04B9-4355-8A89-72B53605601E}">
      <dsp:nvSpPr>
        <dsp:cNvPr id="0" name=""/>
        <dsp:cNvSpPr/>
      </dsp:nvSpPr>
      <dsp:spPr>
        <a:xfrm>
          <a:off x="4245326" y="1662870"/>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4BBD4F6-BC53-4320-A8AA-52E517A15F44}">
      <dsp:nvSpPr>
        <dsp:cNvPr id="0" name=""/>
        <dsp:cNvSpPr/>
      </dsp:nvSpPr>
      <dsp:spPr>
        <a:xfrm>
          <a:off x="4050181" y="1733122"/>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3.2.1.	Reglamentación del uso del suelo por amenaza y riesgo.	</a:t>
          </a:r>
        </a:p>
      </dsp:txBody>
      <dsp:txXfrm>
        <a:off x="4050181" y="1733122"/>
        <a:ext cx="780581" cy="249786"/>
      </dsp:txXfrm>
    </dsp:sp>
    <dsp:sp modelId="{C0AB1A3D-4576-46D1-94E2-4D540D5E5A35}">
      <dsp:nvSpPr>
        <dsp:cNvPr id="0" name=""/>
        <dsp:cNvSpPr/>
      </dsp:nvSpPr>
      <dsp:spPr>
        <a:xfrm>
          <a:off x="4245326" y="221708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959755-A562-42C1-AA01-7C0BBD4C8A89}">
      <dsp:nvSpPr>
        <dsp:cNvPr id="0" name=""/>
        <dsp:cNvSpPr/>
      </dsp:nvSpPr>
      <dsp:spPr>
        <a:xfrm>
          <a:off x="4245326" y="221708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4EB75B-69A4-4D8B-9559-F10473AA4F37}">
      <dsp:nvSpPr>
        <dsp:cNvPr id="0" name=""/>
        <dsp:cNvSpPr/>
      </dsp:nvSpPr>
      <dsp:spPr>
        <a:xfrm>
          <a:off x="4050181" y="2287335"/>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3.2.2.	Reasentamiento de familias en riesgos y gestión predial.	</a:t>
          </a:r>
        </a:p>
      </dsp:txBody>
      <dsp:txXfrm>
        <a:off x="4050181" y="2287335"/>
        <a:ext cx="780581" cy="249786"/>
      </dsp:txXfrm>
    </dsp:sp>
    <dsp:sp modelId="{F0A70E3D-967E-4717-8061-A60D1A93DB6C}">
      <dsp:nvSpPr>
        <dsp:cNvPr id="0" name=""/>
        <dsp:cNvSpPr/>
      </dsp:nvSpPr>
      <dsp:spPr>
        <a:xfrm>
          <a:off x="4245326" y="277129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A69EA5A-DFEB-4D33-BB55-9F3F9AFE8261}">
      <dsp:nvSpPr>
        <dsp:cNvPr id="0" name=""/>
        <dsp:cNvSpPr/>
      </dsp:nvSpPr>
      <dsp:spPr>
        <a:xfrm>
          <a:off x="4245326" y="277129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C17242-2808-4344-9B9F-F65B270E59AA}">
      <dsp:nvSpPr>
        <dsp:cNvPr id="0" name=""/>
        <dsp:cNvSpPr/>
      </dsp:nvSpPr>
      <dsp:spPr>
        <a:xfrm>
          <a:off x="4050181" y="2841548"/>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3.2.3.	Obras de mitigación de riesgos.</a:t>
          </a:r>
        </a:p>
      </dsp:txBody>
      <dsp:txXfrm>
        <a:off x="4050181" y="2841548"/>
        <a:ext cx="780581" cy="249786"/>
      </dsp:txXfrm>
    </dsp:sp>
    <dsp:sp modelId="{527818A6-35FE-421F-AC8E-9B2ED18CCF81}">
      <dsp:nvSpPr>
        <dsp:cNvPr id="0" name=""/>
        <dsp:cNvSpPr/>
      </dsp:nvSpPr>
      <dsp:spPr>
        <a:xfrm>
          <a:off x="4245326" y="3325509"/>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D98794-44C4-4888-BD40-636789C1751A}">
      <dsp:nvSpPr>
        <dsp:cNvPr id="0" name=""/>
        <dsp:cNvSpPr/>
      </dsp:nvSpPr>
      <dsp:spPr>
        <a:xfrm>
          <a:off x="4245326" y="3325509"/>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DE6F9A6-0B25-4217-8612-DA3D1C976625}">
      <dsp:nvSpPr>
        <dsp:cNvPr id="0" name=""/>
        <dsp:cNvSpPr/>
      </dsp:nvSpPr>
      <dsp:spPr>
        <a:xfrm>
          <a:off x="4050181" y="3395761"/>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3.2.4.	Reducción del riesgo tecnológico.	</a:t>
          </a:r>
        </a:p>
      </dsp:txBody>
      <dsp:txXfrm>
        <a:off x="4050181" y="3395761"/>
        <a:ext cx="780581" cy="249786"/>
      </dsp:txXfrm>
    </dsp:sp>
    <dsp:sp modelId="{DBCDF4AF-2617-4265-B472-4BDE9E67772D}">
      <dsp:nvSpPr>
        <dsp:cNvPr id="0" name=""/>
        <dsp:cNvSpPr/>
      </dsp:nvSpPr>
      <dsp:spPr>
        <a:xfrm>
          <a:off x="4682452" y="110865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C55A5BC-9874-46FE-8942-97CD83AB07F5}">
      <dsp:nvSpPr>
        <dsp:cNvPr id="0" name=""/>
        <dsp:cNvSpPr/>
      </dsp:nvSpPr>
      <dsp:spPr>
        <a:xfrm>
          <a:off x="4682452" y="110865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77F3E5A-7558-4F19-B0CE-B47FD6C544E6}">
      <dsp:nvSpPr>
        <dsp:cNvPr id="0" name=""/>
        <dsp:cNvSpPr/>
      </dsp:nvSpPr>
      <dsp:spPr>
        <a:xfrm>
          <a:off x="4487307" y="1178909"/>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3.3.	Objetivo 5. Reducir el riesgo sectorial y de gran impacto.</a:t>
          </a:r>
        </a:p>
      </dsp:txBody>
      <dsp:txXfrm>
        <a:off x="4487307" y="1178909"/>
        <a:ext cx="780581" cy="249786"/>
      </dsp:txXfrm>
    </dsp:sp>
    <dsp:sp modelId="{F9B30A98-64E0-4602-98C2-F40E8AB163A7}">
      <dsp:nvSpPr>
        <dsp:cNvPr id="0" name=""/>
        <dsp:cNvSpPr/>
      </dsp:nvSpPr>
      <dsp:spPr>
        <a:xfrm>
          <a:off x="5189830" y="1662870"/>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2F0E24-7AB9-4D73-848E-C0AF1ABC18CA}">
      <dsp:nvSpPr>
        <dsp:cNvPr id="0" name=""/>
        <dsp:cNvSpPr/>
      </dsp:nvSpPr>
      <dsp:spPr>
        <a:xfrm>
          <a:off x="5189830" y="1662870"/>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58A0304-3DE2-463B-875C-7C53179B2631}">
      <dsp:nvSpPr>
        <dsp:cNvPr id="0" name=""/>
        <dsp:cNvSpPr/>
      </dsp:nvSpPr>
      <dsp:spPr>
        <a:xfrm>
          <a:off x="4994685" y="1733122"/>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3.3.1.	Reducción del riesgo sísmico en infraestructura y vivienda.</a:t>
          </a:r>
        </a:p>
      </dsp:txBody>
      <dsp:txXfrm>
        <a:off x="4994685" y="1733122"/>
        <a:ext cx="780581" cy="249786"/>
      </dsp:txXfrm>
    </dsp:sp>
    <dsp:sp modelId="{3A76EAE0-46EE-4444-9036-1785C6D43129}">
      <dsp:nvSpPr>
        <dsp:cNvPr id="0" name=""/>
        <dsp:cNvSpPr/>
      </dsp:nvSpPr>
      <dsp:spPr>
        <a:xfrm>
          <a:off x="5189830" y="221708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C12BD5-1562-426B-89AE-6B889FB33E5B}">
      <dsp:nvSpPr>
        <dsp:cNvPr id="0" name=""/>
        <dsp:cNvSpPr/>
      </dsp:nvSpPr>
      <dsp:spPr>
        <a:xfrm>
          <a:off x="5189830" y="221708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075A06-00FE-4D4D-B787-9E8DF71401AF}">
      <dsp:nvSpPr>
        <dsp:cNvPr id="0" name=""/>
        <dsp:cNvSpPr/>
      </dsp:nvSpPr>
      <dsp:spPr>
        <a:xfrm>
          <a:off x="4994685" y="2287335"/>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3.3.2.	Reducción de la vulnerabilidad funcional de los servicios públicos y de movilidad.</a:t>
          </a:r>
        </a:p>
      </dsp:txBody>
      <dsp:txXfrm>
        <a:off x="4994685" y="2287335"/>
        <a:ext cx="780581" cy="249786"/>
      </dsp:txXfrm>
    </dsp:sp>
    <dsp:sp modelId="{5026E514-6E72-426A-BEC1-7BAF13D398C7}">
      <dsp:nvSpPr>
        <dsp:cNvPr id="0" name=""/>
        <dsp:cNvSpPr/>
      </dsp:nvSpPr>
      <dsp:spPr>
        <a:xfrm>
          <a:off x="5189830" y="277129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69B09D-8EC9-4A77-859D-B8C879DA9126}">
      <dsp:nvSpPr>
        <dsp:cNvPr id="0" name=""/>
        <dsp:cNvSpPr/>
      </dsp:nvSpPr>
      <dsp:spPr>
        <a:xfrm>
          <a:off x="5189830" y="277129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98103D2-4AE8-4440-9960-5E7E61C679A5}">
      <dsp:nvSpPr>
        <dsp:cNvPr id="0" name=""/>
        <dsp:cNvSpPr/>
      </dsp:nvSpPr>
      <dsp:spPr>
        <a:xfrm>
          <a:off x="4994685" y="2841548"/>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3.3.3.	Sector productivo resiliente.</a:t>
          </a:r>
        </a:p>
      </dsp:txBody>
      <dsp:txXfrm>
        <a:off x="4994685" y="2841548"/>
        <a:ext cx="780581" cy="249786"/>
      </dsp:txXfrm>
    </dsp:sp>
    <dsp:sp modelId="{8764F3BB-96B2-40BD-B251-C14A87AB8C5C}">
      <dsp:nvSpPr>
        <dsp:cNvPr id="0" name=""/>
        <dsp:cNvSpPr/>
      </dsp:nvSpPr>
      <dsp:spPr>
        <a:xfrm>
          <a:off x="5189830" y="3325509"/>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20B7F2-E031-4DDF-967D-F0EBBDABFD09}">
      <dsp:nvSpPr>
        <dsp:cNvPr id="0" name=""/>
        <dsp:cNvSpPr/>
      </dsp:nvSpPr>
      <dsp:spPr>
        <a:xfrm>
          <a:off x="5189830" y="3325509"/>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37C919-80B2-4D5E-87CA-6AE1FB2583CD}">
      <dsp:nvSpPr>
        <dsp:cNvPr id="0" name=""/>
        <dsp:cNvSpPr/>
      </dsp:nvSpPr>
      <dsp:spPr>
        <a:xfrm>
          <a:off x="4994685" y="3395761"/>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3.3.4.	Reducción del riesgo de los servicios sociales de la ciudad.	</a:t>
          </a:r>
        </a:p>
      </dsp:txBody>
      <dsp:txXfrm>
        <a:off x="4994685" y="3395761"/>
        <a:ext cx="780581" cy="249786"/>
      </dsp:txXfrm>
    </dsp:sp>
    <dsp:sp modelId="{F2B0CB44-1428-4F69-9613-3B6B8152BC15}">
      <dsp:nvSpPr>
        <dsp:cNvPr id="0" name=""/>
        <dsp:cNvSpPr/>
      </dsp:nvSpPr>
      <dsp:spPr>
        <a:xfrm>
          <a:off x="5189830" y="3879722"/>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BBD30-7901-4F5E-AF92-E3973F5A6EC6}">
      <dsp:nvSpPr>
        <dsp:cNvPr id="0" name=""/>
        <dsp:cNvSpPr/>
      </dsp:nvSpPr>
      <dsp:spPr>
        <a:xfrm>
          <a:off x="5189830" y="3879722"/>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F0B2D5-B824-4A40-AB14-7E54B40D6FEF}">
      <dsp:nvSpPr>
        <dsp:cNvPr id="0" name=""/>
        <dsp:cNvSpPr/>
      </dsp:nvSpPr>
      <dsp:spPr>
        <a:xfrm>
          <a:off x="4994685" y="3949974"/>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3.3.5.	Estrategia de Protección Financiera.</a:t>
          </a:r>
        </a:p>
      </dsp:txBody>
      <dsp:txXfrm>
        <a:off x="4994685" y="3949974"/>
        <a:ext cx="780581" cy="249786"/>
      </dsp:txXfrm>
    </dsp:sp>
    <dsp:sp modelId="{7C19EBA7-A90B-4254-BAC0-BCEECAF35387}">
      <dsp:nvSpPr>
        <dsp:cNvPr id="0" name=""/>
        <dsp:cNvSpPr/>
      </dsp:nvSpPr>
      <dsp:spPr>
        <a:xfrm>
          <a:off x="5626956" y="55444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75A3FB7-A954-4DF4-BB28-D1AC2F33D6EA}">
      <dsp:nvSpPr>
        <dsp:cNvPr id="0" name=""/>
        <dsp:cNvSpPr/>
      </dsp:nvSpPr>
      <dsp:spPr>
        <a:xfrm>
          <a:off x="5626956" y="55444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B09695-FA40-4E20-A6F3-C451B61B6BA0}">
      <dsp:nvSpPr>
        <dsp:cNvPr id="0" name=""/>
        <dsp:cNvSpPr/>
      </dsp:nvSpPr>
      <dsp:spPr>
        <a:xfrm>
          <a:off x="5431810" y="624696"/>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4.	COMPONENTE 4. MANEJO DE EMERGENCIAS Y DESASTRES</a:t>
          </a:r>
        </a:p>
      </dsp:txBody>
      <dsp:txXfrm>
        <a:off x="5431810" y="624696"/>
        <a:ext cx="780581" cy="249786"/>
      </dsp:txXfrm>
    </dsp:sp>
    <dsp:sp modelId="{F836516A-22DC-4BDB-82AA-4F72A034CD5B}">
      <dsp:nvSpPr>
        <dsp:cNvPr id="0" name=""/>
        <dsp:cNvSpPr/>
      </dsp:nvSpPr>
      <dsp:spPr>
        <a:xfrm>
          <a:off x="5626956" y="110865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95A7FE-CD2B-4C22-83B2-615D3175541B}">
      <dsp:nvSpPr>
        <dsp:cNvPr id="0" name=""/>
        <dsp:cNvSpPr/>
      </dsp:nvSpPr>
      <dsp:spPr>
        <a:xfrm>
          <a:off x="5626956" y="110865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E05101F-CC4D-4938-A350-480739E2497A}">
      <dsp:nvSpPr>
        <dsp:cNvPr id="0" name=""/>
        <dsp:cNvSpPr/>
      </dsp:nvSpPr>
      <dsp:spPr>
        <a:xfrm>
          <a:off x="5431810" y="1178909"/>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4.1.	Objetivo 6. Estar preparados para la respuesta a emergencias y desastres.</a:t>
          </a:r>
        </a:p>
      </dsp:txBody>
      <dsp:txXfrm>
        <a:off x="5431810" y="1178909"/>
        <a:ext cx="780581" cy="249786"/>
      </dsp:txXfrm>
    </dsp:sp>
    <dsp:sp modelId="{8042B8FB-930F-486A-8285-2CE225BBF741}">
      <dsp:nvSpPr>
        <dsp:cNvPr id="0" name=""/>
        <dsp:cNvSpPr/>
      </dsp:nvSpPr>
      <dsp:spPr>
        <a:xfrm>
          <a:off x="6134334" y="1662870"/>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1A60768-F9DA-45E9-8A58-1968C6B74389}">
      <dsp:nvSpPr>
        <dsp:cNvPr id="0" name=""/>
        <dsp:cNvSpPr/>
      </dsp:nvSpPr>
      <dsp:spPr>
        <a:xfrm>
          <a:off x="6134334" y="1662870"/>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4D8614-E7AD-4476-88B4-0640C7297EEA}">
      <dsp:nvSpPr>
        <dsp:cNvPr id="0" name=""/>
        <dsp:cNvSpPr/>
      </dsp:nvSpPr>
      <dsp:spPr>
        <a:xfrm>
          <a:off x="5939189" y="1733122"/>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4.1.1.	Preparativos y coordinación interinstitucional.	</a:t>
          </a:r>
        </a:p>
      </dsp:txBody>
      <dsp:txXfrm>
        <a:off x="5939189" y="1733122"/>
        <a:ext cx="780581" cy="249786"/>
      </dsp:txXfrm>
    </dsp:sp>
    <dsp:sp modelId="{4FCED76D-8B72-4CBB-ADB1-C94286E1C8BF}">
      <dsp:nvSpPr>
        <dsp:cNvPr id="0" name=""/>
        <dsp:cNvSpPr/>
      </dsp:nvSpPr>
      <dsp:spPr>
        <a:xfrm>
          <a:off x="6134334" y="221708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6C573D8-0437-40B6-A9CD-111F0BFB38E1}">
      <dsp:nvSpPr>
        <dsp:cNvPr id="0" name=""/>
        <dsp:cNvSpPr/>
      </dsp:nvSpPr>
      <dsp:spPr>
        <a:xfrm>
          <a:off x="6134334" y="221708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28F6406-BC6E-4718-BD86-A93561D95071}">
      <dsp:nvSpPr>
        <dsp:cNvPr id="0" name=""/>
        <dsp:cNvSpPr/>
      </dsp:nvSpPr>
      <dsp:spPr>
        <a:xfrm>
          <a:off x="5939189" y="2287335"/>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4.1.2.	Preparativos comunitarios y privados.</a:t>
          </a:r>
        </a:p>
      </dsp:txBody>
      <dsp:txXfrm>
        <a:off x="5939189" y="2287335"/>
        <a:ext cx="780581" cy="249786"/>
      </dsp:txXfrm>
    </dsp:sp>
    <dsp:sp modelId="{B2241ADC-2421-4FF0-B3AC-45784EDB71CF}">
      <dsp:nvSpPr>
        <dsp:cNvPr id="0" name=""/>
        <dsp:cNvSpPr/>
      </dsp:nvSpPr>
      <dsp:spPr>
        <a:xfrm>
          <a:off x="6134334" y="277129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01CC10-36A4-47EE-9DF3-C7695A29F8A1}">
      <dsp:nvSpPr>
        <dsp:cNvPr id="0" name=""/>
        <dsp:cNvSpPr/>
      </dsp:nvSpPr>
      <dsp:spPr>
        <a:xfrm>
          <a:off x="6134334" y="277129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AC6D9F-395F-44DE-96F7-8FF80F2151B0}">
      <dsp:nvSpPr>
        <dsp:cNvPr id="0" name=""/>
        <dsp:cNvSpPr/>
      </dsp:nvSpPr>
      <dsp:spPr>
        <a:xfrm>
          <a:off x="5939189" y="2841548"/>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4.1.3.	Preparación para facilitar la recuperación</a:t>
          </a:r>
        </a:p>
      </dsp:txBody>
      <dsp:txXfrm>
        <a:off x="5939189" y="2841548"/>
        <a:ext cx="780581" cy="249786"/>
      </dsp:txXfrm>
    </dsp:sp>
    <dsp:sp modelId="{E2C6530A-49A8-4A5E-8B3E-74C2741EF47B}">
      <dsp:nvSpPr>
        <dsp:cNvPr id="0" name=""/>
        <dsp:cNvSpPr/>
      </dsp:nvSpPr>
      <dsp:spPr>
        <a:xfrm>
          <a:off x="7043712" y="55444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79776D-4915-48DC-AF8F-B2E170BA7F07}">
      <dsp:nvSpPr>
        <dsp:cNvPr id="0" name=""/>
        <dsp:cNvSpPr/>
      </dsp:nvSpPr>
      <dsp:spPr>
        <a:xfrm>
          <a:off x="7043712" y="55444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997282-BD48-40BA-B04A-D502A74DDDB9}">
      <dsp:nvSpPr>
        <dsp:cNvPr id="0" name=""/>
        <dsp:cNvSpPr/>
      </dsp:nvSpPr>
      <dsp:spPr>
        <a:xfrm>
          <a:off x="6848566" y="624696"/>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5.	COMPONENTE 5. GOBERNANZA PARA LA GESTIÓN DEL RIESGO DE DESASTRES Y DEL CAMBIO CLIMÁTICO</a:t>
          </a:r>
        </a:p>
      </dsp:txBody>
      <dsp:txXfrm>
        <a:off x="6848566" y="624696"/>
        <a:ext cx="780581" cy="249786"/>
      </dsp:txXfrm>
    </dsp:sp>
    <dsp:sp modelId="{3F2A3B0A-1817-4A14-9761-CFAEAF730DA6}">
      <dsp:nvSpPr>
        <dsp:cNvPr id="0" name=""/>
        <dsp:cNvSpPr/>
      </dsp:nvSpPr>
      <dsp:spPr>
        <a:xfrm>
          <a:off x="6571460" y="110865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EC5CF2-1D81-4B3B-805F-2EF9AEE9A4B2}">
      <dsp:nvSpPr>
        <dsp:cNvPr id="0" name=""/>
        <dsp:cNvSpPr/>
      </dsp:nvSpPr>
      <dsp:spPr>
        <a:xfrm>
          <a:off x="6571460" y="110865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5DF079-3DFE-4D22-9400-4E552DD2C083}">
      <dsp:nvSpPr>
        <dsp:cNvPr id="0" name=""/>
        <dsp:cNvSpPr/>
      </dsp:nvSpPr>
      <dsp:spPr>
        <a:xfrm>
          <a:off x="6376314" y="1178909"/>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5.1.	Objetivo 7. Fortalecer la participación, la educación y la comunicación en el ámbito comunitario y empresarial.	</a:t>
          </a:r>
        </a:p>
      </dsp:txBody>
      <dsp:txXfrm>
        <a:off x="6376314" y="1178909"/>
        <a:ext cx="780581" cy="249786"/>
      </dsp:txXfrm>
    </dsp:sp>
    <dsp:sp modelId="{A7745C53-CAE2-4954-8167-77C67E35F177}">
      <dsp:nvSpPr>
        <dsp:cNvPr id="0" name=""/>
        <dsp:cNvSpPr/>
      </dsp:nvSpPr>
      <dsp:spPr>
        <a:xfrm>
          <a:off x="7078838" y="1662870"/>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D571F3-043A-44A2-AB3B-3D461998A30C}">
      <dsp:nvSpPr>
        <dsp:cNvPr id="0" name=""/>
        <dsp:cNvSpPr/>
      </dsp:nvSpPr>
      <dsp:spPr>
        <a:xfrm>
          <a:off x="7078838" y="1662870"/>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405304D-0F62-4CFE-8F86-7A90BFC27F2B}">
      <dsp:nvSpPr>
        <dsp:cNvPr id="0" name=""/>
        <dsp:cNvSpPr/>
      </dsp:nvSpPr>
      <dsp:spPr>
        <a:xfrm>
          <a:off x="6883692" y="1733122"/>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5.1.1.	Participación y apropiación social, comunitaria y cultural para la gestión del riesgo y cambio climático.	</a:t>
          </a:r>
        </a:p>
      </dsp:txBody>
      <dsp:txXfrm>
        <a:off x="6883692" y="1733122"/>
        <a:ext cx="780581" cy="249786"/>
      </dsp:txXfrm>
    </dsp:sp>
    <dsp:sp modelId="{F929280A-9733-4730-8582-BA5E7FBFF89E}">
      <dsp:nvSpPr>
        <dsp:cNvPr id="0" name=""/>
        <dsp:cNvSpPr/>
      </dsp:nvSpPr>
      <dsp:spPr>
        <a:xfrm>
          <a:off x="7078838" y="221708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41DE973-AA0C-44CD-9F3E-A6CFE12A58E8}">
      <dsp:nvSpPr>
        <dsp:cNvPr id="0" name=""/>
        <dsp:cNvSpPr/>
      </dsp:nvSpPr>
      <dsp:spPr>
        <a:xfrm>
          <a:off x="7078838" y="221708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960B28-9C19-48F8-8072-75780D4C63A9}">
      <dsp:nvSpPr>
        <dsp:cNvPr id="0" name=""/>
        <dsp:cNvSpPr/>
      </dsp:nvSpPr>
      <dsp:spPr>
        <a:xfrm>
          <a:off x="6883692" y="2287335"/>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5.1.2.	Educación para la gestión del riesgo y cambio climático</a:t>
          </a:r>
        </a:p>
      </dsp:txBody>
      <dsp:txXfrm>
        <a:off x="6883692" y="2287335"/>
        <a:ext cx="780581" cy="249786"/>
      </dsp:txXfrm>
    </dsp:sp>
    <dsp:sp modelId="{97370DBD-9FF8-4CC0-AD9B-C0F9D8312001}">
      <dsp:nvSpPr>
        <dsp:cNvPr id="0" name=""/>
        <dsp:cNvSpPr/>
      </dsp:nvSpPr>
      <dsp:spPr>
        <a:xfrm>
          <a:off x="7078838" y="277129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3F7543F-0A72-4C23-9D2D-7C749C56320C}">
      <dsp:nvSpPr>
        <dsp:cNvPr id="0" name=""/>
        <dsp:cNvSpPr/>
      </dsp:nvSpPr>
      <dsp:spPr>
        <a:xfrm>
          <a:off x="7078838" y="277129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AB74DF-440F-4095-92DA-835ED4E4959D}">
      <dsp:nvSpPr>
        <dsp:cNvPr id="0" name=""/>
        <dsp:cNvSpPr/>
      </dsp:nvSpPr>
      <dsp:spPr>
        <a:xfrm>
          <a:off x="6883692" y="2841548"/>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5.1.3. Comunicación para la gestión del riesgo y cambio climático</a:t>
          </a:r>
        </a:p>
      </dsp:txBody>
      <dsp:txXfrm>
        <a:off x="6883692" y="2841548"/>
        <a:ext cx="780581" cy="249786"/>
      </dsp:txXfrm>
    </dsp:sp>
    <dsp:sp modelId="{C9F4CE65-A942-4F50-B03F-DA2CC79656CB}">
      <dsp:nvSpPr>
        <dsp:cNvPr id="0" name=""/>
        <dsp:cNvSpPr/>
      </dsp:nvSpPr>
      <dsp:spPr>
        <a:xfrm>
          <a:off x="7515964" y="1108656"/>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476535-EC8E-4B7B-8D6E-AEC5ED4DBE65}">
      <dsp:nvSpPr>
        <dsp:cNvPr id="0" name=""/>
        <dsp:cNvSpPr/>
      </dsp:nvSpPr>
      <dsp:spPr>
        <a:xfrm>
          <a:off x="7515964" y="1108656"/>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460F3-3025-414C-A08C-9B16434E93EA}">
      <dsp:nvSpPr>
        <dsp:cNvPr id="0" name=""/>
        <dsp:cNvSpPr/>
      </dsp:nvSpPr>
      <dsp:spPr>
        <a:xfrm>
          <a:off x="7320818" y="1178909"/>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5.2.	Objetivo 8: Consolidar el Sistema Distrital de Gestión de Riesgos y Cambio Climático.	</a:t>
          </a:r>
        </a:p>
      </dsp:txBody>
      <dsp:txXfrm>
        <a:off x="7320818" y="1178909"/>
        <a:ext cx="780581" cy="249786"/>
      </dsp:txXfrm>
    </dsp:sp>
    <dsp:sp modelId="{B0F4B965-4AE9-4667-868F-5A8E02619F24}">
      <dsp:nvSpPr>
        <dsp:cNvPr id="0" name=""/>
        <dsp:cNvSpPr/>
      </dsp:nvSpPr>
      <dsp:spPr>
        <a:xfrm>
          <a:off x="8023342" y="1662870"/>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1FA513C-1E1D-4DF4-A303-90CD1CFF8EBD}">
      <dsp:nvSpPr>
        <dsp:cNvPr id="0" name=""/>
        <dsp:cNvSpPr/>
      </dsp:nvSpPr>
      <dsp:spPr>
        <a:xfrm>
          <a:off x="8023342" y="1662870"/>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1A65454-3DC5-46C1-A45A-EBBF24B992DB}">
      <dsp:nvSpPr>
        <dsp:cNvPr id="0" name=""/>
        <dsp:cNvSpPr/>
      </dsp:nvSpPr>
      <dsp:spPr>
        <a:xfrm>
          <a:off x="7828196" y="1733122"/>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5.2.1. Fortalecimiento del Sistema Distrital de Gestión de Riesgos y Cambio Climático.	</a:t>
          </a:r>
        </a:p>
      </dsp:txBody>
      <dsp:txXfrm>
        <a:off x="7828196" y="1733122"/>
        <a:ext cx="780581" cy="249786"/>
      </dsp:txXfrm>
    </dsp:sp>
    <dsp:sp modelId="{BD2F9718-2922-4ABF-AD52-D88F6B49886B}">
      <dsp:nvSpPr>
        <dsp:cNvPr id="0" name=""/>
        <dsp:cNvSpPr/>
      </dsp:nvSpPr>
      <dsp:spPr>
        <a:xfrm>
          <a:off x="8023342" y="2217083"/>
          <a:ext cx="390290" cy="390290"/>
        </a:xfrm>
        <a:prstGeom prst="arc">
          <a:avLst>
            <a:gd name="adj1" fmla="val 13200000"/>
            <a:gd name="adj2" fmla="val 192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C98E11-F521-4393-B3A3-065DC81E6AA5}">
      <dsp:nvSpPr>
        <dsp:cNvPr id="0" name=""/>
        <dsp:cNvSpPr/>
      </dsp:nvSpPr>
      <dsp:spPr>
        <a:xfrm>
          <a:off x="8023342" y="2217083"/>
          <a:ext cx="390290" cy="390290"/>
        </a:xfrm>
        <a:prstGeom prst="arc">
          <a:avLst>
            <a:gd name="adj1" fmla="val 2400000"/>
            <a:gd name="adj2" fmla="val 8400000"/>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51C79F-2B67-43A1-989F-4AC16A140F43}">
      <dsp:nvSpPr>
        <dsp:cNvPr id="0" name=""/>
        <dsp:cNvSpPr/>
      </dsp:nvSpPr>
      <dsp:spPr>
        <a:xfrm>
          <a:off x="7828196" y="2287335"/>
          <a:ext cx="780581" cy="249786"/>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s-ES" sz="500" kern="1200" dirty="0"/>
            <a:t>5.2.2.	Gestión y promoción de alianzas y cooperación</a:t>
          </a:r>
        </a:p>
      </dsp:txBody>
      <dsp:txXfrm>
        <a:off x="7828196" y="2287335"/>
        <a:ext cx="780581" cy="2497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B067C-210F-4A87-AEA0-2ECCC7DCB371}">
      <dsp:nvSpPr>
        <dsp:cNvPr id="0" name=""/>
        <dsp:cNvSpPr/>
      </dsp:nvSpPr>
      <dsp:spPr>
        <a:xfrm>
          <a:off x="40" y="277701"/>
          <a:ext cx="3845569" cy="673987"/>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w="6350" cap="flat" cmpd="sng" algn="ctr">
          <a:solidFill>
            <a:schemeClr val="accent1">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b="1" kern="1200" dirty="0"/>
            <a:t>38. Recuperación y manejo de la Estructura Ecológica Principal </a:t>
          </a:r>
        </a:p>
      </dsp:txBody>
      <dsp:txXfrm>
        <a:off x="40" y="277701"/>
        <a:ext cx="3845569" cy="673987"/>
      </dsp:txXfrm>
    </dsp:sp>
    <dsp:sp modelId="{87F5679F-7130-4F96-BD76-EDF2896D6E77}">
      <dsp:nvSpPr>
        <dsp:cNvPr id="0" name=""/>
        <dsp:cNvSpPr/>
      </dsp:nvSpPr>
      <dsp:spPr>
        <a:xfrm>
          <a:off x="40" y="951688"/>
          <a:ext cx="3845569" cy="3296573"/>
        </a:xfrm>
        <a:prstGeom prst="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r>
            <a:rPr lang="es-CO" sz="1800" b="0" i="0" u="none" kern="1200" dirty="0"/>
            <a:t>519 - Diseñar e implementar 10 modelos de Restauración Ecológica En áreas de la Estructura Ecológica Principal de la ciudad Región</a:t>
          </a:r>
          <a:endParaRPr lang="es-CO" sz="1800" kern="1200" dirty="0"/>
        </a:p>
      </dsp:txBody>
      <dsp:txXfrm>
        <a:off x="40" y="951688"/>
        <a:ext cx="3845569" cy="3296573"/>
      </dsp:txXfrm>
    </dsp:sp>
    <dsp:sp modelId="{BDC90622-6888-43F3-AD62-C23EAFC93EC6}">
      <dsp:nvSpPr>
        <dsp:cNvPr id="0" name=""/>
        <dsp:cNvSpPr/>
      </dsp:nvSpPr>
      <dsp:spPr>
        <a:xfrm>
          <a:off x="4383989" y="277701"/>
          <a:ext cx="3845569" cy="673987"/>
        </a:xfrm>
        <a:prstGeom prst="rect">
          <a:avLst/>
        </a:prstGeom>
        <a:gradFill rotWithShape="0">
          <a:gsLst>
            <a:gs pos="0">
              <a:schemeClr val="accent1">
                <a:shade val="50000"/>
                <a:hueOff val="830587"/>
                <a:satOff val="-85084"/>
                <a:lumOff val="55905"/>
                <a:alphaOff val="0"/>
                <a:satMod val="103000"/>
                <a:lumMod val="102000"/>
                <a:tint val="94000"/>
              </a:schemeClr>
            </a:gs>
            <a:gs pos="50000">
              <a:schemeClr val="accent1">
                <a:shade val="50000"/>
                <a:hueOff val="830587"/>
                <a:satOff val="-85084"/>
                <a:lumOff val="55905"/>
                <a:alphaOff val="0"/>
                <a:satMod val="110000"/>
                <a:lumMod val="100000"/>
                <a:shade val="100000"/>
              </a:schemeClr>
            </a:gs>
            <a:gs pos="100000">
              <a:schemeClr val="accent1">
                <a:shade val="50000"/>
                <a:hueOff val="830587"/>
                <a:satOff val="-85084"/>
                <a:lumOff val="55905"/>
                <a:alphaOff val="0"/>
                <a:lumMod val="99000"/>
                <a:satMod val="120000"/>
                <a:shade val="78000"/>
              </a:schemeClr>
            </a:gs>
          </a:gsLst>
          <a:lin ang="5400000" scaled="0"/>
        </a:gradFill>
        <a:ln w="6350" cap="flat" cmpd="sng" algn="ctr">
          <a:solidFill>
            <a:schemeClr val="accent1">
              <a:shade val="50000"/>
              <a:hueOff val="830587"/>
              <a:satOff val="-85084"/>
              <a:lumOff val="5590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O" sz="2000" b="1" kern="1200" dirty="0">
              <a:solidFill>
                <a:schemeClr val="tx1"/>
              </a:solidFill>
            </a:rPr>
            <a:t>39. Ambiente Sano</a:t>
          </a:r>
        </a:p>
      </dsp:txBody>
      <dsp:txXfrm>
        <a:off x="4383989" y="277701"/>
        <a:ext cx="3845569" cy="673987"/>
      </dsp:txXfrm>
    </dsp:sp>
    <dsp:sp modelId="{E820B239-C9EA-4549-9693-D48A4E454661}">
      <dsp:nvSpPr>
        <dsp:cNvPr id="0" name=""/>
        <dsp:cNvSpPr/>
      </dsp:nvSpPr>
      <dsp:spPr>
        <a:xfrm>
          <a:off x="4383989" y="951688"/>
          <a:ext cx="3845569" cy="3296573"/>
        </a:xfrm>
        <a:prstGeom prst="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b="0" i="0" u="none" kern="1200" dirty="0"/>
            <a:t>452 - Formular, adoptar y ejecutar el Plan Distrital de Silvicultura Urbana, Zonas verdes y Jardinería con prospectiva de ejecución a 12 años, definido en el Decreto 531 de 2010 y adelantar su implementación en un 30%.</a:t>
          </a:r>
          <a:endParaRPr lang="es-CO" sz="1500" kern="1200" dirty="0"/>
        </a:p>
        <a:p>
          <a:pPr marL="114300" lvl="1" indent="-114300" algn="l" defTabSz="666750">
            <a:lnSpc>
              <a:spcPct val="90000"/>
            </a:lnSpc>
            <a:spcBef>
              <a:spcPct val="0"/>
            </a:spcBef>
            <a:spcAft>
              <a:spcPct val="15000"/>
            </a:spcAft>
            <a:buChar char="•"/>
          </a:pPr>
          <a:r>
            <a:rPr lang="es-CO" sz="1500" b="0" i="0" u="none" kern="1200" dirty="0"/>
            <a:t>453 - Plantar 86.000 los árboles y arbustos en el espacio Público urbano</a:t>
          </a:r>
          <a:endParaRPr lang="es-CO" sz="1500" kern="1200" dirty="0"/>
        </a:p>
        <a:p>
          <a:pPr marL="114300" lvl="1" indent="-114300" algn="l" defTabSz="666750">
            <a:lnSpc>
              <a:spcPct val="90000"/>
            </a:lnSpc>
            <a:spcBef>
              <a:spcPct val="0"/>
            </a:spcBef>
            <a:spcAft>
              <a:spcPct val="15000"/>
            </a:spcAft>
            <a:buChar char="•"/>
          </a:pPr>
          <a:r>
            <a:rPr lang="es-CO" sz="1500" b="0" i="0" u="none" kern="1200" dirty="0"/>
            <a:t>454 - Incrementar las zonas verdes de jardinería en 18.000 metros cuadrados nuevos</a:t>
          </a:r>
          <a:endParaRPr lang="es-CO" sz="1500" kern="1200" dirty="0"/>
        </a:p>
        <a:p>
          <a:pPr marL="114300" lvl="1" indent="-114300" algn="l" defTabSz="666750">
            <a:lnSpc>
              <a:spcPct val="90000"/>
            </a:lnSpc>
            <a:spcBef>
              <a:spcPct val="0"/>
            </a:spcBef>
            <a:spcAft>
              <a:spcPct val="15000"/>
            </a:spcAft>
            <a:buChar char="•"/>
          </a:pPr>
          <a:r>
            <a:rPr lang="es-CO" sz="1500" b="0" i="0" u="none" kern="1200" dirty="0"/>
            <a:t>455 - 2.500.000 de ciudadanos participan en los programas de socialización de la política ambiental y de las estrategias de gestión de riesgos y cambio climático de la ciudad</a:t>
          </a:r>
          <a:endParaRPr lang="es-CO" sz="1500" kern="1200" dirty="0"/>
        </a:p>
      </dsp:txBody>
      <dsp:txXfrm>
        <a:off x="4383989" y="951688"/>
        <a:ext cx="3845569" cy="32965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AAB57-D7E7-43B1-B941-FE2630060482}">
      <dsp:nvSpPr>
        <dsp:cNvPr id="0" name=""/>
        <dsp:cNvSpPr/>
      </dsp:nvSpPr>
      <dsp:spPr>
        <a:xfrm>
          <a:off x="0" y="259836"/>
          <a:ext cx="3431629" cy="1372651"/>
        </a:xfrm>
        <a:prstGeom prst="leftRightRibb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B950420-4AC5-4E8E-BA2E-A759F0AD4003}">
      <dsp:nvSpPr>
        <dsp:cNvPr id="0" name=""/>
        <dsp:cNvSpPr/>
      </dsp:nvSpPr>
      <dsp:spPr>
        <a:xfrm>
          <a:off x="411795" y="500050"/>
          <a:ext cx="1132437" cy="672599"/>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rtl="0">
            <a:lnSpc>
              <a:spcPct val="90000"/>
            </a:lnSpc>
            <a:spcBef>
              <a:spcPct val="0"/>
            </a:spcBef>
            <a:spcAft>
              <a:spcPct val="35000"/>
            </a:spcAft>
            <a:buNone/>
          </a:pPr>
          <a:r>
            <a:rPr lang="es-CO" sz="1800" b="1" kern="1200"/>
            <a:t>BENEFICIOS</a:t>
          </a:r>
          <a:endParaRPr lang="es-CO" sz="1800" kern="1200"/>
        </a:p>
      </dsp:txBody>
      <dsp:txXfrm>
        <a:off x="411795" y="500050"/>
        <a:ext cx="1132437" cy="672599"/>
      </dsp:txXfrm>
    </dsp:sp>
    <dsp:sp modelId="{90FB37DA-F7E4-4F9B-B645-53471BA83246}">
      <dsp:nvSpPr>
        <dsp:cNvPr id="0" name=""/>
        <dsp:cNvSpPr/>
      </dsp:nvSpPr>
      <dsp:spPr>
        <a:xfrm>
          <a:off x="1715814" y="719674"/>
          <a:ext cx="1338335" cy="672599"/>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9784" rIns="0" bIns="53340" numCol="1" spcCol="1270" anchor="ctr" anchorCtr="0">
          <a:noAutofit/>
        </a:bodyPr>
        <a:lstStyle/>
        <a:p>
          <a:pPr marL="0" lvl="0" indent="0" algn="ctr" defTabSz="622300" rtl="0">
            <a:lnSpc>
              <a:spcPct val="90000"/>
            </a:lnSpc>
            <a:spcBef>
              <a:spcPct val="0"/>
            </a:spcBef>
            <a:spcAft>
              <a:spcPct val="35000"/>
            </a:spcAft>
            <a:buNone/>
          </a:pPr>
          <a:r>
            <a:rPr lang="es-CO" sz="1400" b="1" kern="1200" dirty="0"/>
            <a:t>Recuperación de los Ecosistemas de la EEP</a:t>
          </a:r>
        </a:p>
      </dsp:txBody>
      <dsp:txXfrm>
        <a:off x="1715814" y="719674"/>
        <a:ext cx="1338335" cy="672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6258A-5582-4FEB-8755-2942EF2D8DFD}">
      <dsp:nvSpPr>
        <dsp:cNvPr id="0" name=""/>
        <dsp:cNvSpPr/>
      </dsp:nvSpPr>
      <dsp:spPr>
        <a:xfrm>
          <a:off x="0" y="82065"/>
          <a:ext cx="3865160" cy="1546064"/>
        </a:xfrm>
        <a:prstGeom prst="leftRightRibb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8EF6812-F0F2-490B-B73F-2F278DB3817B}">
      <dsp:nvSpPr>
        <dsp:cNvPr id="0" name=""/>
        <dsp:cNvSpPr/>
      </dsp:nvSpPr>
      <dsp:spPr>
        <a:xfrm>
          <a:off x="463819" y="352626"/>
          <a:ext cx="1275502" cy="757571"/>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2672" rIns="0" bIns="45720" numCol="1" spcCol="1270" anchor="ctr" anchorCtr="0">
          <a:noAutofit/>
        </a:bodyPr>
        <a:lstStyle/>
        <a:p>
          <a:pPr marL="0" lvl="0" indent="0" algn="ctr" defTabSz="533400" rtl="0">
            <a:lnSpc>
              <a:spcPct val="90000"/>
            </a:lnSpc>
            <a:spcBef>
              <a:spcPct val="0"/>
            </a:spcBef>
            <a:spcAft>
              <a:spcPct val="35000"/>
            </a:spcAft>
            <a:buNone/>
          </a:pPr>
          <a:r>
            <a:rPr lang="es-CO" sz="1200" b="1" kern="1200">
              <a:latin typeface="Arial" panose="020B0604020202020204" pitchFamily="34" charset="0"/>
              <a:cs typeface="Arial" panose="020B0604020202020204" pitchFamily="34" charset="0"/>
            </a:rPr>
            <a:t>BENEFICIOS</a:t>
          </a:r>
          <a:endParaRPr lang="es-CO" sz="1200" kern="1200" dirty="0">
            <a:latin typeface="Arial" panose="020B0604020202020204" pitchFamily="34" charset="0"/>
            <a:cs typeface="Arial" panose="020B0604020202020204" pitchFamily="34" charset="0"/>
          </a:endParaRPr>
        </a:p>
      </dsp:txBody>
      <dsp:txXfrm>
        <a:off x="463819" y="352626"/>
        <a:ext cx="1275502" cy="757571"/>
      </dsp:txXfrm>
    </dsp:sp>
    <dsp:sp modelId="{E1F9FFF2-82FC-4AA7-84E7-227E104D3E27}">
      <dsp:nvSpPr>
        <dsp:cNvPr id="0" name=""/>
        <dsp:cNvSpPr/>
      </dsp:nvSpPr>
      <dsp:spPr>
        <a:xfrm>
          <a:off x="1932580" y="599996"/>
          <a:ext cx="1507412" cy="757571"/>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39116" rIns="0" bIns="41910" numCol="1" spcCol="1270" anchor="ctr" anchorCtr="0">
          <a:noAutofit/>
        </a:bodyPr>
        <a:lstStyle/>
        <a:p>
          <a:pPr marL="0" lvl="0" indent="0" algn="ctr" defTabSz="488950" rtl="0">
            <a:lnSpc>
              <a:spcPct val="90000"/>
            </a:lnSpc>
            <a:spcBef>
              <a:spcPct val="0"/>
            </a:spcBef>
            <a:spcAft>
              <a:spcPct val="35000"/>
            </a:spcAft>
            <a:buNone/>
          </a:pPr>
          <a:r>
            <a:rPr lang="es-CO" sz="1100" kern="1200" dirty="0">
              <a:latin typeface="Arial" panose="020B0604020202020204" pitchFamily="34" charset="0"/>
              <a:cs typeface="Arial" panose="020B0604020202020204" pitchFamily="34" charset="0"/>
            </a:rPr>
            <a:t>Promoción de la Cultura Ambiental en espacios educativos y de participación ambiental.</a:t>
          </a:r>
        </a:p>
      </dsp:txBody>
      <dsp:txXfrm>
        <a:off x="1932580" y="599996"/>
        <a:ext cx="1507412" cy="7575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D747D-E542-4B61-841F-4EDCDCBDBF83}">
      <dsp:nvSpPr>
        <dsp:cNvPr id="0" name=""/>
        <dsp:cNvSpPr/>
      </dsp:nvSpPr>
      <dsp:spPr>
        <a:xfrm>
          <a:off x="0" y="734852"/>
          <a:ext cx="8128000" cy="1183746"/>
        </a:xfrm>
        <a:prstGeom prst="rightArrow">
          <a:avLst>
            <a:gd name="adj1" fmla="val 50000"/>
            <a:gd name="adj2" fmla="val 5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20" numCol="1" spcCol="1270" anchor="ctr" anchorCtr="0">
          <a:noAutofit/>
        </a:bodyPr>
        <a:lstStyle/>
        <a:p>
          <a:pPr marL="0" lvl="0" indent="0" algn="l" defTabSz="977900">
            <a:lnSpc>
              <a:spcPct val="90000"/>
            </a:lnSpc>
            <a:spcBef>
              <a:spcPct val="0"/>
            </a:spcBef>
            <a:spcAft>
              <a:spcPct val="35000"/>
            </a:spcAft>
            <a:buNone/>
          </a:pPr>
          <a:r>
            <a:rPr lang="es-CO" sz="2200" kern="1200" dirty="0"/>
            <a:t>Plan de Trabajo</a:t>
          </a:r>
        </a:p>
      </dsp:txBody>
      <dsp:txXfrm>
        <a:off x="0" y="1030789"/>
        <a:ext cx="7832064" cy="591873"/>
      </dsp:txXfrm>
    </dsp:sp>
    <dsp:sp modelId="{E3AC58B8-939F-43D5-8FA7-D22B01E08A7B}">
      <dsp:nvSpPr>
        <dsp:cNvPr id="0" name=""/>
        <dsp:cNvSpPr/>
      </dsp:nvSpPr>
      <dsp:spPr>
        <a:xfrm>
          <a:off x="0" y="1647691"/>
          <a:ext cx="2503424" cy="228033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O" sz="1600" b="0" i="0" kern="1200" dirty="0"/>
            <a:t>Se debe aprobar en el primer bimestre de cada vigencia.</a:t>
          </a:r>
          <a:endParaRPr lang="es-CO" sz="1600" kern="1200" dirty="0"/>
        </a:p>
      </dsp:txBody>
      <dsp:txXfrm>
        <a:off x="0" y="1647691"/>
        <a:ext cx="2503424" cy="2280331"/>
      </dsp:txXfrm>
    </dsp:sp>
    <dsp:sp modelId="{B00B7652-93F0-40D0-8E0A-B4E1BFB27C6A}">
      <dsp:nvSpPr>
        <dsp:cNvPr id="0" name=""/>
        <dsp:cNvSpPr/>
      </dsp:nvSpPr>
      <dsp:spPr>
        <a:xfrm>
          <a:off x="2503423" y="1129434"/>
          <a:ext cx="5624576" cy="1183746"/>
        </a:xfrm>
        <a:prstGeom prst="rightArrow">
          <a:avLst>
            <a:gd name="adj1" fmla="val 50000"/>
            <a:gd name="adj2" fmla="val 50000"/>
          </a:avLst>
        </a:prstGeom>
        <a:solidFill>
          <a:schemeClr val="accent1">
            <a:shade val="50000"/>
            <a:hueOff val="553725"/>
            <a:satOff val="-56723"/>
            <a:lumOff val="372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20" numCol="1" spcCol="1270" anchor="ctr" anchorCtr="0">
          <a:noAutofit/>
        </a:bodyPr>
        <a:lstStyle/>
        <a:p>
          <a:pPr marL="0" lvl="0" indent="0" algn="l" defTabSz="977900">
            <a:lnSpc>
              <a:spcPct val="90000"/>
            </a:lnSpc>
            <a:spcBef>
              <a:spcPct val="0"/>
            </a:spcBef>
            <a:spcAft>
              <a:spcPct val="35000"/>
            </a:spcAft>
            <a:buNone/>
          </a:pPr>
          <a:r>
            <a:rPr lang="es-CO" sz="2200" kern="1200" dirty="0"/>
            <a:t>Actas</a:t>
          </a:r>
        </a:p>
      </dsp:txBody>
      <dsp:txXfrm>
        <a:off x="2503423" y="1425371"/>
        <a:ext cx="5328640" cy="591873"/>
      </dsp:txXfrm>
    </dsp:sp>
    <dsp:sp modelId="{FD1F50A1-2A56-476E-BE71-6E3C0C80BF8F}">
      <dsp:nvSpPr>
        <dsp:cNvPr id="0" name=""/>
        <dsp:cNvSpPr/>
      </dsp:nvSpPr>
      <dsp:spPr>
        <a:xfrm>
          <a:off x="2503423" y="2042273"/>
          <a:ext cx="2503424" cy="228033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O" sz="1600" b="0" i="0" kern="1200" dirty="0"/>
            <a:t>El acta final será suscrita por el/la Presidente/a y por el/la Secretario/a Técnico/a de la instancia y contendrá las decisiones tomadas, los compromisos y tareas de los integrantes y los documentos que hagan parte de cada sesión.</a:t>
          </a:r>
          <a:endParaRPr lang="es-CO" sz="1600" kern="1200" dirty="0"/>
        </a:p>
      </dsp:txBody>
      <dsp:txXfrm>
        <a:off x="2503423" y="2042273"/>
        <a:ext cx="2503424" cy="2280331"/>
      </dsp:txXfrm>
    </dsp:sp>
    <dsp:sp modelId="{9A72C2FA-1F79-4731-83BE-0B1A95C50C31}">
      <dsp:nvSpPr>
        <dsp:cNvPr id="0" name=""/>
        <dsp:cNvSpPr/>
      </dsp:nvSpPr>
      <dsp:spPr>
        <a:xfrm>
          <a:off x="5006848" y="1524016"/>
          <a:ext cx="3121152" cy="1183746"/>
        </a:xfrm>
        <a:prstGeom prst="rightArrow">
          <a:avLst>
            <a:gd name="adj1" fmla="val 50000"/>
            <a:gd name="adj2" fmla="val 50000"/>
          </a:avLst>
        </a:prstGeom>
        <a:solidFill>
          <a:schemeClr val="accent1">
            <a:shade val="50000"/>
            <a:hueOff val="553725"/>
            <a:satOff val="-56723"/>
            <a:lumOff val="372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20" numCol="1" spcCol="1270" anchor="ctr" anchorCtr="0">
          <a:noAutofit/>
        </a:bodyPr>
        <a:lstStyle/>
        <a:p>
          <a:pPr marL="0" lvl="0" indent="0" algn="l" defTabSz="977900">
            <a:lnSpc>
              <a:spcPct val="90000"/>
            </a:lnSpc>
            <a:spcBef>
              <a:spcPct val="0"/>
            </a:spcBef>
            <a:spcAft>
              <a:spcPct val="35000"/>
            </a:spcAft>
            <a:buNone/>
          </a:pPr>
          <a:r>
            <a:rPr lang="es-CO" sz="2200" kern="1200" dirty="0"/>
            <a:t>Informes de gestión</a:t>
          </a:r>
        </a:p>
      </dsp:txBody>
      <dsp:txXfrm>
        <a:off x="5006848" y="1819953"/>
        <a:ext cx="2825216" cy="591873"/>
      </dsp:txXfrm>
    </dsp:sp>
    <dsp:sp modelId="{1CA2E219-794B-41CD-BBD0-2F4B3EF1E4AC}">
      <dsp:nvSpPr>
        <dsp:cNvPr id="0" name=""/>
        <dsp:cNvSpPr/>
      </dsp:nvSpPr>
      <dsp:spPr>
        <a:xfrm>
          <a:off x="5006848" y="2436855"/>
          <a:ext cx="2503424" cy="224695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CO" sz="2000" b="0" i="0" kern="1200" dirty="0"/>
            <a:t>El informe del primer semestre se publicará en julio y el del segundo semestre en el primer mes de la siguiente vigencia</a:t>
          </a:r>
          <a:endParaRPr lang="es-CO" sz="2000" kern="1200" dirty="0"/>
        </a:p>
      </dsp:txBody>
      <dsp:txXfrm>
        <a:off x="5006848" y="2436855"/>
        <a:ext cx="2503424" cy="224695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07AC1-FFFF-4B63-8FAB-005E7C09A753}" type="datetimeFigureOut">
              <a:rPr lang="es-CO" smtClean="0"/>
              <a:t>7/09/2021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11E24-0B0D-40D5-8663-0A5E47B24189}" type="slidenum">
              <a:rPr lang="es-CO" smtClean="0"/>
              <a:t>‹Nº›</a:t>
            </a:fld>
            <a:endParaRPr lang="es-CO"/>
          </a:p>
        </p:txBody>
      </p:sp>
    </p:spTree>
    <p:extLst>
      <p:ext uri="{BB962C8B-B14F-4D97-AF65-F5344CB8AC3E}">
        <p14:creationId xmlns:p14="http://schemas.microsoft.com/office/powerpoint/2010/main" val="3393021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1</a:t>
            </a:fld>
            <a:endParaRPr lang="es-CO"/>
          </a:p>
        </p:txBody>
      </p:sp>
    </p:spTree>
    <p:extLst>
      <p:ext uri="{BB962C8B-B14F-4D97-AF65-F5344CB8AC3E}">
        <p14:creationId xmlns:p14="http://schemas.microsoft.com/office/powerpoint/2010/main" val="2734488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25</a:t>
            </a:fld>
            <a:endParaRPr lang="es-CO"/>
          </a:p>
        </p:txBody>
      </p:sp>
    </p:spTree>
    <p:extLst>
      <p:ext uri="{BB962C8B-B14F-4D97-AF65-F5344CB8AC3E}">
        <p14:creationId xmlns:p14="http://schemas.microsoft.com/office/powerpoint/2010/main" val="788560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27</a:t>
            </a:fld>
            <a:endParaRPr lang="es-CO"/>
          </a:p>
        </p:txBody>
      </p:sp>
    </p:spTree>
    <p:extLst>
      <p:ext uri="{BB962C8B-B14F-4D97-AF65-F5344CB8AC3E}">
        <p14:creationId xmlns:p14="http://schemas.microsoft.com/office/powerpoint/2010/main" val="77485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28</a:t>
            </a:fld>
            <a:endParaRPr lang="es-CO"/>
          </a:p>
        </p:txBody>
      </p:sp>
    </p:spTree>
    <p:extLst>
      <p:ext uri="{BB962C8B-B14F-4D97-AF65-F5344CB8AC3E}">
        <p14:creationId xmlns:p14="http://schemas.microsoft.com/office/powerpoint/2010/main" val="2838246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33</a:t>
            </a:fld>
            <a:endParaRPr lang="es-CO"/>
          </a:p>
        </p:txBody>
      </p:sp>
    </p:spTree>
    <p:extLst>
      <p:ext uri="{BB962C8B-B14F-4D97-AF65-F5344CB8AC3E}">
        <p14:creationId xmlns:p14="http://schemas.microsoft.com/office/powerpoint/2010/main" val="69486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37</a:t>
            </a:fld>
            <a:endParaRPr lang="es-CO"/>
          </a:p>
        </p:txBody>
      </p:sp>
    </p:spTree>
    <p:extLst>
      <p:ext uri="{BB962C8B-B14F-4D97-AF65-F5344CB8AC3E}">
        <p14:creationId xmlns:p14="http://schemas.microsoft.com/office/powerpoint/2010/main" val="245362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40</a:t>
            </a:fld>
            <a:endParaRPr lang="es-CO"/>
          </a:p>
        </p:txBody>
      </p:sp>
    </p:spTree>
    <p:extLst>
      <p:ext uri="{BB962C8B-B14F-4D97-AF65-F5344CB8AC3E}">
        <p14:creationId xmlns:p14="http://schemas.microsoft.com/office/powerpoint/2010/main" val="693344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46</a:t>
            </a:fld>
            <a:endParaRPr lang="es-CO"/>
          </a:p>
        </p:txBody>
      </p:sp>
    </p:spTree>
    <p:extLst>
      <p:ext uri="{BB962C8B-B14F-4D97-AF65-F5344CB8AC3E}">
        <p14:creationId xmlns:p14="http://schemas.microsoft.com/office/powerpoint/2010/main" val="906164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50</a:t>
            </a:fld>
            <a:endParaRPr lang="es-CO"/>
          </a:p>
        </p:txBody>
      </p:sp>
    </p:spTree>
    <p:extLst>
      <p:ext uri="{BB962C8B-B14F-4D97-AF65-F5344CB8AC3E}">
        <p14:creationId xmlns:p14="http://schemas.microsoft.com/office/powerpoint/2010/main" val="1203155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52</a:t>
            </a:fld>
            <a:endParaRPr lang="es-CO"/>
          </a:p>
        </p:txBody>
      </p:sp>
    </p:spTree>
    <p:extLst>
      <p:ext uri="{BB962C8B-B14F-4D97-AF65-F5344CB8AC3E}">
        <p14:creationId xmlns:p14="http://schemas.microsoft.com/office/powerpoint/2010/main" val="3459620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s-CO"/>
          </a:p>
        </p:txBody>
      </p:sp>
      <p:sp>
        <p:nvSpPr>
          <p:cNvPr id="1638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8D8514-CAED-41BC-8A5A-C4A26ED3753F}" type="slidenum">
              <a:rPr lang="es-CO" altLang="es-CO" smtClean="0">
                <a:latin typeface="Calibri" panose="020F0502020204030204" pitchFamily="34" charset="0"/>
              </a:rPr>
              <a:pPr/>
              <a:t>92</a:t>
            </a:fld>
            <a:endParaRPr lang="es-CO" altLang="es-CO">
              <a:latin typeface="Calibri" panose="020F0502020204030204" pitchFamily="34" charset="0"/>
            </a:endParaRPr>
          </a:p>
        </p:txBody>
      </p:sp>
    </p:spTree>
    <p:extLst>
      <p:ext uri="{BB962C8B-B14F-4D97-AF65-F5344CB8AC3E}">
        <p14:creationId xmlns:p14="http://schemas.microsoft.com/office/powerpoint/2010/main" val="61710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3</a:t>
            </a:fld>
            <a:endParaRPr lang="es-CO"/>
          </a:p>
        </p:txBody>
      </p:sp>
    </p:spTree>
    <p:extLst>
      <p:ext uri="{BB962C8B-B14F-4D97-AF65-F5344CB8AC3E}">
        <p14:creationId xmlns:p14="http://schemas.microsoft.com/office/powerpoint/2010/main" val="417600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106</a:t>
            </a:fld>
            <a:endParaRPr lang="es-CO"/>
          </a:p>
        </p:txBody>
      </p:sp>
    </p:spTree>
    <p:extLst>
      <p:ext uri="{BB962C8B-B14F-4D97-AF65-F5344CB8AC3E}">
        <p14:creationId xmlns:p14="http://schemas.microsoft.com/office/powerpoint/2010/main" val="4016973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109</a:t>
            </a:fld>
            <a:endParaRPr lang="es-CO"/>
          </a:p>
        </p:txBody>
      </p:sp>
    </p:spTree>
    <p:extLst>
      <p:ext uri="{BB962C8B-B14F-4D97-AF65-F5344CB8AC3E}">
        <p14:creationId xmlns:p14="http://schemas.microsoft.com/office/powerpoint/2010/main" val="286180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4</a:t>
            </a:fld>
            <a:endParaRPr lang="es-CO"/>
          </a:p>
        </p:txBody>
      </p:sp>
    </p:spTree>
    <p:extLst>
      <p:ext uri="{BB962C8B-B14F-4D97-AF65-F5344CB8AC3E}">
        <p14:creationId xmlns:p14="http://schemas.microsoft.com/office/powerpoint/2010/main" val="243413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9</a:t>
            </a:fld>
            <a:endParaRPr lang="es-CO"/>
          </a:p>
        </p:txBody>
      </p:sp>
    </p:spTree>
    <p:extLst>
      <p:ext uri="{BB962C8B-B14F-4D97-AF65-F5344CB8AC3E}">
        <p14:creationId xmlns:p14="http://schemas.microsoft.com/office/powerpoint/2010/main" val="4292320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10</a:t>
            </a:fld>
            <a:endParaRPr lang="es-CO"/>
          </a:p>
        </p:txBody>
      </p:sp>
    </p:spTree>
    <p:extLst>
      <p:ext uri="{BB962C8B-B14F-4D97-AF65-F5344CB8AC3E}">
        <p14:creationId xmlns:p14="http://schemas.microsoft.com/office/powerpoint/2010/main" val="120352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14</a:t>
            </a:fld>
            <a:endParaRPr lang="es-CO"/>
          </a:p>
        </p:txBody>
      </p:sp>
    </p:spTree>
    <p:extLst>
      <p:ext uri="{BB962C8B-B14F-4D97-AF65-F5344CB8AC3E}">
        <p14:creationId xmlns:p14="http://schemas.microsoft.com/office/powerpoint/2010/main" val="3553958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16</a:t>
            </a:fld>
            <a:endParaRPr lang="es-CO"/>
          </a:p>
        </p:txBody>
      </p:sp>
    </p:spTree>
    <p:extLst>
      <p:ext uri="{BB962C8B-B14F-4D97-AF65-F5344CB8AC3E}">
        <p14:creationId xmlns:p14="http://schemas.microsoft.com/office/powerpoint/2010/main" val="20080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21</a:t>
            </a:fld>
            <a:endParaRPr lang="es-CO"/>
          </a:p>
        </p:txBody>
      </p:sp>
    </p:spTree>
    <p:extLst>
      <p:ext uri="{BB962C8B-B14F-4D97-AF65-F5344CB8AC3E}">
        <p14:creationId xmlns:p14="http://schemas.microsoft.com/office/powerpoint/2010/main" val="65304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811E24-0B0D-40D5-8663-0A5E47B24189}" type="slidenum">
              <a:rPr lang="es-CO" smtClean="0"/>
              <a:t>24</a:t>
            </a:fld>
            <a:endParaRPr lang="es-CO"/>
          </a:p>
        </p:txBody>
      </p:sp>
    </p:spTree>
    <p:extLst>
      <p:ext uri="{BB962C8B-B14F-4D97-AF65-F5344CB8AC3E}">
        <p14:creationId xmlns:p14="http://schemas.microsoft.com/office/powerpoint/2010/main" val="380749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3" name="Rectángulo 22"/>
          <p:cNvSpPr/>
          <p:nvPr userDrawn="1"/>
        </p:nvSpPr>
        <p:spPr>
          <a:xfrm>
            <a:off x="-1587" y="0"/>
            <a:ext cx="12192000" cy="7052484"/>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2" name="Título 1">
            <a:extLst>
              <a:ext uri="{FF2B5EF4-FFF2-40B4-BE49-F238E27FC236}">
                <a16:creationId xmlns:a16="http://schemas.microsoft.com/office/drawing/2014/main" id="{16D639EE-EB2A-48ED-BF99-6424577816D8}"/>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BCBB6401-7823-4601-AE0E-C8950F29C4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2F872075-F059-4514-9A70-99283872F9EC}"/>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22FE5A92-0A79-4A07-9C10-A391449E38F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D172EC8-6B24-4DED-9031-E810C384DEE3}"/>
              </a:ext>
            </a:extLst>
          </p:cNvPr>
          <p:cNvSpPr>
            <a:spLocks noGrp="1"/>
          </p:cNvSpPr>
          <p:nvPr>
            <p:ph type="sldNum" sz="quarter" idx="12"/>
          </p:nvPr>
        </p:nvSpPr>
        <p:spPr/>
        <p:txBody>
          <a:bodyPr/>
          <a:lstStyle/>
          <a:p>
            <a:fld id="{80A2C9CD-1B16-4B17-8207-BD1BBA90796C}" type="slidenum">
              <a:rPr lang="es-CO" smtClean="0"/>
              <a:t>‹Nº›</a:t>
            </a:fld>
            <a:endParaRPr lang="es-CO"/>
          </a:p>
        </p:txBody>
      </p:sp>
      <p:sp>
        <p:nvSpPr>
          <p:cNvPr id="37" name="Elipse 36"/>
          <p:cNvSpPr/>
          <p:nvPr userDrawn="1"/>
        </p:nvSpPr>
        <p:spPr>
          <a:xfrm>
            <a:off x="8616106"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8" name="Elipse 37"/>
          <p:cNvSpPr/>
          <p:nvPr userDrawn="1"/>
        </p:nvSpPr>
        <p:spPr>
          <a:xfrm>
            <a:off x="8210583"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9" name="Elipse 38"/>
          <p:cNvSpPr/>
          <p:nvPr userDrawn="1"/>
        </p:nvSpPr>
        <p:spPr>
          <a:xfrm>
            <a:off x="7805060"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0" name="Elipse 39"/>
          <p:cNvSpPr/>
          <p:nvPr userDrawn="1"/>
        </p:nvSpPr>
        <p:spPr>
          <a:xfrm>
            <a:off x="7399537"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Elipse 40"/>
          <p:cNvSpPr/>
          <p:nvPr userDrawn="1"/>
        </p:nvSpPr>
        <p:spPr>
          <a:xfrm>
            <a:off x="6994014"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2" name="Elipse 41"/>
          <p:cNvSpPr/>
          <p:nvPr userDrawn="1"/>
        </p:nvSpPr>
        <p:spPr>
          <a:xfrm>
            <a:off x="6588491" y="2181892"/>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3" name="Elipse 42"/>
          <p:cNvSpPr/>
          <p:nvPr userDrawn="1"/>
        </p:nvSpPr>
        <p:spPr>
          <a:xfrm>
            <a:off x="6182968"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Elipse 43"/>
          <p:cNvSpPr/>
          <p:nvPr userDrawn="1"/>
        </p:nvSpPr>
        <p:spPr>
          <a:xfrm>
            <a:off x="5777445"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Elipse 44"/>
          <p:cNvSpPr/>
          <p:nvPr userDrawn="1"/>
        </p:nvSpPr>
        <p:spPr>
          <a:xfrm>
            <a:off x="5371922"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Elipse 45"/>
          <p:cNvSpPr/>
          <p:nvPr userDrawn="1"/>
        </p:nvSpPr>
        <p:spPr>
          <a:xfrm>
            <a:off x="4966399"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7" name="Elipse 46"/>
          <p:cNvSpPr/>
          <p:nvPr userDrawn="1"/>
        </p:nvSpPr>
        <p:spPr>
          <a:xfrm>
            <a:off x="4560876"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Elipse 47"/>
          <p:cNvSpPr/>
          <p:nvPr userDrawn="1"/>
        </p:nvSpPr>
        <p:spPr>
          <a:xfrm>
            <a:off x="4155353"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Elipse 48"/>
          <p:cNvSpPr/>
          <p:nvPr userDrawn="1"/>
        </p:nvSpPr>
        <p:spPr>
          <a:xfrm>
            <a:off x="3749830" y="2183756"/>
            <a:ext cx="81807" cy="818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4971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D4CA6D0-BCF5-4926-9373-8D1069FA953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9A02B4B-DB2B-440C-83C7-AE3E5662F978}"/>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43DFA50-B00E-4A8B-AD36-46CF7B610E4B}"/>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102C6BA0-547E-4656-BF66-56117652DF2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8DAC7CE-F6DB-4248-B372-4F381B4E46B9}"/>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11285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39F8F8B-D256-4C54-8570-03093824F7A8}"/>
              </a:ext>
            </a:extLst>
          </p:cNvPr>
          <p:cNvSpPr>
            <a:spLocks noGrp="1"/>
          </p:cNvSpPr>
          <p:nvPr>
            <p:ph idx="1"/>
          </p:nvPr>
        </p:nvSpPr>
        <p:spPr/>
        <p:txBody>
          <a:bodyPr/>
          <a:lstStyle>
            <a:lvl1pPr marL="457200" indent="-457200">
              <a:buClr>
                <a:schemeClr val="accent4">
                  <a:lumMod val="60000"/>
                  <a:lumOff val="40000"/>
                </a:schemeClr>
              </a:buClr>
              <a:buFont typeface="Arial"/>
              <a:buChar char="•"/>
              <a:defRPr/>
            </a:lvl1pPr>
            <a:lvl2pPr marL="800100" indent="-342900">
              <a:buClr>
                <a:schemeClr val="accent4">
                  <a:lumMod val="60000"/>
                  <a:lumOff val="40000"/>
                </a:schemeClr>
              </a:buClr>
              <a:buFont typeface="Arial"/>
              <a:buChar char="•"/>
              <a:defRPr/>
            </a:lvl2pPr>
            <a:lvl3pPr marL="1257300" indent="-342900">
              <a:buClr>
                <a:schemeClr val="accent4">
                  <a:lumMod val="60000"/>
                  <a:lumOff val="40000"/>
                </a:schemeClr>
              </a:buClr>
              <a:buFont typeface="Arial"/>
              <a:buChar char="•"/>
              <a:defRPr/>
            </a:lvl3pPr>
            <a:lvl4pPr marL="1657350" indent="-285750">
              <a:buClr>
                <a:schemeClr val="accent4">
                  <a:lumMod val="60000"/>
                  <a:lumOff val="40000"/>
                </a:schemeClr>
              </a:buClr>
              <a:buFont typeface="Arial"/>
              <a:buChar char="•"/>
              <a:defRPr/>
            </a:lvl4pPr>
            <a:lvl5pPr marL="2114550" indent="-285750">
              <a:buClr>
                <a:schemeClr val="accent4">
                  <a:lumMod val="60000"/>
                  <a:lumOff val="40000"/>
                </a:schemeClr>
              </a:buClr>
              <a:buFont typeface="Arial"/>
              <a:buChar char="•"/>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6093EA96-4A1C-4197-AA51-93836EFF267E}"/>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FE577C89-A8BD-4956-AC71-CC2FDBE95FC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FEDB090-FA2C-4B22-A4C4-7F10EC271DC6}"/>
              </a:ext>
            </a:extLst>
          </p:cNvPr>
          <p:cNvSpPr>
            <a:spLocks noGrp="1"/>
          </p:cNvSpPr>
          <p:nvPr>
            <p:ph type="sldNum" sz="quarter" idx="12"/>
          </p:nvPr>
        </p:nvSpPr>
        <p:spPr/>
        <p:txBody>
          <a:bodyPr/>
          <a:lstStyle/>
          <a:p>
            <a:fld id="{80A2C9CD-1B16-4B17-8207-BD1BBA90796C}" type="slidenum">
              <a:rPr lang="es-CO" smtClean="0"/>
              <a:t>‹Nº›</a:t>
            </a:fld>
            <a:endParaRPr lang="es-CO"/>
          </a:p>
        </p:txBody>
      </p:sp>
      <p:sp>
        <p:nvSpPr>
          <p:cNvPr id="7" name="Rectángulo 6"/>
          <p:cNvSpPr/>
          <p:nvPr userDrawn="1"/>
        </p:nvSpPr>
        <p:spPr>
          <a:xfrm>
            <a:off x="0" y="236761"/>
            <a:ext cx="12192000" cy="996130"/>
          </a:xfrm>
          <a:prstGeom prst="rect">
            <a:avLst/>
          </a:prstGeom>
          <a:solidFill>
            <a:srgbClr val="1C7ABF">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600" dirty="0">
              <a:solidFill>
                <a:srgbClr val="196DAA"/>
              </a:solidFill>
            </a:endParaRPr>
          </a:p>
        </p:txBody>
      </p:sp>
      <p:pic>
        <p:nvPicPr>
          <p:cNvPr id="8" name="Imagen 7" descr="Logo.png">
            <a:extLst>
              <a:ext uri="{FF2B5EF4-FFF2-40B4-BE49-F238E27FC236}">
                <a16:creationId xmlns:a16="http://schemas.microsoft.com/office/drawing/2014/main" id="{2F91D295-BEFE-4DF9-A417-7804E37B93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3967" y="276252"/>
            <a:ext cx="1738033" cy="1047750"/>
          </a:xfrm>
          <a:prstGeom prst="rect">
            <a:avLst/>
          </a:prstGeom>
        </p:spPr>
      </p:pic>
      <p:sp>
        <p:nvSpPr>
          <p:cNvPr id="2" name="Título 1">
            <a:extLst>
              <a:ext uri="{FF2B5EF4-FFF2-40B4-BE49-F238E27FC236}">
                <a16:creationId xmlns:a16="http://schemas.microsoft.com/office/drawing/2014/main" id="{3079A0D7-2A3F-4959-B232-7C378724F4E5}"/>
              </a:ext>
            </a:extLst>
          </p:cNvPr>
          <p:cNvSpPr>
            <a:spLocks noGrp="1"/>
          </p:cNvSpPr>
          <p:nvPr>
            <p:ph type="title"/>
          </p:nvPr>
        </p:nvSpPr>
        <p:spPr/>
        <p:txBody>
          <a:bodyPr>
            <a:normAutofit/>
          </a:bodyPr>
          <a:lstStyle>
            <a:lvl1pPr>
              <a:defRPr sz="2400"/>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28245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71ED80-7F64-486D-94E8-82DF5B0613C8}"/>
              </a:ext>
            </a:extLst>
          </p:cNvPr>
          <p:cNvSpPr>
            <a:spLocks noGrp="1"/>
          </p:cNvSpPr>
          <p:nvPr>
            <p:ph type="title"/>
          </p:nvPr>
        </p:nvSpPr>
        <p:spPr>
          <a:xfrm>
            <a:off x="831850" y="1709738"/>
            <a:ext cx="10515600" cy="2852737"/>
          </a:xfrm>
        </p:spPr>
        <p:txBody>
          <a:bodyPr anchor="ctr">
            <a:normAutofit/>
          </a:bodyPr>
          <a:lstStyle>
            <a:lvl1pPr algn="ctr">
              <a:defRPr sz="4000"/>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56A3C450-3735-4305-95D6-EF72E240A923}"/>
              </a:ext>
            </a:extLst>
          </p:cNvPr>
          <p:cNvSpPr>
            <a:spLocks noGrp="1"/>
          </p:cNvSpPr>
          <p:nvPr>
            <p:ph type="body" idx="1"/>
          </p:nvPr>
        </p:nvSpPr>
        <p:spPr>
          <a:xfrm>
            <a:off x="831850" y="4589463"/>
            <a:ext cx="10515600" cy="1500187"/>
          </a:xfrm>
        </p:spPr>
        <p:txBody>
          <a:bodyPr/>
          <a:lstStyle>
            <a:lvl1pPr marL="0" indent="0">
              <a:buNone/>
              <a:defRPr sz="2400">
                <a:solidFill>
                  <a:srgbClr val="009FE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los estilos de texto del patrón</a:t>
            </a:r>
          </a:p>
        </p:txBody>
      </p:sp>
      <p:sp>
        <p:nvSpPr>
          <p:cNvPr id="4" name="Marcador de fecha 3">
            <a:extLst>
              <a:ext uri="{FF2B5EF4-FFF2-40B4-BE49-F238E27FC236}">
                <a16:creationId xmlns:a16="http://schemas.microsoft.com/office/drawing/2014/main" id="{BCCEE4F8-9405-4E51-95E1-0266E6BFCE84}"/>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77D8747E-06AD-4D9C-AFD6-1C625859C75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96FEA3-0B60-4566-B056-4C6D295B0B99}"/>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32792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E48CDC3-37E2-494E-A0EA-A9922705BCD9}"/>
              </a:ext>
            </a:extLst>
          </p:cNvPr>
          <p:cNvSpPr>
            <a:spLocks noGrp="1"/>
          </p:cNvSpPr>
          <p:nvPr>
            <p:ph sz="half" idx="1"/>
          </p:nvPr>
        </p:nvSpPr>
        <p:spPr>
          <a:xfrm>
            <a:off x="838200" y="1825625"/>
            <a:ext cx="5181600" cy="4351338"/>
          </a:xfrm>
        </p:spPr>
        <p:txBody>
          <a:bodyPr/>
          <a:lstStyle>
            <a:lvl1pPr marL="228600" indent="-228600">
              <a:buClr>
                <a:schemeClr val="accent4">
                  <a:lumMod val="60000"/>
                  <a:lumOff val="40000"/>
                </a:schemeClr>
              </a:buClr>
              <a:buFont typeface="Arial"/>
              <a:buChar char="•"/>
              <a:defRPr/>
            </a:lvl1pPr>
            <a:lvl2pPr marL="685800" indent="-228600">
              <a:buClr>
                <a:schemeClr val="accent4">
                  <a:lumMod val="60000"/>
                  <a:lumOff val="40000"/>
                </a:schemeClr>
              </a:buClr>
              <a:buFont typeface="Arial"/>
              <a:buChar char="•"/>
              <a:defRPr/>
            </a:lvl2pPr>
            <a:lvl3pPr marL="1143000" indent="-228600">
              <a:buClr>
                <a:schemeClr val="accent4">
                  <a:lumMod val="60000"/>
                  <a:lumOff val="40000"/>
                </a:schemeClr>
              </a:buClr>
              <a:buFont typeface="Arial"/>
              <a:buChar char="•"/>
              <a:defRPr/>
            </a:lvl3pPr>
            <a:lvl4pPr marL="1600200" indent="-228600">
              <a:buClr>
                <a:schemeClr val="accent4">
                  <a:lumMod val="60000"/>
                  <a:lumOff val="40000"/>
                </a:schemeClr>
              </a:buClr>
              <a:buFont typeface="Arial"/>
              <a:buChar char="•"/>
              <a:defRPr/>
            </a:lvl4pPr>
            <a:lvl5pPr marL="2057400" indent="-228600">
              <a:buClr>
                <a:schemeClr val="accent4">
                  <a:lumMod val="60000"/>
                  <a:lumOff val="40000"/>
                </a:schemeClr>
              </a:buClr>
              <a:buFont typeface="Arial"/>
              <a:buChar char="•"/>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4923F10F-2F32-43CC-A02E-907A87AB957B}"/>
              </a:ext>
            </a:extLst>
          </p:cNvPr>
          <p:cNvSpPr>
            <a:spLocks noGrp="1"/>
          </p:cNvSpPr>
          <p:nvPr>
            <p:ph sz="half" idx="2"/>
          </p:nvPr>
        </p:nvSpPr>
        <p:spPr>
          <a:xfrm>
            <a:off x="6172200" y="1825625"/>
            <a:ext cx="5181600" cy="4351338"/>
          </a:xfrm>
        </p:spPr>
        <p:txBody>
          <a:bodyPr/>
          <a:lstStyle>
            <a:lvl1pPr marL="228600" indent="-228600">
              <a:buClr>
                <a:schemeClr val="accent4">
                  <a:lumMod val="60000"/>
                  <a:lumOff val="40000"/>
                </a:schemeClr>
              </a:buClr>
              <a:buFont typeface="Arial"/>
              <a:buChar char="•"/>
              <a:defRPr/>
            </a:lvl1pPr>
            <a:lvl2pPr marL="685800" indent="-228600">
              <a:buClr>
                <a:schemeClr val="accent4">
                  <a:lumMod val="60000"/>
                  <a:lumOff val="40000"/>
                </a:schemeClr>
              </a:buClr>
              <a:buFont typeface="Arial"/>
              <a:buChar char="•"/>
              <a:defRPr/>
            </a:lvl2pPr>
            <a:lvl3pPr marL="1143000" indent="-228600">
              <a:buClr>
                <a:schemeClr val="accent4">
                  <a:lumMod val="60000"/>
                  <a:lumOff val="40000"/>
                </a:schemeClr>
              </a:buClr>
              <a:buFont typeface="Arial"/>
              <a:buChar char="•"/>
              <a:defRPr/>
            </a:lvl3pPr>
            <a:lvl4pPr marL="1600200" indent="-228600">
              <a:buClr>
                <a:schemeClr val="accent4">
                  <a:lumMod val="60000"/>
                  <a:lumOff val="40000"/>
                </a:schemeClr>
              </a:buClr>
              <a:buFont typeface="Arial"/>
              <a:buChar char="•"/>
              <a:defRPr/>
            </a:lvl4pPr>
            <a:lvl5pPr marL="2057400" indent="-228600">
              <a:buClr>
                <a:schemeClr val="accent4">
                  <a:lumMod val="60000"/>
                  <a:lumOff val="40000"/>
                </a:schemeClr>
              </a:buClr>
              <a:buFont typeface="Arial"/>
              <a:buChar char="•"/>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AB0F293D-E3F5-4541-AF2C-4035E5DFF982}"/>
              </a:ext>
            </a:extLst>
          </p:cNvPr>
          <p:cNvSpPr>
            <a:spLocks noGrp="1"/>
          </p:cNvSpPr>
          <p:nvPr>
            <p:ph type="dt" sz="half" idx="10"/>
          </p:nvPr>
        </p:nvSpPr>
        <p:spPr/>
        <p:txBody>
          <a:bodyPr/>
          <a:lstStyle>
            <a:lvl1pPr marL="171450" indent="-171450">
              <a:buClr>
                <a:schemeClr val="accent4">
                  <a:lumMod val="60000"/>
                  <a:lumOff val="40000"/>
                </a:schemeClr>
              </a:buClr>
              <a:buFont typeface="Arial"/>
              <a:buChar char="•"/>
              <a:defRPr/>
            </a:lvl1pPr>
          </a:lstStyle>
          <a:p>
            <a:fld id="{88504922-B082-410A-B35E-91AB5A32566D}" type="datetimeFigureOut">
              <a:rPr lang="es-CO" smtClean="0"/>
              <a:pPr/>
              <a:t>7/09/2021</a:t>
            </a:fld>
            <a:endParaRPr lang="es-CO"/>
          </a:p>
        </p:txBody>
      </p:sp>
      <p:sp>
        <p:nvSpPr>
          <p:cNvPr id="6" name="Marcador de pie de página 5">
            <a:extLst>
              <a:ext uri="{FF2B5EF4-FFF2-40B4-BE49-F238E27FC236}">
                <a16:creationId xmlns:a16="http://schemas.microsoft.com/office/drawing/2014/main" id="{158D0EB1-9C4A-46D6-9F7E-257B223F7374}"/>
              </a:ext>
            </a:extLst>
          </p:cNvPr>
          <p:cNvSpPr>
            <a:spLocks noGrp="1"/>
          </p:cNvSpPr>
          <p:nvPr>
            <p:ph type="ftr" sz="quarter" idx="11"/>
          </p:nvPr>
        </p:nvSpPr>
        <p:spPr/>
        <p:txBody>
          <a:bodyPr/>
          <a:lstStyle>
            <a:lvl1pPr marL="171450" indent="-171450">
              <a:buClr>
                <a:schemeClr val="accent4">
                  <a:lumMod val="60000"/>
                  <a:lumOff val="40000"/>
                </a:schemeClr>
              </a:buClr>
              <a:buFont typeface="Arial"/>
              <a:buChar char="•"/>
              <a:defRPr/>
            </a:lvl1pPr>
          </a:lstStyle>
          <a:p>
            <a:endParaRPr lang="es-CO"/>
          </a:p>
        </p:txBody>
      </p:sp>
      <p:sp>
        <p:nvSpPr>
          <p:cNvPr id="7" name="Marcador de número de diapositiva 6">
            <a:extLst>
              <a:ext uri="{FF2B5EF4-FFF2-40B4-BE49-F238E27FC236}">
                <a16:creationId xmlns:a16="http://schemas.microsoft.com/office/drawing/2014/main" id="{F5F2F455-D9AB-4ED7-9BF0-921EDD1C2C53}"/>
              </a:ext>
            </a:extLst>
          </p:cNvPr>
          <p:cNvSpPr>
            <a:spLocks noGrp="1"/>
          </p:cNvSpPr>
          <p:nvPr>
            <p:ph type="sldNum" sz="quarter" idx="12"/>
          </p:nvPr>
        </p:nvSpPr>
        <p:spPr/>
        <p:txBody>
          <a:bodyPr/>
          <a:lstStyle>
            <a:lvl1pPr marL="171450" indent="-171450">
              <a:buClr>
                <a:schemeClr val="accent4">
                  <a:lumMod val="60000"/>
                  <a:lumOff val="40000"/>
                </a:schemeClr>
              </a:buClr>
              <a:buFont typeface="Arial"/>
              <a:buChar char="•"/>
              <a:defRPr/>
            </a:lvl1pPr>
          </a:lstStyle>
          <a:p>
            <a:fld id="{80A2C9CD-1B16-4B17-8207-BD1BBA90796C}" type="slidenum">
              <a:rPr lang="es-CO" smtClean="0"/>
              <a:pPr/>
              <a:t>‹Nº›</a:t>
            </a:fld>
            <a:endParaRPr lang="es-CO"/>
          </a:p>
        </p:txBody>
      </p:sp>
      <p:sp>
        <p:nvSpPr>
          <p:cNvPr id="8" name="Rectángulo 7"/>
          <p:cNvSpPr/>
          <p:nvPr userDrawn="1"/>
        </p:nvSpPr>
        <p:spPr>
          <a:xfrm>
            <a:off x="0" y="236761"/>
            <a:ext cx="12192000" cy="996130"/>
          </a:xfrm>
          <a:prstGeom prst="rect">
            <a:avLst/>
          </a:prstGeom>
          <a:solidFill>
            <a:srgbClr val="1C7ABF">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600" dirty="0">
              <a:solidFill>
                <a:srgbClr val="196DAA"/>
              </a:solidFill>
            </a:endParaRPr>
          </a:p>
        </p:txBody>
      </p:sp>
      <p:pic>
        <p:nvPicPr>
          <p:cNvPr id="9" name="Imagen 8" descr="Logo.png">
            <a:extLst>
              <a:ext uri="{FF2B5EF4-FFF2-40B4-BE49-F238E27FC236}">
                <a16:creationId xmlns:a16="http://schemas.microsoft.com/office/drawing/2014/main" id="{2F91D295-BEFE-4DF9-A417-7804E37B93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3967" y="276252"/>
            <a:ext cx="1738033" cy="1047750"/>
          </a:xfrm>
          <a:prstGeom prst="rect">
            <a:avLst/>
          </a:prstGeom>
        </p:spPr>
      </p:pic>
      <p:sp>
        <p:nvSpPr>
          <p:cNvPr id="10" name="Título 1">
            <a:extLst>
              <a:ext uri="{FF2B5EF4-FFF2-40B4-BE49-F238E27FC236}">
                <a16:creationId xmlns:a16="http://schemas.microsoft.com/office/drawing/2014/main" id="{3079A0D7-2A3F-4959-B232-7C378724F4E5}"/>
              </a:ext>
            </a:extLst>
          </p:cNvPr>
          <p:cNvSpPr>
            <a:spLocks noGrp="1"/>
          </p:cNvSpPr>
          <p:nvPr>
            <p:ph type="title"/>
          </p:nvPr>
        </p:nvSpPr>
        <p:spPr>
          <a:xfrm>
            <a:off x="838200" y="365126"/>
            <a:ext cx="10515600" cy="725527"/>
          </a:xfrm>
        </p:spPr>
        <p:txBody>
          <a:bodyPr>
            <a:normAutofit/>
          </a:bodyPr>
          <a:lstStyle>
            <a:lvl1pPr>
              <a:defRPr sz="2400"/>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691933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515E0DDA-1D8C-425C-93F7-845860A514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9AC936A7-0774-4E9F-A889-9608CDF8B486}"/>
              </a:ext>
            </a:extLst>
          </p:cNvPr>
          <p:cNvSpPr>
            <a:spLocks noGrp="1"/>
          </p:cNvSpPr>
          <p:nvPr>
            <p:ph sz="half" idx="2"/>
          </p:nvPr>
        </p:nvSpPr>
        <p:spPr>
          <a:xfrm>
            <a:off x="839788" y="2505075"/>
            <a:ext cx="5157787" cy="3684588"/>
          </a:xfrm>
        </p:spPr>
        <p:txBody>
          <a:bodyPr/>
          <a:lstStyle>
            <a:lvl1pPr marL="457200" indent="-457200">
              <a:buClr>
                <a:schemeClr val="accent4">
                  <a:lumMod val="60000"/>
                  <a:lumOff val="40000"/>
                </a:schemeClr>
              </a:buClr>
              <a:buFont typeface="Arial"/>
              <a:buChar char="•"/>
              <a:defRPr/>
            </a:lvl1pPr>
            <a:lvl2pPr marL="800100" indent="-342900">
              <a:buClr>
                <a:schemeClr val="accent4">
                  <a:lumMod val="60000"/>
                  <a:lumOff val="40000"/>
                </a:schemeClr>
              </a:buClr>
              <a:buFont typeface="Arial"/>
              <a:buChar char="•"/>
              <a:defRPr/>
            </a:lvl2pPr>
            <a:lvl3pPr marL="1257300" indent="-342900">
              <a:buClr>
                <a:schemeClr val="accent4">
                  <a:lumMod val="60000"/>
                  <a:lumOff val="40000"/>
                </a:schemeClr>
              </a:buClr>
              <a:buFont typeface="Arial"/>
              <a:buChar char="•"/>
              <a:defRPr/>
            </a:lvl3pPr>
            <a:lvl4pPr marL="1657350" indent="-285750">
              <a:buClr>
                <a:schemeClr val="accent4">
                  <a:lumMod val="60000"/>
                  <a:lumOff val="40000"/>
                </a:schemeClr>
              </a:buClr>
              <a:buFont typeface="Arial"/>
              <a:buChar char="•"/>
              <a:defRPr/>
            </a:lvl4pPr>
            <a:lvl5pPr marL="2114550" indent="-285750">
              <a:buClr>
                <a:schemeClr val="accent4">
                  <a:lumMod val="60000"/>
                  <a:lumOff val="40000"/>
                </a:schemeClr>
              </a:buClr>
              <a:buFont typeface="Arial"/>
              <a:buChar char="•"/>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3EB49904-94E6-407F-9789-452F87159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6670786-63CA-4D08-A55A-F2955F8E5022}"/>
              </a:ext>
            </a:extLst>
          </p:cNvPr>
          <p:cNvSpPr>
            <a:spLocks noGrp="1"/>
          </p:cNvSpPr>
          <p:nvPr>
            <p:ph sz="quarter" idx="4"/>
          </p:nvPr>
        </p:nvSpPr>
        <p:spPr>
          <a:xfrm>
            <a:off x="6172200" y="2505075"/>
            <a:ext cx="5183188" cy="3684588"/>
          </a:xfrm>
        </p:spPr>
        <p:txBody>
          <a:bodyPr/>
          <a:lstStyle>
            <a:lvl1pPr marL="457200" indent="-457200">
              <a:buClr>
                <a:schemeClr val="accent4">
                  <a:lumMod val="60000"/>
                  <a:lumOff val="40000"/>
                </a:schemeClr>
              </a:buClr>
              <a:buFont typeface="Arial"/>
              <a:buChar char="•"/>
              <a:defRPr/>
            </a:lvl1pPr>
            <a:lvl2pPr marL="800100" indent="-342900">
              <a:buClr>
                <a:schemeClr val="accent4">
                  <a:lumMod val="60000"/>
                  <a:lumOff val="40000"/>
                </a:schemeClr>
              </a:buClr>
              <a:buFont typeface="Arial"/>
              <a:buChar char="•"/>
              <a:defRPr/>
            </a:lvl2pPr>
            <a:lvl3pPr marL="1257300" indent="-342900">
              <a:buClr>
                <a:schemeClr val="accent4">
                  <a:lumMod val="60000"/>
                  <a:lumOff val="40000"/>
                </a:schemeClr>
              </a:buClr>
              <a:buFont typeface="Arial"/>
              <a:buChar char="•"/>
              <a:defRPr/>
            </a:lvl3pPr>
            <a:lvl4pPr marL="1657350" indent="-285750">
              <a:buClr>
                <a:schemeClr val="accent4">
                  <a:lumMod val="60000"/>
                  <a:lumOff val="40000"/>
                </a:schemeClr>
              </a:buClr>
              <a:buFont typeface="Arial"/>
              <a:buChar char="•"/>
              <a:defRPr/>
            </a:lvl4pPr>
            <a:lvl5pPr marL="2114550" indent="-285750">
              <a:buClr>
                <a:schemeClr val="accent4">
                  <a:lumMod val="60000"/>
                  <a:lumOff val="40000"/>
                </a:schemeClr>
              </a:buClr>
              <a:buFont typeface="Arial"/>
              <a:buChar char="•"/>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41BBBC2C-5638-498A-8505-FFE1B5D8D299}"/>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8" name="Marcador de pie de página 7">
            <a:extLst>
              <a:ext uri="{FF2B5EF4-FFF2-40B4-BE49-F238E27FC236}">
                <a16:creationId xmlns:a16="http://schemas.microsoft.com/office/drawing/2014/main" id="{0CF1C096-634F-4E07-B309-60AF328F769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BE8F906-BC5C-409E-919E-C58392831703}"/>
              </a:ext>
            </a:extLst>
          </p:cNvPr>
          <p:cNvSpPr>
            <a:spLocks noGrp="1"/>
          </p:cNvSpPr>
          <p:nvPr>
            <p:ph type="sldNum" sz="quarter" idx="12"/>
          </p:nvPr>
        </p:nvSpPr>
        <p:spPr/>
        <p:txBody>
          <a:bodyPr/>
          <a:lstStyle/>
          <a:p>
            <a:fld id="{80A2C9CD-1B16-4B17-8207-BD1BBA90796C}" type="slidenum">
              <a:rPr lang="es-CO" smtClean="0"/>
              <a:t>‹Nº›</a:t>
            </a:fld>
            <a:endParaRPr lang="es-CO"/>
          </a:p>
        </p:txBody>
      </p:sp>
      <p:sp>
        <p:nvSpPr>
          <p:cNvPr id="10" name="Rectángulo 9"/>
          <p:cNvSpPr/>
          <p:nvPr userDrawn="1"/>
        </p:nvSpPr>
        <p:spPr>
          <a:xfrm>
            <a:off x="0" y="236761"/>
            <a:ext cx="12192000" cy="996130"/>
          </a:xfrm>
          <a:prstGeom prst="rect">
            <a:avLst/>
          </a:prstGeom>
          <a:solidFill>
            <a:srgbClr val="1C7ABF">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600" dirty="0">
              <a:solidFill>
                <a:srgbClr val="196DAA"/>
              </a:solidFill>
            </a:endParaRPr>
          </a:p>
        </p:txBody>
      </p:sp>
      <p:pic>
        <p:nvPicPr>
          <p:cNvPr id="11" name="Imagen 10" descr="Logo.png">
            <a:extLst>
              <a:ext uri="{FF2B5EF4-FFF2-40B4-BE49-F238E27FC236}">
                <a16:creationId xmlns:a16="http://schemas.microsoft.com/office/drawing/2014/main" id="{2F91D295-BEFE-4DF9-A417-7804E37B93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3967" y="276252"/>
            <a:ext cx="1738033" cy="1047750"/>
          </a:xfrm>
          <a:prstGeom prst="rect">
            <a:avLst/>
          </a:prstGeom>
        </p:spPr>
      </p:pic>
      <p:sp>
        <p:nvSpPr>
          <p:cNvPr id="12" name="Título 1">
            <a:extLst>
              <a:ext uri="{FF2B5EF4-FFF2-40B4-BE49-F238E27FC236}">
                <a16:creationId xmlns:a16="http://schemas.microsoft.com/office/drawing/2014/main" id="{3079A0D7-2A3F-4959-B232-7C378724F4E5}"/>
              </a:ext>
            </a:extLst>
          </p:cNvPr>
          <p:cNvSpPr>
            <a:spLocks noGrp="1"/>
          </p:cNvSpPr>
          <p:nvPr>
            <p:ph type="title"/>
          </p:nvPr>
        </p:nvSpPr>
        <p:spPr>
          <a:xfrm>
            <a:off x="838200" y="365126"/>
            <a:ext cx="10515600" cy="725527"/>
          </a:xfrm>
        </p:spPr>
        <p:txBody>
          <a:bodyPr>
            <a:normAutofit/>
          </a:bodyPr>
          <a:lstStyle>
            <a:lvl1pPr>
              <a:defRPr sz="2400"/>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149017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410A6B8-67F0-4EA1-A29B-2403B0C00E3E}"/>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3" name="Marcador de pie de página 2">
            <a:extLst>
              <a:ext uri="{FF2B5EF4-FFF2-40B4-BE49-F238E27FC236}">
                <a16:creationId xmlns:a16="http://schemas.microsoft.com/office/drawing/2014/main" id="{8B5F07A7-1770-4017-8BC2-A059CD7063E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602BE2E-B516-4DE4-BCA9-411A76CEB8EA}"/>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203665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FB882E-4B44-40AF-AF37-466A636FFE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EAD1753-A0FB-4501-8EB3-D5014A93AD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A6A5B3D-8516-4069-9220-A9E493422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444DAFE-CDFC-4B04-9EFC-9CFCFC592B28}"/>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6" name="Marcador de pie de página 5">
            <a:extLst>
              <a:ext uri="{FF2B5EF4-FFF2-40B4-BE49-F238E27FC236}">
                <a16:creationId xmlns:a16="http://schemas.microsoft.com/office/drawing/2014/main" id="{10236F90-2BB7-44D8-974E-0294021B576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7660582-D3EB-43E9-BE0E-EEA7D19D33B2}"/>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213863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04191-A874-483B-8AB0-816A3D2DD9AC}"/>
              </a:ext>
            </a:extLst>
          </p:cNvPr>
          <p:cNvSpPr>
            <a:spLocks noGrp="1"/>
          </p:cNvSpPr>
          <p:nvPr>
            <p:ph type="title"/>
          </p:nvPr>
        </p:nvSpPr>
        <p:spPr>
          <a:xfrm>
            <a:off x="839788" y="457200"/>
            <a:ext cx="3932237" cy="1600200"/>
          </a:xfrm>
        </p:spPr>
        <p:txBody>
          <a:bodyPr anchor="b"/>
          <a:lstStyle>
            <a:lvl1pPr>
              <a:defRPr sz="3200"/>
            </a:lvl1pPr>
          </a:lstStyle>
          <a:p>
            <a:r>
              <a:rPr lang="es-ES" dirty="0"/>
              <a:t>Haga clic para modificar el estilo de título del patrón</a:t>
            </a:r>
            <a:endParaRPr lang="es-CO" dirty="0"/>
          </a:p>
        </p:txBody>
      </p:sp>
      <p:sp>
        <p:nvSpPr>
          <p:cNvPr id="3" name="Marcador de posición de imagen 2">
            <a:extLst>
              <a:ext uri="{FF2B5EF4-FFF2-40B4-BE49-F238E27FC236}">
                <a16:creationId xmlns:a16="http://schemas.microsoft.com/office/drawing/2014/main" id="{09C293C1-EF6A-4FE6-97E5-EB47225594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269BE7E5-66DC-4790-96F2-ECFE4B2B2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062B1E9-6BEF-4C83-844E-705DD27B6F18}"/>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6" name="Marcador de pie de página 5">
            <a:extLst>
              <a:ext uri="{FF2B5EF4-FFF2-40B4-BE49-F238E27FC236}">
                <a16:creationId xmlns:a16="http://schemas.microsoft.com/office/drawing/2014/main" id="{166ECF47-89E0-4A18-8093-004A349DD0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89FC6D9-5E88-452C-8612-4A8ACDB8444E}"/>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67996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78AE0-2F85-4B36-A5AD-B5354271CB9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423164F-3808-4632-B7F3-8304AC8098A6}"/>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C4C2965-42A8-4708-AF23-01FCDAB5BF9C}"/>
              </a:ext>
            </a:extLst>
          </p:cNvPr>
          <p:cNvSpPr>
            <a:spLocks noGrp="1"/>
          </p:cNvSpPr>
          <p:nvPr>
            <p:ph type="dt" sz="half" idx="10"/>
          </p:nvPr>
        </p:nvSpPr>
        <p:spPr/>
        <p:txBody>
          <a:body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8D15EF33-9C40-4984-A719-7C797BC968F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56B1AD0-1830-446D-8D9B-AB03337C7722}"/>
              </a:ext>
            </a:extLst>
          </p:cNvPr>
          <p:cNvSpPr>
            <a:spLocks noGrp="1"/>
          </p:cNvSpPr>
          <p:nvPr>
            <p:ph type="sldNum" sz="quarter" idx="12"/>
          </p:nvPr>
        </p:nvSpPr>
        <p:spPr/>
        <p:txBody>
          <a:bodyPr/>
          <a:lstStyle/>
          <a:p>
            <a:fld id="{80A2C9CD-1B16-4B17-8207-BD1BBA90796C}" type="slidenum">
              <a:rPr lang="es-CO" smtClean="0"/>
              <a:t>‹Nº›</a:t>
            </a:fld>
            <a:endParaRPr lang="es-CO"/>
          </a:p>
        </p:txBody>
      </p:sp>
    </p:spTree>
    <p:extLst>
      <p:ext uri="{BB962C8B-B14F-4D97-AF65-F5344CB8AC3E}">
        <p14:creationId xmlns:p14="http://schemas.microsoft.com/office/powerpoint/2010/main" val="263794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12"/>
          <a:srcRect t="7608" b="15695"/>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id="{199C4AF5-6BF5-465F-A3BC-DB97B76AE2C3}"/>
              </a:ext>
            </a:extLst>
          </p:cNvPr>
          <p:cNvSpPr>
            <a:spLocks noGrp="1"/>
          </p:cNvSpPr>
          <p:nvPr>
            <p:ph type="title"/>
          </p:nvPr>
        </p:nvSpPr>
        <p:spPr>
          <a:xfrm>
            <a:off x="838200" y="365126"/>
            <a:ext cx="10515600" cy="725527"/>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7A8AAAB7-7BF0-4E30-B21B-3AAE54AFD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E2D48B37-988C-409B-896B-0AC6A1C823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04922-B082-410A-B35E-91AB5A32566D}" type="datetimeFigureOut">
              <a:rPr lang="es-CO" smtClean="0"/>
              <a:t>7/09/2021</a:t>
            </a:fld>
            <a:endParaRPr lang="es-CO"/>
          </a:p>
        </p:txBody>
      </p:sp>
      <p:sp>
        <p:nvSpPr>
          <p:cNvPr id="5" name="Marcador de pie de página 4">
            <a:extLst>
              <a:ext uri="{FF2B5EF4-FFF2-40B4-BE49-F238E27FC236}">
                <a16:creationId xmlns:a16="http://schemas.microsoft.com/office/drawing/2014/main" id="{80B0E0EE-6177-44BB-B161-88B59AA2D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3CBB2140-3D0F-43A4-8D6C-B7E9A44B77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2C9CD-1B16-4B17-8207-BD1BBA90796C}" type="slidenum">
              <a:rPr lang="es-CO" smtClean="0"/>
              <a:t>‹Nº›</a:t>
            </a:fld>
            <a:endParaRPr lang="es-CO"/>
          </a:p>
        </p:txBody>
      </p:sp>
    </p:spTree>
    <p:extLst>
      <p:ext uri="{BB962C8B-B14F-4D97-AF65-F5344CB8AC3E}">
        <p14:creationId xmlns:p14="http://schemas.microsoft.com/office/powerpoint/2010/main" val="21778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2800" kern="1200">
          <a:solidFill>
            <a:schemeClr val="bg1"/>
          </a:solidFill>
          <a:latin typeface="Arial Rounded MT Bold"/>
          <a:ea typeface="+mj-ea"/>
          <a:cs typeface="Arial Rounded MT Bold"/>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264C"/>
          </a:solidFill>
          <a:latin typeface="Arial Rounded MT Bold"/>
          <a:ea typeface="+mn-ea"/>
          <a:cs typeface="Arial Rounded MT Bold"/>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64C"/>
          </a:solidFill>
          <a:latin typeface="Arial Rounded MT Bold"/>
          <a:ea typeface="+mn-ea"/>
          <a:cs typeface="Arial Rounded MT Bold"/>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64C"/>
          </a:solidFill>
          <a:latin typeface="Arial Rounded MT Bold"/>
          <a:ea typeface="+mn-ea"/>
          <a:cs typeface="Arial Rounded MT Bold"/>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264C"/>
          </a:solidFill>
          <a:latin typeface="Arial Rounded MT Bold"/>
          <a:ea typeface="+mn-ea"/>
          <a:cs typeface="Arial Rounded MT Bold"/>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264C"/>
          </a:solidFill>
          <a:latin typeface="Arial Rounded MT Bold"/>
          <a:ea typeface="+mn-ea"/>
          <a:cs typeface="Arial Rounded MT 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10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79.emf"/><Relationship Id="rId4" Type="http://schemas.openxmlformats.org/officeDocument/2006/relationships/package" Target="../embeddings/Microsoft_Excel_Worksheet.xlsx"/></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4.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5.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6.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7.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8.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19.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20.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21.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comments" Target="../comments/comment22.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83.png"/><Relationship Id="rId4" Type="http://schemas.openxmlformats.org/officeDocument/2006/relationships/oleObject" Target="../embeddings/oleObject2.bin"/></Relationships>
</file>

<file path=ppt/slides/_rels/slide95.xml.rels><?xml version="1.0" encoding="UTF-8" standalone="yes"?>
<Relationships xmlns="http://schemas.openxmlformats.org/package/2006/relationships"><Relationship Id="rId3" Type="http://schemas.openxmlformats.org/officeDocument/2006/relationships/hyperlink" Target="http://www.sire.gov.co/web/sab" TargetMode="External"/><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hyperlink" Target="http://www.idiger.gov.co/" TargetMode="External"/><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6" name="Rectángulo 5"/>
          <p:cNvSpPr/>
          <p:nvPr/>
        </p:nvSpPr>
        <p:spPr>
          <a:xfrm>
            <a:off x="0" y="2009104"/>
            <a:ext cx="12228442" cy="1402865"/>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Segunda Sección comité</a:t>
            </a:r>
            <a:r>
              <a:rPr lang="es-ES" sz="2400" dirty="0"/>
              <a:t> ordinario del año 2018 </a:t>
            </a:r>
          </a:p>
          <a:p>
            <a:pPr algn="ctr"/>
            <a:r>
              <a:rPr lang="es-ES" sz="3200" b="1" dirty="0"/>
              <a:t>Comité Sectorial de Desarrollo Administrativo de Ambiente</a:t>
            </a:r>
            <a:endParaRPr lang="es-CO" sz="3200" dirty="0"/>
          </a:p>
        </p:txBody>
      </p:sp>
      <p:sp>
        <p:nvSpPr>
          <p:cNvPr id="7" name="CuadroTexto 6"/>
          <p:cNvSpPr txBox="1"/>
          <p:nvPr/>
        </p:nvSpPr>
        <p:spPr>
          <a:xfrm>
            <a:off x="5029200" y="4733027"/>
            <a:ext cx="3215149" cy="523220"/>
          </a:xfrm>
          <a:prstGeom prst="rect">
            <a:avLst/>
          </a:prstGeom>
          <a:noFill/>
        </p:spPr>
        <p:txBody>
          <a:bodyPr wrap="square" rtlCol="0">
            <a:spAutoFit/>
          </a:bodyPr>
          <a:lstStyle/>
          <a:p>
            <a:r>
              <a:rPr lang="es-CO" sz="2800" dirty="0">
                <a:solidFill>
                  <a:schemeClr val="bg1"/>
                </a:solidFill>
              </a:rPr>
              <a:t>24 de Julio de 2018</a:t>
            </a:r>
          </a:p>
        </p:txBody>
      </p:sp>
    </p:spTree>
    <p:extLst>
      <p:ext uri="{BB962C8B-B14F-4D97-AF65-F5344CB8AC3E}">
        <p14:creationId xmlns:p14="http://schemas.microsoft.com/office/powerpoint/2010/main" val="5421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2" name="Rectángulo 1"/>
          <p:cNvSpPr/>
          <p:nvPr/>
        </p:nvSpPr>
        <p:spPr>
          <a:xfrm>
            <a:off x="1397528" y="914222"/>
            <a:ext cx="9721046" cy="3139321"/>
          </a:xfrm>
          <a:prstGeom prst="rect">
            <a:avLst/>
          </a:prstGeom>
          <a:solidFill>
            <a:srgbClr val="E0F5FF">
              <a:alpha val="47843"/>
            </a:srgbClr>
          </a:solidFill>
          <a:effectLst>
            <a:innerShdw blurRad="63500" dist="50800" dir="2700000">
              <a:prstClr val="black">
                <a:alpha val="50000"/>
              </a:prstClr>
            </a:innerShdw>
          </a:effectLst>
        </p:spPr>
        <p:txBody>
          <a:bodyPr wrap="square" lIns="91440" tIns="45720" rIns="91440" bIns="45720">
            <a:spAutoFit/>
          </a:bodyPr>
          <a:lstStyle/>
          <a:p>
            <a:pPr algn="ctr"/>
            <a:r>
              <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AVANCES EN EL PLAN DISTRITAL DE GESTIÓN DE RIESGO Y CAMBIO CLIMÁTICO.</a:t>
            </a:r>
          </a:p>
          <a:p>
            <a:pPr algn="ctr"/>
            <a:r>
              <a:rPr lang="es-ES" sz="3600" b="1" spc="50" dirty="0">
                <a:ln w="9525" cmpd="sng">
                  <a:solidFill>
                    <a:schemeClr val="accent1"/>
                  </a:solidFill>
                  <a:prstDash val="solid"/>
                </a:ln>
                <a:solidFill>
                  <a:srgbClr val="70AD47">
                    <a:tint val="1000"/>
                  </a:srgbClr>
                </a:solidFill>
                <a:effectLst>
                  <a:glow rad="38100">
                    <a:schemeClr val="accent1">
                      <a:alpha val="40000"/>
                    </a:schemeClr>
                  </a:glow>
                </a:effectLst>
              </a:rPr>
              <a:t>Primer semestre 2018</a:t>
            </a:r>
            <a:endParaRPr lang="es-E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0160265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CO" sz="2800" b="1" i="1" dirty="0">
                <a:latin typeface="Arial" panose="020B0604020202020204" pitchFamily="34" charset="0"/>
                <a:cs typeface="Arial" panose="020B0604020202020204" pitchFamily="34" charset="0"/>
              </a:rPr>
              <a:t>PROGRAMAS Y METAS DEL PLAN DISTRITAL DE DESARROLLO</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106828623"/>
              </p:ext>
            </p:extLst>
          </p:nvPr>
        </p:nvGraphicFramePr>
        <p:xfrm>
          <a:off x="1955540" y="135877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97457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85510" y="1925246"/>
            <a:ext cx="3420380" cy="1815882"/>
          </a:xfrm>
          <a:prstGeom prst="rect">
            <a:avLst/>
          </a:prstGeom>
          <a:noFill/>
        </p:spPr>
        <p:txBody>
          <a:bodyPr wrap="square" rtlCol="0">
            <a:spAutoFit/>
          </a:bodyPr>
          <a:lstStyle/>
          <a:p>
            <a:pPr algn="ctr"/>
            <a:r>
              <a:rPr lang="es-ES" sz="1600" b="1" i="1" dirty="0">
                <a:latin typeface="Arial" panose="020B0604020202020204" pitchFamily="34" charset="0"/>
                <a:cs typeface="Arial" panose="020B0604020202020204" pitchFamily="34" charset="0"/>
              </a:rPr>
              <a:t>META</a:t>
            </a:r>
          </a:p>
          <a:p>
            <a:pPr algn="ctr"/>
            <a:endParaRPr lang="es-CO" sz="1600" dirty="0">
              <a:latin typeface="Arial" panose="020B0604020202020204" pitchFamily="34" charset="0"/>
              <a:cs typeface="Arial" panose="020B0604020202020204" pitchFamily="34" charset="0"/>
            </a:endParaRPr>
          </a:p>
          <a:p>
            <a:pPr algn="ctr"/>
            <a:r>
              <a:rPr lang="es-CO" sz="1600" dirty="0">
                <a:latin typeface="Arial" panose="020B0604020202020204" pitchFamily="34" charset="0"/>
                <a:cs typeface="Arial" panose="020B0604020202020204" pitchFamily="34" charset="0"/>
              </a:rPr>
              <a:t>519. Diseñar e implementar 10 modelos de Restauración Ecológica En áreas de la Estructura Ecológica Principal de la ciudad Región</a:t>
            </a:r>
            <a:endParaRPr lang="es-ES" sz="1600" dirty="0">
              <a:latin typeface="Arial" panose="020B0604020202020204" pitchFamily="34" charset="0"/>
              <a:cs typeface="Arial" panose="020B0604020202020204" pitchFamily="34" charset="0"/>
            </a:endParaRPr>
          </a:p>
          <a:p>
            <a:pPr algn="ctr"/>
            <a:endParaRPr lang="es-ES" sz="1600" b="1" i="1" dirty="0">
              <a:latin typeface="Arial" panose="020B0604020202020204" pitchFamily="34" charset="0"/>
              <a:cs typeface="Arial" panose="020B0604020202020204" pitchFamily="34" charset="0"/>
            </a:endParaRPr>
          </a:p>
        </p:txBody>
      </p:sp>
      <p:cxnSp>
        <p:nvCxnSpPr>
          <p:cNvPr id="5" name="4 Conector recto"/>
          <p:cNvCxnSpPr/>
          <p:nvPr/>
        </p:nvCxnSpPr>
        <p:spPr>
          <a:xfrm flipV="1">
            <a:off x="5599648" y="3113966"/>
            <a:ext cx="4861837" cy="5144"/>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6208512" y="1769556"/>
            <a:ext cx="3150350"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PDD 2016-2018</a:t>
            </a:r>
          </a:p>
        </p:txBody>
      </p:sp>
      <p:sp>
        <p:nvSpPr>
          <p:cNvPr id="9" name="8 CuadroTexto"/>
          <p:cNvSpPr txBox="1"/>
          <p:nvPr/>
        </p:nvSpPr>
        <p:spPr>
          <a:xfrm>
            <a:off x="5465930" y="2257336"/>
            <a:ext cx="4523001" cy="861774"/>
          </a:xfrm>
          <a:prstGeom prst="rect">
            <a:avLst/>
          </a:prstGeom>
          <a:noFill/>
        </p:spPr>
        <p:txBody>
          <a:bodyPr wrap="square" rtlCol="0">
            <a:spAutoFit/>
          </a:bodyPr>
          <a:lstStyle/>
          <a:p>
            <a:pPr algn="ctr"/>
            <a:r>
              <a:rPr lang="es-CO" sz="1600" b="1" dirty="0">
                <a:latin typeface="Arial" panose="020B0604020202020204" pitchFamily="34" charset="0"/>
                <a:cs typeface="Arial" panose="020B0604020202020204" pitchFamily="34" charset="0"/>
              </a:rPr>
              <a:t>Nos. Metas: 10</a:t>
            </a:r>
          </a:p>
          <a:p>
            <a:pPr algn="ctr"/>
            <a:r>
              <a:rPr lang="es-CO" sz="1600" b="1" dirty="0">
                <a:latin typeface="Arial" panose="020B0604020202020204" pitchFamily="34" charset="0"/>
                <a:cs typeface="Arial" panose="020B0604020202020204" pitchFamily="34" charset="0"/>
              </a:rPr>
              <a:t>Avance hasta el 2018: 3</a:t>
            </a:r>
          </a:p>
          <a:p>
            <a:pPr algn="ctr"/>
            <a:r>
              <a:rPr lang="es-CO" sz="1600" dirty="0">
                <a:latin typeface="Arial" panose="020B0604020202020204" pitchFamily="34" charset="0"/>
                <a:cs typeface="Arial" panose="020B0604020202020204" pitchFamily="34" charset="0"/>
              </a:rPr>
              <a:t>% de Ejecución del PDD: 24,40%</a:t>
            </a:r>
          </a:p>
        </p:txBody>
      </p:sp>
      <p:sp>
        <p:nvSpPr>
          <p:cNvPr id="10" name="9 CuadroTexto"/>
          <p:cNvSpPr txBox="1"/>
          <p:nvPr/>
        </p:nvSpPr>
        <p:spPr>
          <a:xfrm>
            <a:off x="5578443" y="3256821"/>
            <a:ext cx="4410489"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2018 (Enero a 30 de junio)</a:t>
            </a:r>
          </a:p>
        </p:txBody>
      </p:sp>
      <p:sp>
        <p:nvSpPr>
          <p:cNvPr id="11" name="10 CuadroTexto"/>
          <p:cNvSpPr txBox="1"/>
          <p:nvPr/>
        </p:nvSpPr>
        <p:spPr>
          <a:xfrm>
            <a:off x="6058215" y="3894635"/>
            <a:ext cx="3735415" cy="584775"/>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Ejecución 30/junio/2018: 1,44</a:t>
            </a:r>
          </a:p>
          <a:p>
            <a:pPr algn="ctr"/>
            <a:r>
              <a:rPr lang="es-CO" sz="1600" dirty="0">
                <a:latin typeface="Arial" panose="020B0604020202020204" pitchFamily="34" charset="0"/>
                <a:cs typeface="Arial" panose="020B0604020202020204" pitchFamily="34" charset="0"/>
              </a:rPr>
              <a:t>%  Vigencia: 48%</a:t>
            </a:r>
          </a:p>
        </p:txBody>
      </p:sp>
      <p:cxnSp>
        <p:nvCxnSpPr>
          <p:cNvPr id="13" name="12 Conector recto"/>
          <p:cNvCxnSpPr/>
          <p:nvPr/>
        </p:nvCxnSpPr>
        <p:spPr>
          <a:xfrm>
            <a:off x="5578443" y="1399604"/>
            <a:ext cx="21205" cy="335960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aphicFrame>
        <p:nvGraphicFramePr>
          <p:cNvPr id="3" name="2 Diagrama"/>
          <p:cNvGraphicFramePr/>
          <p:nvPr>
            <p:extLst>
              <p:ext uri="{D42A27DB-BD31-4B8C-83A1-F6EECF244321}">
                <p14:modId xmlns:p14="http://schemas.microsoft.com/office/powerpoint/2010/main" val="3474292952"/>
              </p:ext>
            </p:extLst>
          </p:nvPr>
        </p:nvGraphicFramePr>
        <p:xfrm>
          <a:off x="6314752" y="4479410"/>
          <a:ext cx="3431629" cy="1892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21 CuadroTexto"/>
          <p:cNvSpPr txBox="1"/>
          <p:nvPr/>
        </p:nvSpPr>
        <p:spPr>
          <a:xfrm>
            <a:off x="2158062" y="322387"/>
            <a:ext cx="7358318" cy="1323439"/>
          </a:xfrm>
          <a:prstGeom prst="rect">
            <a:avLst/>
          </a:prstGeom>
          <a:noFill/>
        </p:spPr>
        <p:txBody>
          <a:bodyPr wrap="square" rtlCol="0">
            <a:spAutoFit/>
          </a:bodyPr>
          <a:lstStyle/>
          <a:p>
            <a:pPr algn="ctr"/>
            <a:r>
              <a:rPr lang="es-CO" sz="2400" b="1" i="1" dirty="0">
                <a:solidFill>
                  <a:schemeClr val="accent1"/>
                </a:solidFill>
                <a:latin typeface="Arial" panose="020B0604020202020204" pitchFamily="34" charset="0"/>
                <a:cs typeface="Arial" panose="020B0604020202020204" pitchFamily="34" charset="0"/>
              </a:rPr>
              <a:t>PROGRAMA 38. </a:t>
            </a:r>
          </a:p>
          <a:p>
            <a:pPr algn="ctr"/>
            <a:r>
              <a:rPr lang="es-CO" sz="2400" b="1" i="1" dirty="0">
                <a:solidFill>
                  <a:schemeClr val="accent1"/>
                </a:solidFill>
                <a:latin typeface="Arial" panose="020B0604020202020204" pitchFamily="34" charset="0"/>
                <a:cs typeface="Arial" panose="020B0604020202020204" pitchFamily="34" charset="0"/>
              </a:rPr>
              <a:t>RECUPERACIÓN Y MANEJO DE LA EEP</a:t>
            </a:r>
            <a:endParaRPr lang="es-ES" sz="2400" dirty="0">
              <a:solidFill>
                <a:schemeClr val="accent1"/>
              </a:solidFill>
              <a:latin typeface="Arial" panose="020B0604020202020204" pitchFamily="34" charset="0"/>
              <a:cs typeface="Arial" panose="020B0604020202020204" pitchFamily="34" charset="0"/>
            </a:endParaRPr>
          </a:p>
          <a:p>
            <a:pPr algn="ctr"/>
            <a:endParaRPr lang="es-ES" sz="1600" b="1" i="1" dirty="0">
              <a:latin typeface="Arial" panose="020B0604020202020204" pitchFamily="34" charset="0"/>
              <a:cs typeface="Arial" panose="020B0604020202020204" pitchFamily="34" charset="0"/>
            </a:endParaRPr>
          </a:p>
          <a:p>
            <a:pPr algn="ctr"/>
            <a:endParaRPr lang="es-ES" sz="1600" b="1" i="1" dirty="0">
              <a:latin typeface="Arial" panose="020B0604020202020204" pitchFamily="34" charset="0"/>
              <a:cs typeface="Arial" panose="020B0604020202020204" pitchFamily="34" charset="0"/>
            </a:endParaRPr>
          </a:p>
        </p:txBody>
      </p:sp>
      <p:sp>
        <p:nvSpPr>
          <p:cNvPr id="7" name="6 Rectángulo"/>
          <p:cNvSpPr/>
          <p:nvPr/>
        </p:nvSpPr>
        <p:spPr>
          <a:xfrm>
            <a:off x="1951360" y="4446902"/>
            <a:ext cx="3154530" cy="1569660"/>
          </a:xfrm>
          <a:prstGeom prst="rect">
            <a:avLst/>
          </a:prstGeom>
        </p:spPr>
        <p:txBody>
          <a:bodyPr wrap="square">
            <a:spAutoFit/>
          </a:bodyPr>
          <a:lstStyle/>
          <a:p>
            <a:r>
              <a:rPr lang="es-CO"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AVANCES</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APIRE Parque Metropolitano Santa Teresita de la Arboleda</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APIRE Embalse </a:t>
            </a:r>
            <a:r>
              <a:rPr lang="es-CO" dirty="0" err="1">
                <a:latin typeface="Arial" panose="020B0604020202020204" pitchFamily="34" charset="0"/>
                <a:cs typeface="Arial" panose="020B0604020202020204" pitchFamily="34" charset="0"/>
              </a:rPr>
              <a:t>Tominé</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8809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87845" y="1862836"/>
            <a:ext cx="3420380" cy="2554545"/>
          </a:xfrm>
          <a:prstGeom prst="rect">
            <a:avLst/>
          </a:prstGeom>
          <a:noFill/>
        </p:spPr>
        <p:txBody>
          <a:bodyPr wrap="square" rtlCol="0">
            <a:spAutoFit/>
          </a:bodyPr>
          <a:lstStyle/>
          <a:p>
            <a:pPr algn="ctr"/>
            <a:r>
              <a:rPr lang="es-ES" sz="1600" b="1" i="1" dirty="0">
                <a:latin typeface="Arial" panose="020B0604020202020204" pitchFamily="34" charset="0"/>
                <a:cs typeface="Arial" panose="020B0604020202020204" pitchFamily="34" charset="0"/>
              </a:rPr>
              <a:t>META</a:t>
            </a:r>
          </a:p>
          <a:p>
            <a:pPr algn="ctr"/>
            <a:endParaRPr lang="es-CO" sz="1600" dirty="0">
              <a:latin typeface="Arial" panose="020B0604020202020204" pitchFamily="34" charset="0"/>
              <a:cs typeface="Arial" panose="020B0604020202020204" pitchFamily="34" charset="0"/>
            </a:endParaRPr>
          </a:p>
          <a:p>
            <a:pPr algn="ctr"/>
            <a:r>
              <a:rPr lang="es-CO" sz="1600" dirty="0">
                <a:latin typeface="Arial" panose="020B0604020202020204" pitchFamily="34" charset="0"/>
                <a:cs typeface="Arial" panose="020B0604020202020204" pitchFamily="34" charset="0"/>
              </a:rPr>
              <a:t>452. Formular, adoptar y ejecutar el Plan Distrital de Silvicultura Urbana, Zonas verdes y Jardinería con prospectiva de ejecución a 12 años, definido en el Decreto 531 de 2010 y adelantar su implementación en un 30%.</a:t>
            </a:r>
            <a:endParaRPr lang="es-ES" sz="1600" b="1" i="1" dirty="0">
              <a:latin typeface="Arial" panose="020B0604020202020204" pitchFamily="34" charset="0"/>
              <a:cs typeface="Arial" panose="020B0604020202020204" pitchFamily="34" charset="0"/>
            </a:endParaRPr>
          </a:p>
          <a:p>
            <a:pPr algn="ctr"/>
            <a:endParaRPr lang="es-ES" sz="1600" b="1" i="1" dirty="0">
              <a:latin typeface="Arial" panose="020B0604020202020204" pitchFamily="34" charset="0"/>
              <a:cs typeface="Arial" panose="020B0604020202020204" pitchFamily="34" charset="0"/>
            </a:endParaRPr>
          </a:p>
        </p:txBody>
      </p:sp>
      <p:cxnSp>
        <p:nvCxnSpPr>
          <p:cNvPr id="5" name="4 Conector recto"/>
          <p:cNvCxnSpPr/>
          <p:nvPr/>
        </p:nvCxnSpPr>
        <p:spPr>
          <a:xfrm>
            <a:off x="5599648" y="3088334"/>
            <a:ext cx="4861837" cy="25632"/>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6208512" y="1769556"/>
            <a:ext cx="3150350"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2016-2018</a:t>
            </a:r>
          </a:p>
        </p:txBody>
      </p:sp>
      <p:sp>
        <p:nvSpPr>
          <p:cNvPr id="9" name="8 CuadroTexto"/>
          <p:cNvSpPr txBox="1"/>
          <p:nvPr/>
        </p:nvSpPr>
        <p:spPr>
          <a:xfrm>
            <a:off x="5465930" y="2257337"/>
            <a:ext cx="4523001" cy="830997"/>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Nos. Metas: 1</a:t>
            </a:r>
          </a:p>
          <a:p>
            <a:pPr algn="ctr"/>
            <a:r>
              <a:rPr lang="es-CO" sz="1600" b="1" dirty="0">
                <a:latin typeface="Arial" panose="020B0604020202020204" pitchFamily="34" charset="0"/>
                <a:cs typeface="Arial" panose="020B0604020202020204" pitchFamily="34" charset="0"/>
              </a:rPr>
              <a:t>Avance hasta el 2018: 0,38</a:t>
            </a:r>
          </a:p>
          <a:p>
            <a:pPr algn="ctr"/>
            <a:r>
              <a:rPr lang="es-CO" sz="1600" dirty="0">
                <a:latin typeface="Arial" panose="020B0604020202020204" pitchFamily="34" charset="0"/>
                <a:cs typeface="Arial" panose="020B0604020202020204" pitchFamily="34" charset="0"/>
              </a:rPr>
              <a:t>% de Ejecución del PDD: 8%</a:t>
            </a:r>
          </a:p>
        </p:txBody>
      </p:sp>
      <p:sp>
        <p:nvSpPr>
          <p:cNvPr id="10" name="9 CuadroTexto"/>
          <p:cNvSpPr txBox="1"/>
          <p:nvPr/>
        </p:nvSpPr>
        <p:spPr>
          <a:xfrm>
            <a:off x="5578443" y="3256821"/>
            <a:ext cx="4410489"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2018 (Enero a 30 de junio)</a:t>
            </a:r>
          </a:p>
        </p:txBody>
      </p:sp>
      <p:sp>
        <p:nvSpPr>
          <p:cNvPr id="11" name="10 CuadroTexto"/>
          <p:cNvSpPr txBox="1"/>
          <p:nvPr/>
        </p:nvSpPr>
        <p:spPr>
          <a:xfrm>
            <a:off x="6042491" y="3832691"/>
            <a:ext cx="3735415" cy="584775"/>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Ejecución 30/junio/2018: 0,08</a:t>
            </a:r>
          </a:p>
          <a:p>
            <a:pPr algn="ctr"/>
            <a:r>
              <a:rPr lang="es-CO" sz="1600" dirty="0">
                <a:latin typeface="Arial" panose="020B0604020202020204" pitchFamily="34" charset="0"/>
                <a:cs typeface="Arial" panose="020B0604020202020204" pitchFamily="34" charset="0"/>
              </a:rPr>
              <a:t>%  Vigencia: 21.05%</a:t>
            </a:r>
          </a:p>
        </p:txBody>
      </p:sp>
      <p:cxnSp>
        <p:nvCxnSpPr>
          <p:cNvPr id="13" name="12 Conector recto"/>
          <p:cNvCxnSpPr/>
          <p:nvPr/>
        </p:nvCxnSpPr>
        <p:spPr>
          <a:xfrm>
            <a:off x="5578443" y="1399604"/>
            <a:ext cx="21205" cy="335960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115780" y="5049181"/>
            <a:ext cx="3330371" cy="830997"/>
          </a:xfrm>
          <a:prstGeom prst="rect">
            <a:avLst/>
          </a:prstGeom>
          <a:noFill/>
          <a:ln>
            <a:solidFill>
              <a:schemeClr val="accent3">
                <a:lumMod val="50000"/>
              </a:schemeClr>
            </a:solidFill>
            <a:prstDash val="sysDash"/>
          </a:ln>
        </p:spPr>
        <p:txBody>
          <a:bodyPr wrap="square" rtlCol="0">
            <a:spAutoFit/>
          </a:bodyPr>
          <a:lstStyle/>
          <a:p>
            <a:r>
              <a:rPr lang="es-CO"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AVANCES</a:t>
            </a:r>
          </a:p>
          <a:p>
            <a:r>
              <a:rPr lang="es-CO" sz="1600" dirty="0">
                <a:latin typeface="Arial" panose="020B0604020202020204" pitchFamily="34" charset="0"/>
                <a:cs typeface="Arial" panose="020B0604020202020204" pitchFamily="34" charset="0"/>
              </a:rPr>
              <a:t>En espera de adopción del Plan de Silvicultura por la SDA</a:t>
            </a:r>
          </a:p>
        </p:txBody>
      </p:sp>
      <p:sp>
        <p:nvSpPr>
          <p:cNvPr id="22" name="21 CuadroTexto"/>
          <p:cNvSpPr txBox="1"/>
          <p:nvPr/>
        </p:nvSpPr>
        <p:spPr>
          <a:xfrm>
            <a:off x="2158062" y="322387"/>
            <a:ext cx="7358318" cy="1323439"/>
          </a:xfrm>
          <a:prstGeom prst="rect">
            <a:avLst/>
          </a:prstGeom>
          <a:noFill/>
        </p:spPr>
        <p:txBody>
          <a:bodyPr wrap="square" rtlCol="0">
            <a:spAutoFit/>
          </a:bodyPr>
          <a:lstStyle/>
          <a:p>
            <a:pPr algn="ctr"/>
            <a:r>
              <a:rPr lang="es-CO" sz="2400" b="1" i="1" dirty="0">
                <a:solidFill>
                  <a:schemeClr val="accent1"/>
                </a:solidFill>
                <a:latin typeface="Arial" panose="020B0604020202020204" pitchFamily="34" charset="0"/>
                <a:cs typeface="Arial" panose="020B0604020202020204" pitchFamily="34" charset="0"/>
              </a:rPr>
              <a:t>PROGRAMA 39. </a:t>
            </a:r>
          </a:p>
          <a:p>
            <a:pPr algn="ctr"/>
            <a:r>
              <a:rPr lang="es-ES" sz="2400" b="1" i="1" dirty="0">
                <a:solidFill>
                  <a:schemeClr val="accent1"/>
                </a:solidFill>
                <a:latin typeface="Arial" panose="020B0604020202020204" pitchFamily="34" charset="0"/>
                <a:cs typeface="Arial" panose="020B0604020202020204" pitchFamily="34" charset="0"/>
              </a:rPr>
              <a:t>ANBIENTE SANO</a:t>
            </a:r>
          </a:p>
          <a:p>
            <a:pPr algn="ctr"/>
            <a:endParaRPr lang="es-ES" sz="1600" b="1" i="1" dirty="0">
              <a:latin typeface="Arial" panose="020B0604020202020204" pitchFamily="34" charset="0"/>
              <a:cs typeface="Arial" panose="020B0604020202020204" pitchFamily="34" charset="0"/>
            </a:endParaRPr>
          </a:p>
          <a:p>
            <a:pPr algn="ctr"/>
            <a:endParaRPr lang="es-ES"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7564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85510" y="1925247"/>
            <a:ext cx="3420380" cy="1323439"/>
          </a:xfrm>
          <a:prstGeom prst="rect">
            <a:avLst/>
          </a:prstGeom>
          <a:noFill/>
        </p:spPr>
        <p:txBody>
          <a:bodyPr wrap="square" rtlCol="0">
            <a:spAutoFit/>
          </a:bodyPr>
          <a:lstStyle/>
          <a:p>
            <a:pPr algn="ctr"/>
            <a:r>
              <a:rPr lang="es-ES" sz="1600" b="1" i="1" dirty="0">
                <a:latin typeface="Arial" panose="020B0604020202020204" pitchFamily="34" charset="0"/>
                <a:cs typeface="Arial" panose="020B0604020202020204" pitchFamily="34" charset="0"/>
              </a:rPr>
              <a:t>META</a:t>
            </a:r>
          </a:p>
          <a:p>
            <a:pPr algn="ctr"/>
            <a:endParaRPr lang="es-CO" sz="1600" dirty="0">
              <a:latin typeface="Arial" panose="020B0604020202020204" pitchFamily="34" charset="0"/>
              <a:cs typeface="Arial" panose="020B0604020202020204" pitchFamily="34" charset="0"/>
            </a:endParaRPr>
          </a:p>
          <a:p>
            <a:pPr algn="ctr"/>
            <a:r>
              <a:rPr lang="es-CO" sz="1600" dirty="0">
                <a:latin typeface="Arial" panose="020B0604020202020204" pitchFamily="34" charset="0"/>
                <a:cs typeface="Arial" panose="020B0604020202020204" pitchFamily="34" charset="0"/>
              </a:rPr>
              <a:t>453 - Plantar 86.000 los árboles y arbustos en el espacio Público urbano</a:t>
            </a:r>
            <a:endParaRPr lang="es-ES" sz="1600" b="1" i="1" dirty="0">
              <a:latin typeface="Arial" panose="020B0604020202020204" pitchFamily="34" charset="0"/>
              <a:cs typeface="Arial" panose="020B0604020202020204" pitchFamily="34" charset="0"/>
            </a:endParaRPr>
          </a:p>
        </p:txBody>
      </p:sp>
      <p:cxnSp>
        <p:nvCxnSpPr>
          <p:cNvPr id="5" name="4 Conector recto"/>
          <p:cNvCxnSpPr/>
          <p:nvPr/>
        </p:nvCxnSpPr>
        <p:spPr>
          <a:xfrm flipV="1">
            <a:off x="5589044" y="2803044"/>
            <a:ext cx="4867171" cy="16303"/>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6191993" y="1400224"/>
            <a:ext cx="3150350"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2016-2018</a:t>
            </a:r>
          </a:p>
        </p:txBody>
      </p:sp>
      <p:sp>
        <p:nvSpPr>
          <p:cNvPr id="9" name="8 CuadroTexto"/>
          <p:cNvSpPr txBox="1"/>
          <p:nvPr/>
        </p:nvSpPr>
        <p:spPr>
          <a:xfrm>
            <a:off x="5449411" y="1888004"/>
            <a:ext cx="4523001" cy="861774"/>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Meta: 40.000</a:t>
            </a:r>
          </a:p>
          <a:p>
            <a:pPr algn="ctr"/>
            <a:r>
              <a:rPr lang="es-CO" sz="1600" dirty="0">
                <a:latin typeface="Arial" panose="020B0604020202020204" pitchFamily="34" charset="0"/>
                <a:cs typeface="Arial" panose="020B0604020202020204" pitchFamily="34" charset="0"/>
              </a:rPr>
              <a:t>Avance hasta el 2018: 10.000</a:t>
            </a:r>
          </a:p>
          <a:p>
            <a:pPr algn="ctr"/>
            <a:r>
              <a:rPr lang="es-CO" sz="1600" dirty="0">
                <a:latin typeface="Arial" panose="020B0604020202020204" pitchFamily="34" charset="0"/>
                <a:cs typeface="Arial" panose="020B0604020202020204" pitchFamily="34" charset="0"/>
              </a:rPr>
              <a:t>% de Ejecución del PDD: 48,35%</a:t>
            </a:r>
          </a:p>
        </p:txBody>
      </p:sp>
      <p:sp>
        <p:nvSpPr>
          <p:cNvPr id="10" name="9 CuadroTexto"/>
          <p:cNvSpPr txBox="1"/>
          <p:nvPr/>
        </p:nvSpPr>
        <p:spPr>
          <a:xfrm>
            <a:off x="5661622" y="2894742"/>
            <a:ext cx="4410489"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2018 (Enero a 30 de junio)</a:t>
            </a:r>
          </a:p>
        </p:txBody>
      </p:sp>
      <p:sp>
        <p:nvSpPr>
          <p:cNvPr id="11" name="10 CuadroTexto"/>
          <p:cNvSpPr txBox="1"/>
          <p:nvPr/>
        </p:nvSpPr>
        <p:spPr>
          <a:xfrm>
            <a:off x="6125670" y="3470612"/>
            <a:ext cx="3735415" cy="584775"/>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Ejecución 30/junio/2018:   2145</a:t>
            </a:r>
          </a:p>
          <a:p>
            <a:pPr algn="ctr"/>
            <a:r>
              <a:rPr lang="es-CO" sz="1600" b="1" dirty="0">
                <a:latin typeface="Arial" panose="020B0604020202020204" pitchFamily="34" charset="0"/>
                <a:cs typeface="Arial" panose="020B0604020202020204" pitchFamily="34" charset="0"/>
              </a:rPr>
              <a:t>% Vigencia:  21.45%</a:t>
            </a:r>
          </a:p>
        </p:txBody>
      </p:sp>
      <p:cxnSp>
        <p:nvCxnSpPr>
          <p:cNvPr id="13" name="12 Conector recto"/>
          <p:cNvCxnSpPr/>
          <p:nvPr/>
        </p:nvCxnSpPr>
        <p:spPr>
          <a:xfrm>
            <a:off x="5578442" y="1399604"/>
            <a:ext cx="10602" cy="2839486"/>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1685511" y="4404623"/>
            <a:ext cx="3976111" cy="1384995"/>
          </a:xfrm>
          <a:prstGeom prst="rect">
            <a:avLst/>
          </a:prstGeom>
          <a:noFill/>
          <a:ln>
            <a:solidFill>
              <a:schemeClr val="accent3">
                <a:lumMod val="50000"/>
              </a:schemeClr>
            </a:solidFill>
            <a:prstDash val="sysDash"/>
          </a:ln>
        </p:spPr>
        <p:txBody>
          <a:bodyPr wrap="square" rtlCol="0">
            <a:spAutoFit/>
          </a:bodyPr>
          <a:lstStyle/>
          <a:p>
            <a:pPr algn="ctr"/>
            <a:r>
              <a:rPr lang="es-CO"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AVANCES</a:t>
            </a:r>
          </a:p>
          <a:p>
            <a:r>
              <a:rPr lang="es-CO" sz="1600" dirty="0">
                <a:latin typeface="Arial" panose="020B0604020202020204" pitchFamily="34" charset="0"/>
                <a:cs typeface="Arial" panose="020B0604020202020204" pitchFamily="34" charset="0"/>
              </a:rPr>
              <a:t>Plantación por intervención directa: 1120.</a:t>
            </a:r>
          </a:p>
          <a:p>
            <a:r>
              <a:rPr lang="es-CO" sz="1600" dirty="0">
                <a:latin typeface="Arial" panose="020B0604020202020204" pitchFamily="34" charset="0"/>
                <a:cs typeface="Arial" panose="020B0604020202020204" pitchFamily="34" charset="0"/>
              </a:rPr>
              <a:t>Por acuerdo 435/2010: 825 arboles.</a:t>
            </a:r>
          </a:p>
          <a:p>
            <a:r>
              <a:rPr lang="es-CO" sz="1600" dirty="0">
                <a:latin typeface="Arial" panose="020B0604020202020204" pitchFamily="34" charset="0"/>
                <a:cs typeface="Arial" panose="020B0604020202020204" pitchFamily="34" charset="0"/>
              </a:rPr>
              <a:t>Por convenios: 183 arboles.</a:t>
            </a:r>
          </a:p>
          <a:p>
            <a:r>
              <a:rPr lang="es-CO" sz="1600" dirty="0">
                <a:latin typeface="Arial" panose="020B0604020202020204" pitchFamily="34" charset="0"/>
                <a:cs typeface="Arial" panose="020B0604020202020204" pitchFamily="34" charset="0"/>
              </a:rPr>
              <a:t>Por gestión interinstitucional: 17 arboles.</a:t>
            </a:r>
          </a:p>
        </p:txBody>
      </p:sp>
      <p:sp>
        <p:nvSpPr>
          <p:cNvPr id="20" name="19 CuadroTexto"/>
          <p:cNvSpPr txBox="1"/>
          <p:nvPr/>
        </p:nvSpPr>
        <p:spPr>
          <a:xfrm>
            <a:off x="6099607" y="4411155"/>
            <a:ext cx="4226863" cy="1877437"/>
          </a:xfrm>
          <a:prstGeom prst="rect">
            <a:avLst/>
          </a:prstGeom>
          <a:noFill/>
          <a:ln>
            <a:solidFill>
              <a:schemeClr val="accent3">
                <a:lumMod val="50000"/>
              </a:schemeClr>
            </a:solidFill>
            <a:prstDash val="sysDash"/>
          </a:ln>
        </p:spPr>
        <p:txBody>
          <a:bodyPr wrap="square" rtlCol="0">
            <a:spAutoFit/>
          </a:bodyPr>
          <a:lstStyle/>
          <a:p>
            <a:pPr algn="ctr"/>
            <a:r>
              <a:rPr lang="es-CO"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cs typeface="Arial" panose="020B0604020202020204" pitchFamily="34" charset="0"/>
              </a:rPr>
              <a:t>BENEFICIOS</a:t>
            </a:r>
          </a:p>
          <a:p>
            <a:pPr marL="285750" indent="-285750">
              <a:buFont typeface="Arial" panose="020B0604020202020204" pitchFamily="34" charset="0"/>
              <a:buChar char="•"/>
            </a:pPr>
            <a:r>
              <a:rPr lang="es-CO" sz="1600" dirty="0">
                <a:latin typeface="Arial" panose="020B0604020202020204" pitchFamily="34" charset="0"/>
                <a:cs typeface="Arial" panose="020B0604020202020204" pitchFamily="34" charset="0"/>
              </a:rPr>
              <a:t>Gestión de la malla verde con criterios técnicos de paisajismo.</a:t>
            </a:r>
          </a:p>
          <a:p>
            <a:pPr marL="285750" indent="-285750">
              <a:buFont typeface="Arial" panose="020B0604020202020204" pitchFamily="34" charset="0"/>
              <a:buChar char="•"/>
            </a:pPr>
            <a:r>
              <a:rPr lang="es-CO" sz="1600" dirty="0">
                <a:latin typeface="Arial" panose="020B0604020202020204" pitchFamily="34" charset="0"/>
                <a:cs typeface="Arial" panose="020B0604020202020204" pitchFamily="34" charset="0"/>
              </a:rPr>
              <a:t>Acuerdos interinstitucionales.</a:t>
            </a:r>
          </a:p>
          <a:p>
            <a:pPr marL="285750" indent="-285750">
              <a:buFont typeface="Arial" panose="020B0604020202020204" pitchFamily="34" charset="0"/>
              <a:buChar char="•"/>
            </a:pPr>
            <a:r>
              <a:rPr lang="es-CO" sz="1600" dirty="0">
                <a:latin typeface="Arial" panose="020B0604020202020204" pitchFamily="34" charset="0"/>
                <a:cs typeface="Arial" panose="020B0604020202020204" pitchFamily="34" charset="0"/>
              </a:rPr>
              <a:t>Programa “Adopta un árbol” </a:t>
            </a:r>
          </a:p>
          <a:p>
            <a:pPr marL="285750" indent="-285750">
              <a:buFont typeface="Arial" panose="020B0604020202020204" pitchFamily="34" charset="0"/>
              <a:buChar char="•"/>
            </a:pPr>
            <a:r>
              <a:rPr lang="es-CO" sz="1600" dirty="0">
                <a:latin typeface="Arial" panose="020B0604020202020204" pitchFamily="34" charset="0"/>
                <a:cs typeface="Arial" panose="020B0604020202020204" pitchFamily="34" charset="0"/>
              </a:rPr>
              <a:t>Acompañamiento pedagógico.</a:t>
            </a:r>
          </a:p>
          <a:p>
            <a:pPr marL="285750" indent="-285750">
              <a:buFont typeface="Arial" panose="020B0604020202020204" pitchFamily="34" charset="0"/>
              <a:buChar char="•"/>
            </a:pPr>
            <a:r>
              <a:rPr lang="es-CO" sz="1600" dirty="0">
                <a:latin typeface="Arial" panose="020B0604020202020204" pitchFamily="34" charset="0"/>
                <a:cs typeface="Arial" panose="020B0604020202020204" pitchFamily="34" charset="0"/>
              </a:rPr>
              <a:t>Programa “</a:t>
            </a:r>
            <a:r>
              <a:rPr lang="es-CO" sz="1600" dirty="0" err="1">
                <a:latin typeface="Arial" panose="020B0604020202020204" pitchFamily="34" charset="0"/>
                <a:cs typeface="Arial" panose="020B0604020202020204" pitchFamily="34" charset="0"/>
              </a:rPr>
              <a:t>PlanT</a:t>
            </a:r>
            <a:r>
              <a:rPr lang="es-CO" sz="1600" dirty="0">
                <a:latin typeface="Arial" panose="020B0604020202020204" pitchFamily="34" charset="0"/>
                <a:cs typeface="Arial" panose="020B0604020202020204" pitchFamily="34" charset="0"/>
              </a:rPr>
              <a:t>”</a:t>
            </a:r>
          </a:p>
        </p:txBody>
      </p:sp>
      <p:sp>
        <p:nvSpPr>
          <p:cNvPr id="22" name="21 CuadroTexto"/>
          <p:cNvSpPr txBox="1"/>
          <p:nvPr/>
        </p:nvSpPr>
        <p:spPr>
          <a:xfrm>
            <a:off x="2158062" y="475387"/>
            <a:ext cx="7358318" cy="707886"/>
          </a:xfrm>
          <a:prstGeom prst="rect">
            <a:avLst/>
          </a:prstGeom>
          <a:noFill/>
        </p:spPr>
        <p:txBody>
          <a:bodyPr wrap="square" rtlCol="0">
            <a:spAutoFit/>
          </a:bodyPr>
          <a:lstStyle/>
          <a:p>
            <a:pPr algn="ctr"/>
            <a:r>
              <a:rPr lang="es-CO" sz="2400" b="1" i="1" dirty="0">
                <a:solidFill>
                  <a:schemeClr val="accent1"/>
                </a:solidFill>
                <a:latin typeface="Arial" panose="020B0604020202020204" pitchFamily="34" charset="0"/>
                <a:cs typeface="Arial" panose="020B0604020202020204" pitchFamily="34" charset="0"/>
              </a:rPr>
              <a:t>PROGRAMA 39. AMBIENTE SANO</a:t>
            </a:r>
            <a:endParaRPr lang="es-ES" sz="2400" b="1" i="1" dirty="0">
              <a:latin typeface="Arial" panose="020B0604020202020204" pitchFamily="34" charset="0"/>
              <a:cs typeface="Arial" panose="020B0604020202020204" pitchFamily="34" charset="0"/>
            </a:endParaRPr>
          </a:p>
          <a:p>
            <a:pPr algn="ctr"/>
            <a:endParaRPr lang="es-ES"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0861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85510" y="1925247"/>
            <a:ext cx="3420380" cy="1323439"/>
          </a:xfrm>
          <a:prstGeom prst="rect">
            <a:avLst/>
          </a:prstGeom>
          <a:noFill/>
        </p:spPr>
        <p:txBody>
          <a:bodyPr wrap="square" rtlCol="0">
            <a:spAutoFit/>
          </a:bodyPr>
          <a:lstStyle/>
          <a:p>
            <a:pPr algn="ctr"/>
            <a:r>
              <a:rPr lang="es-ES" sz="1600" b="1" i="1" dirty="0">
                <a:latin typeface="Arial" panose="020B0604020202020204" pitchFamily="34" charset="0"/>
                <a:cs typeface="Arial" panose="020B0604020202020204" pitchFamily="34" charset="0"/>
              </a:rPr>
              <a:t>META</a:t>
            </a:r>
          </a:p>
          <a:p>
            <a:pPr algn="ctr"/>
            <a:endParaRPr lang="es-CO" sz="1600" dirty="0">
              <a:latin typeface="Arial" panose="020B0604020202020204" pitchFamily="34" charset="0"/>
              <a:cs typeface="Arial" panose="020B0604020202020204" pitchFamily="34" charset="0"/>
            </a:endParaRPr>
          </a:p>
          <a:p>
            <a:pPr algn="ctr"/>
            <a:r>
              <a:rPr lang="es-CO" sz="1600" dirty="0">
                <a:latin typeface="Arial" panose="020B0604020202020204" pitchFamily="34" charset="0"/>
                <a:cs typeface="Arial" panose="020B0604020202020204" pitchFamily="34" charset="0"/>
              </a:rPr>
              <a:t>454 - Incrementar las zonas verdes de jardinería en 18.000 metros cuadrados nuevos</a:t>
            </a:r>
            <a:endParaRPr lang="es-ES" sz="1600" b="1" i="1" dirty="0">
              <a:latin typeface="Arial" panose="020B0604020202020204" pitchFamily="34" charset="0"/>
              <a:cs typeface="Arial" panose="020B0604020202020204" pitchFamily="34" charset="0"/>
            </a:endParaRPr>
          </a:p>
        </p:txBody>
      </p:sp>
      <p:cxnSp>
        <p:nvCxnSpPr>
          <p:cNvPr id="5" name="4 Conector recto"/>
          <p:cNvCxnSpPr/>
          <p:nvPr/>
        </p:nvCxnSpPr>
        <p:spPr>
          <a:xfrm>
            <a:off x="5589044" y="2817468"/>
            <a:ext cx="4855722"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6191993" y="1400224"/>
            <a:ext cx="3150350"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2016-2018</a:t>
            </a:r>
          </a:p>
        </p:txBody>
      </p:sp>
      <p:sp>
        <p:nvSpPr>
          <p:cNvPr id="9" name="8 CuadroTexto"/>
          <p:cNvSpPr txBox="1"/>
          <p:nvPr/>
        </p:nvSpPr>
        <p:spPr>
          <a:xfrm>
            <a:off x="5449411" y="1888004"/>
            <a:ext cx="4523001" cy="861774"/>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Meta: 29.574</a:t>
            </a:r>
          </a:p>
          <a:p>
            <a:pPr algn="ctr"/>
            <a:r>
              <a:rPr lang="es-CO" sz="1600" dirty="0">
                <a:latin typeface="Arial" panose="020B0604020202020204" pitchFamily="34" charset="0"/>
                <a:cs typeface="Arial" panose="020B0604020202020204" pitchFamily="34" charset="0"/>
              </a:rPr>
              <a:t>Avance hasta el 2018: 6293</a:t>
            </a:r>
          </a:p>
          <a:p>
            <a:pPr algn="ctr"/>
            <a:r>
              <a:rPr lang="es-CO" sz="1600" dirty="0">
                <a:latin typeface="Arial" panose="020B0604020202020204" pitchFamily="34" charset="0"/>
                <a:cs typeface="Arial" panose="020B0604020202020204" pitchFamily="34" charset="0"/>
              </a:rPr>
              <a:t>% de Ejecución del PDD: 82.64%</a:t>
            </a:r>
          </a:p>
        </p:txBody>
      </p:sp>
      <p:sp>
        <p:nvSpPr>
          <p:cNvPr id="10" name="9 CuadroTexto"/>
          <p:cNvSpPr txBox="1"/>
          <p:nvPr/>
        </p:nvSpPr>
        <p:spPr>
          <a:xfrm>
            <a:off x="5661622" y="2894742"/>
            <a:ext cx="4410489"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2018 (Enero a 30 de junio)</a:t>
            </a:r>
          </a:p>
        </p:txBody>
      </p:sp>
      <p:sp>
        <p:nvSpPr>
          <p:cNvPr id="11" name="10 CuadroTexto"/>
          <p:cNvSpPr txBox="1"/>
          <p:nvPr/>
        </p:nvSpPr>
        <p:spPr>
          <a:xfrm>
            <a:off x="6125670" y="3470612"/>
            <a:ext cx="3735415" cy="584775"/>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Ejecución 30/06/2018:  3760.20  </a:t>
            </a:r>
          </a:p>
          <a:p>
            <a:pPr algn="ctr"/>
            <a:r>
              <a:rPr lang="es-CO" sz="1600" dirty="0">
                <a:latin typeface="Arial" panose="020B0604020202020204" pitchFamily="34" charset="0"/>
                <a:cs typeface="Arial" panose="020B0604020202020204" pitchFamily="34" charset="0"/>
              </a:rPr>
              <a:t>%  Vigencia:  59.75%</a:t>
            </a:r>
          </a:p>
        </p:txBody>
      </p:sp>
      <p:cxnSp>
        <p:nvCxnSpPr>
          <p:cNvPr id="13" name="12 Conector recto"/>
          <p:cNvCxnSpPr/>
          <p:nvPr/>
        </p:nvCxnSpPr>
        <p:spPr>
          <a:xfrm>
            <a:off x="5578442" y="1399604"/>
            <a:ext cx="10602" cy="2839486"/>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1685511" y="4404622"/>
            <a:ext cx="4219989" cy="1077218"/>
          </a:xfrm>
          <a:prstGeom prst="rect">
            <a:avLst/>
          </a:prstGeom>
          <a:noFill/>
          <a:ln>
            <a:solidFill>
              <a:schemeClr val="accent3">
                <a:lumMod val="50000"/>
              </a:schemeClr>
            </a:solidFill>
            <a:prstDash val="sysDash"/>
          </a:ln>
        </p:spPr>
        <p:txBody>
          <a:bodyPr wrap="square" rtlCol="0">
            <a:spAutoFit/>
          </a:bodyPr>
          <a:lstStyle/>
          <a:p>
            <a:pPr algn="ctr"/>
            <a:r>
              <a:rPr lang="es-CO"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AVANCES</a:t>
            </a:r>
          </a:p>
          <a:p>
            <a:r>
              <a:rPr lang="es-CO" sz="1600" dirty="0">
                <a:latin typeface="Arial" panose="020B0604020202020204" pitchFamily="34" charset="0"/>
                <a:cs typeface="Arial" panose="020B0604020202020204" pitchFamily="34" charset="0"/>
              </a:rPr>
              <a:t>Jardinería por intervención directa: 324 m2</a:t>
            </a:r>
          </a:p>
          <a:p>
            <a:r>
              <a:rPr lang="es-CO" sz="1600" dirty="0">
                <a:latin typeface="Arial" panose="020B0604020202020204" pitchFamily="34" charset="0"/>
                <a:cs typeface="Arial" panose="020B0604020202020204" pitchFamily="34" charset="0"/>
              </a:rPr>
              <a:t>Jardinería por Acuerdo 435/2010: 998m2</a:t>
            </a:r>
          </a:p>
          <a:p>
            <a:r>
              <a:rPr lang="es-CO" sz="1600" dirty="0">
                <a:latin typeface="Arial" panose="020B0604020202020204" pitchFamily="34" charset="0"/>
                <a:cs typeface="Arial" panose="020B0604020202020204" pitchFamily="34" charset="0"/>
              </a:rPr>
              <a:t>Jardinería por convenios: 2438.2 m2</a:t>
            </a:r>
          </a:p>
        </p:txBody>
      </p:sp>
      <p:sp>
        <p:nvSpPr>
          <p:cNvPr id="20" name="19 CuadroTexto"/>
          <p:cNvSpPr txBox="1"/>
          <p:nvPr/>
        </p:nvSpPr>
        <p:spPr>
          <a:xfrm>
            <a:off x="6099607" y="4411154"/>
            <a:ext cx="3967646" cy="1815882"/>
          </a:xfrm>
          <a:prstGeom prst="rect">
            <a:avLst/>
          </a:prstGeom>
          <a:noFill/>
          <a:ln>
            <a:solidFill>
              <a:schemeClr val="accent3">
                <a:lumMod val="50000"/>
              </a:schemeClr>
            </a:solidFill>
            <a:prstDash val="sysDash"/>
          </a:ln>
        </p:spPr>
        <p:txBody>
          <a:bodyPr wrap="square" rtlCol="0">
            <a:spAutoFit/>
          </a:bodyPr>
          <a:lstStyle/>
          <a:p>
            <a:pPr algn="ctr"/>
            <a:r>
              <a:rPr lang="es-CO"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cs typeface="Arial" panose="020B0604020202020204" pitchFamily="34" charset="0"/>
              </a:rPr>
              <a:t>BENEFICIOS</a:t>
            </a:r>
          </a:p>
          <a:p>
            <a:pPr marL="285750" indent="-285750">
              <a:buFont typeface="Arial" panose="020B0604020202020204" pitchFamily="34" charset="0"/>
              <a:buChar char="•"/>
            </a:pPr>
            <a:r>
              <a:rPr lang="es-CO" sz="1600" dirty="0">
                <a:latin typeface="Arial" panose="020B0604020202020204" pitchFamily="34" charset="0"/>
                <a:cs typeface="Arial" panose="020B0604020202020204" pitchFamily="34" charset="0"/>
              </a:rPr>
              <a:t>Asesoría en diseños para constructoras (Acuerdo 435/2010) y verificación técnica en campo.</a:t>
            </a:r>
          </a:p>
          <a:p>
            <a:pPr marL="228600" indent="-228600">
              <a:buFont typeface="+mj-lt"/>
              <a:buAutoNum type="arabicPeriod"/>
            </a:pPr>
            <a:r>
              <a:rPr lang="es-CO" sz="1200" dirty="0">
                <a:latin typeface="Arial" panose="020B0604020202020204" pitchFamily="34" charset="0"/>
                <a:cs typeface="Arial" panose="020B0604020202020204" pitchFamily="34" charset="0"/>
              </a:rPr>
              <a:t>Proyectos Bosa 601 (24m2), </a:t>
            </a:r>
          </a:p>
          <a:p>
            <a:pPr marL="228600" indent="-228600">
              <a:buFont typeface="+mj-lt"/>
              <a:buAutoNum type="arabicPeriod"/>
            </a:pPr>
            <a:r>
              <a:rPr lang="es-CO" sz="1200" dirty="0">
                <a:latin typeface="Arial" panose="020B0604020202020204" pitchFamily="34" charset="0"/>
                <a:cs typeface="Arial" panose="020B0604020202020204" pitchFamily="34" charset="0"/>
              </a:rPr>
              <a:t>Urbanización El Ensueño I-Ciudad Bolívar (256m2), Central Point-Fontibón (576m2) </a:t>
            </a:r>
          </a:p>
          <a:p>
            <a:pPr marL="228600" indent="-228600">
              <a:buFont typeface="+mj-lt"/>
              <a:buAutoNum type="arabicPeriod"/>
            </a:pPr>
            <a:r>
              <a:rPr lang="es-CO" sz="1200" dirty="0">
                <a:latin typeface="Arial" panose="020B0604020202020204" pitchFamily="34" charset="0"/>
                <a:cs typeface="Arial" panose="020B0604020202020204" pitchFamily="34" charset="0"/>
              </a:rPr>
              <a:t>La Alborada-Suba (142m2).</a:t>
            </a:r>
          </a:p>
        </p:txBody>
      </p:sp>
      <p:sp>
        <p:nvSpPr>
          <p:cNvPr id="22" name="21 CuadroTexto"/>
          <p:cNvSpPr txBox="1"/>
          <p:nvPr/>
        </p:nvSpPr>
        <p:spPr>
          <a:xfrm>
            <a:off x="2226341" y="503626"/>
            <a:ext cx="7358318" cy="707886"/>
          </a:xfrm>
          <a:prstGeom prst="rect">
            <a:avLst/>
          </a:prstGeom>
          <a:noFill/>
        </p:spPr>
        <p:txBody>
          <a:bodyPr wrap="square" rtlCol="0">
            <a:spAutoFit/>
          </a:bodyPr>
          <a:lstStyle/>
          <a:p>
            <a:pPr algn="ctr"/>
            <a:r>
              <a:rPr lang="es-CO" sz="2400" b="1" i="1" dirty="0">
                <a:solidFill>
                  <a:schemeClr val="accent1"/>
                </a:solidFill>
                <a:latin typeface="Arial" panose="020B0604020202020204" pitchFamily="34" charset="0"/>
                <a:cs typeface="Arial" panose="020B0604020202020204" pitchFamily="34" charset="0"/>
              </a:rPr>
              <a:t>PROGRAMA 39. AMBIENTE SANO</a:t>
            </a:r>
            <a:endParaRPr lang="es-ES" sz="2400" b="1" i="1" dirty="0">
              <a:latin typeface="Arial" panose="020B0604020202020204" pitchFamily="34" charset="0"/>
              <a:cs typeface="Arial" panose="020B0604020202020204" pitchFamily="34" charset="0"/>
            </a:endParaRPr>
          </a:p>
          <a:p>
            <a:pPr algn="ctr"/>
            <a:endParaRPr lang="es-ES"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5337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85510" y="1925247"/>
            <a:ext cx="3420380" cy="2062103"/>
          </a:xfrm>
          <a:prstGeom prst="rect">
            <a:avLst/>
          </a:prstGeom>
          <a:noFill/>
        </p:spPr>
        <p:txBody>
          <a:bodyPr wrap="square" rtlCol="0">
            <a:spAutoFit/>
          </a:bodyPr>
          <a:lstStyle/>
          <a:p>
            <a:pPr algn="ctr"/>
            <a:r>
              <a:rPr lang="es-ES" sz="1600" b="1" i="1" dirty="0">
                <a:latin typeface="Arial" panose="020B0604020202020204" pitchFamily="34" charset="0"/>
                <a:cs typeface="Arial" panose="020B0604020202020204" pitchFamily="34" charset="0"/>
              </a:rPr>
              <a:t>META</a:t>
            </a:r>
          </a:p>
          <a:p>
            <a:pPr algn="ctr"/>
            <a:endParaRPr lang="es-CO" sz="1600" dirty="0">
              <a:latin typeface="Arial" panose="020B0604020202020204" pitchFamily="34" charset="0"/>
              <a:cs typeface="Arial" panose="020B0604020202020204" pitchFamily="34" charset="0"/>
            </a:endParaRPr>
          </a:p>
          <a:p>
            <a:pPr algn="ctr"/>
            <a:r>
              <a:rPr lang="es-CO" sz="1600" dirty="0">
                <a:latin typeface="Arial" panose="020B0604020202020204" pitchFamily="34" charset="0"/>
                <a:cs typeface="Arial" panose="020B0604020202020204" pitchFamily="34" charset="0"/>
              </a:rPr>
              <a:t>455 - 2.500.000 de ciudadanos participan en los programas de socialización de la política ambiental y de las estrategias de gestión de riesgos y cambio climático de la ciudad</a:t>
            </a:r>
            <a:endParaRPr lang="es-ES" sz="1600" b="1" i="1" dirty="0">
              <a:latin typeface="Arial" panose="020B0604020202020204" pitchFamily="34" charset="0"/>
              <a:cs typeface="Arial" panose="020B0604020202020204" pitchFamily="34" charset="0"/>
            </a:endParaRPr>
          </a:p>
        </p:txBody>
      </p:sp>
      <p:cxnSp>
        <p:nvCxnSpPr>
          <p:cNvPr id="5" name="4 Conector recto"/>
          <p:cNvCxnSpPr/>
          <p:nvPr/>
        </p:nvCxnSpPr>
        <p:spPr>
          <a:xfrm>
            <a:off x="5589044" y="2804589"/>
            <a:ext cx="4894359"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6191993" y="1400224"/>
            <a:ext cx="3150350"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2016-2018</a:t>
            </a:r>
          </a:p>
        </p:txBody>
      </p:sp>
      <p:sp>
        <p:nvSpPr>
          <p:cNvPr id="9" name="8 CuadroTexto"/>
          <p:cNvSpPr txBox="1"/>
          <p:nvPr/>
        </p:nvSpPr>
        <p:spPr>
          <a:xfrm>
            <a:off x="5449411" y="1888004"/>
            <a:ext cx="4523001" cy="861774"/>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Meta: 1.250.000</a:t>
            </a:r>
          </a:p>
          <a:p>
            <a:pPr algn="ctr"/>
            <a:r>
              <a:rPr lang="es-CO" sz="1600" dirty="0">
                <a:latin typeface="Arial" panose="020B0604020202020204" pitchFamily="34" charset="0"/>
                <a:cs typeface="Arial" panose="020B0604020202020204" pitchFamily="34" charset="0"/>
              </a:rPr>
              <a:t>Avance hasta el 2018: 272.878</a:t>
            </a:r>
          </a:p>
          <a:p>
            <a:pPr algn="ctr"/>
            <a:r>
              <a:rPr lang="es-CO" sz="1600" dirty="0">
                <a:latin typeface="Arial" panose="020B0604020202020204" pitchFamily="34" charset="0"/>
                <a:cs typeface="Arial" panose="020B0604020202020204" pitchFamily="34" charset="0"/>
              </a:rPr>
              <a:t>% de Ejecución del PDD: 75.77%</a:t>
            </a:r>
          </a:p>
        </p:txBody>
      </p:sp>
      <p:sp>
        <p:nvSpPr>
          <p:cNvPr id="10" name="9 CuadroTexto"/>
          <p:cNvSpPr txBox="1"/>
          <p:nvPr/>
        </p:nvSpPr>
        <p:spPr>
          <a:xfrm>
            <a:off x="5661622" y="2894742"/>
            <a:ext cx="4410489" cy="369332"/>
          </a:xfrm>
          <a:prstGeom prst="rect">
            <a:avLst/>
          </a:prstGeom>
          <a:noFill/>
        </p:spPr>
        <p:txBody>
          <a:bodyPr wrap="square" rtlCol="0">
            <a:spAutoFit/>
          </a:bodyPr>
          <a:lstStyle/>
          <a:p>
            <a:pPr algn="ctr"/>
            <a:r>
              <a:rPr lang="es-CO" b="1" i="1" dirty="0">
                <a:latin typeface="Arial" panose="020B0604020202020204" pitchFamily="34" charset="0"/>
                <a:cs typeface="Arial" panose="020B0604020202020204" pitchFamily="34" charset="0"/>
              </a:rPr>
              <a:t>Ejecución 2018 (Enero a 30 de junio)</a:t>
            </a:r>
          </a:p>
        </p:txBody>
      </p:sp>
      <p:sp>
        <p:nvSpPr>
          <p:cNvPr id="11" name="10 CuadroTexto"/>
          <p:cNvSpPr txBox="1"/>
          <p:nvPr/>
        </p:nvSpPr>
        <p:spPr>
          <a:xfrm>
            <a:off x="6125670" y="3470612"/>
            <a:ext cx="3735415" cy="584775"/>
          </a:xfrm>
          <a:prstGeom prst="rect">
            <a:avLst/>
          </a:prstGeom>
          <a:noFill/>
        </p:spPr>
        <p:txBody>
          <a:bodyPr wrap="square" rtlCol="0">
            <a:spAutoFit/>
          </a:bodyPr>
          <a:lstStyle/>
          <a:p>
            <a:pPr algn="ctr"/>
            <a:r>
              <a:rPr lang="es-CO" sz="1600" dirty="0">
                <a:latin typeface="Arial" panose="020B0604020202020204" pitchFamily="34" charset="0"/>
                <a:cs typeface="Arial" panose="020B0604020202020204" pitchFamily="34" charset="0"/>
              </a:rPr>
              <a:t>Ejecución 30/06/2018:  213.017  </a:t>
            </a:r>
          </a:p>
          <a:p>
            <a:pPr algn="ctr"/>
            <a:r>
              <a:rPr lang="es-CO" sz="1600" dirty="0">
                <a:latin typeface="Arial" panose="020B0604020202020204" pitchFamily="34" charset="0"/>
                <a:cs typeface="Arial" panose="020B0604020202020204" pitchFamily="34" charset="0"/>
              </a:rPr>
              <a:t>%  Vigencia:  78.06%</a:t>
            </a:r>
          </a:p>
        </p:txBody>
      </p:sp>
      <p:cxnSp>
        <p:nvCxnSpPr>
          <p:cNvPr id="13" name="12 Conector recto"/>
          <p:cNvCxnSpPr/>
          <p:nvPr/>
        </p:nvCxnSpPr>
        <p:spPr>
          <a:xfrm>
            <a:off x="5578442" y="1399604"/>
            <a:ext cx="10602" cy="2839486"/>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1725794" y="4608422"/>
            <a:ext cx="4365487" cy="1846659"/>
          </a:xfrm>
          <a:prstGeom prst="rect">
            <a:avLst/>
          </a:prstGeom>
          <a:noFill/>
          <a:ln>
            <a:solidFill>
              <a:schemeClr val="accent3">
                <a:lumMod val="50000"/>
              </a:schemeClr>
            </a:solidFill>
            <a:prstDash val="sysDash"/>
          </a:ln>
        </p:spPr>
        <p:txBody>
          <a:bodyPr wrap="square" rtlCol="0">
            <a:spAutoFit/>
          </a:bodyPr>
          <a:lstStyle/>
          <a:p>
            <a:pPr algn="ctr"/>
            <a:r>
              <a:rPr lang="es-CO"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AVANCES</a:t>
            </a:r>
          </a:p>
          <a:p>
            <a:r>
              <a:rPr lang="es-CO" sz="1400" dirty="0">
                <a:latin typeface="Arial" panose="020B0604020202020204" pitchFamily="34" charset="0"/>
                <a:cs typeface="Arial" panose="020B0604020202020204" pitchFamily="34" charset="0"/>
              </a:rPr>
              <a:t>10.615 personas en procesos de educación ambiental y participación ciudadana.</a:t>
            </a:r>
          </a:p>
          <a:p>
            <a:r>
              <a:rPr lang="es-CO" sz="1400" dirty="0">
                <a:latin typeface="Arial" panose="020B0604020202020204" pitchFamily="34" charset="0"/>
                <a:cs typeface="Arial" panose="020B0604020202020204" pitchFamily="34" charset="0"/>
              </a:rPr>
              <a:t>551 estudiantes  en servicio social y prácticas 41.657 personas en interpretación ambiental. </a:t>
            </a:r>
          </a:p>
          <a:p>
            <a:r>
              <a:rPr lang="es-CO" sz="1400" dirty="0">
                <a:latin typeface="Arial" panose="020B0604020202020204" pitchFamily="34" charset="0"/>
                <a:cs typeface="Arial" panose="020B0604020202020204" pitchFamily="34" charset="0"/>
              </a:rPr>
              <a:t>244 niños en Club de ciencias. </a:t>
            </a:r>
          </a:p>
          <a:p>
            <a:r>
              <a:rPr lang="es-CO" sz="1400" dirty="0">
                <a:latin typeface="Arial" panose="020B0604020202020204" pitchFamily="34" charset="0"/>
                <a:cs typeface="Arial" panose="020B0604020202020204" pitchFamily="34" charset="0"/>
              </a:rPr>
              <a:t>18.925 personas involucradas en  gestión social </a:t>
            </a:r>
          </a:p>
          <a:p>
            <a:r>
              <a:rPr lang="es-CO" sz="1400" dirty="0">
                <a:latin typeface="Arial" panose="020B0604020202020204" pitchFamily="34" charset="0"/>
                <a:cs typeface="Arial" panose="020B0604020202020204" pitchFamily="34" charset="0"/>
              </a:rPr>
              <a:t>140.820 instruidos en conocimiento de la EEP</a:t>
            </a:r>
          </a:p>
        </p:txBody>
      </p:sp>
      <p:graphicFrame>
        <p:nvGraphicFramePr>
          <p:cNvPr id="3" name="2 Diagrama"/>
          <p:cNvGraphicFramePr/>
          <p:nvPr>
            <p:extLst>
              <p:ext uri="{D42A27DB-BD31-4B8C-83A1-F6EECF244321}">
                <p14:modId xmlns:p14="http://schemas.microsoft.com/office/powerpoint/2010/main" val="1758759742"/>
              </p:ext>
            </p:extLst>
          </p:nvPr>
        </p:nvGraphicFramePr>
        <p:xfrm>
          <a:off x="6384993" y="4502505"/>
          <a:ext cx="3865160" cy="1710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21 CuadroTexto"/>
          <p:cNvSpPr txBox="1"/>
          <p:nvPr/>
        </p:nvSpPr>
        <p:spPr>
          <a:xfrm>
            <a:off x="2158062" y="322386"/>
            <a:ext cx="7358318" cy="707886"/>
          </a:xfrm>
          <a:prstGeom prst="rect">
            <a:avLst/>
          </a:prstGeom>
          <a:noFill/>
        </p:spPr>
        <p:txBody>
          <a:bodyPr wrap="square" rtlCol="0">
            <a:spAutoFit/>
          </a:bodyPr>
          <a:lstStyle/>
          <a:p>
            <a:pPr algn="ctr"/>
            <a:r>
              <a:rPr lang="es-CO" sz="2400" b="1" i="1" dirty="0">
                <a:solidFill>
                  <a:schemeClr val="accent1"/>
                </a:solidFill>
                <a:latin typeface="Arial" panose="020B0604020202020204" pitchFamily="34" charset="0"/>
                <a:cs typeface="Arial" panose="020B0604020202020204" pitchFamily="34" charset="0"/>
              </a:rPr>
              <a:t>PROGRAMA 39. AMBIENTE SANO</a:t>
            </a:r>
            <a:endParaRPr lang="es-ES" sz="2400" b="1" i="1" dirty="0">
              <a:latin typeface="Arial" panose="020B0604020202020204" pitchFamily="34" charset="0"/>
              <a:cs typeface="Arial" panose="020B0604020202020204" pitchFamily="34" charset="0"/>
            </a:endParaRPr>
          </a:p>
          <a:p>
            <a:pPr algn="ctr"/>
            <a:endParaRPr lang="es-ES"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5969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6" name="Rectángulo 5"/>
          <p:cNvSpPr/>
          <p:nvPr/>
        </p:nvSpPr>
        <p:spPr>
          <a:xfrm>
            <a:off x="0" y="2009104"/>
            <a:ext cx="12228442" cy="1571223"/>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t>Punto 5. </a:t>
            </a:r>
            <a:r>
              <a:rPr lang="es-MX" sz="3200" b="1" dirty="0"/>
              <a:t>Socialización de la Resolución 233 de 2018 y establecer mesas de trabajo para generar plan de trabajo anual de esta instancia de coordinación.</a:t>
            </a:r>
            <a:endParaRPr lang="es-CO" sz="3200" b="1" dirty="0"/>
          </a:p>
        </p:txBody>
      </p:sp>
    </p:spTree>
    <p:extLst>
      <p:ext uri="{BB962C8B-B14F-4D97-AF65-F5344CB8AC3E}">
        <p14:creationId xmlns:p14="http://schemas.microsoft.com/office/powerpoint/2010/main" val="23657340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2469" y="286666"/>
            <a:ext cx="10049814" cy="954107"/>
          </a:xfrm>
          <a:prstGeom prst="rect">
            <a:avLst/>
          </a:prstGeom>
        </p:spPr>
        <p:txBody>
          <a:bodyPr wrap="square">
            <a:spAutoFit/>
          </a:bodyPr>
          <a:lstStyle/>
          <a:p>
            <a:pPr algn="just"/>
            <a:r>
              <a:rPr lang="es-MX" sz="2800" dirty="0">
                <a:solidFill>
                  <a:schemeClr val="bg1"/>
                </a:solidFill>
              </a:rPr>
              <a:t>Lineamientos para el funcionamiento, operación, seguimiento e informes de las Instancias de Coordinación del Distrito Capital.</a:t>
            </a:r>
          </a:p>
        </p:txBody>
      </p:sp>
      <p:graphicFrame>
        <p:nvGraphicFramePr>
          <p:cNvPr id="3" name="Diagrama 2"/>
          <p:cNvGraphicFramePr/>
          <p:nvPr>
            <p:extLst>
              <p:ext uri="{D42A27DB-BD31-4B8C-83A1-F6EECF244321}">
                <p14:modId xmlns:p14="http://schemas.microsoft.com/office/powerpoint/2010/main" val="3525878260"/>
              </p:ext>
            </p:extLst>
          </p:nvPr>
        </p:nvGraphicFramePr>
        <p:xfrm>
          <a:off x="550929" y="124077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Nube 4"/>
          <p:cNvSpPr/>
          <p:nvPr/>
        </p:nvSpPr>
        <p:spPr>
          <a:xfrm>
            <a:off x="8827348" y="1558343"/>
            <a:ext cx="3309870" cy="266592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CO" dirty="0"/>
              <a:t>Publicado en la Pagina WEB de la SDA.</a:t>
            </a:r>
          </a:p>
        </p:txBody>
      </p:sp>
    </p:spTree>
    <p:extLst>
      <p:ext uri="{BB962C8B-B14F-4D97-AF65-F5344CB8AC3E}">
        <p14:creationId xmlns:p14="http://schemas.microsoft.com/office/powerpoint/2010/main" val="27167670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3832" y="454091"/>
            <a:ext cx="10049814" cy="523220"/>
          </a:xfrm>
          <a:prstGeom prst="rect">
            <a:avLst/>
          </a:prstGeom>
        </p:spPr>
        <p:txBody>
          <a:bodyPr wrap="square">
            <a:spAutoFit/>
          </a:bodyPr>
          <a:lstStyle/>
          <a:p>
            <a:pPr algn="just"/>
            <a:r>
              <a:rPr lang="es-MX" sz="2800" dirty="0">
                <a:solidFill>
                  <a:schemeClr val="bg1"/>
                </a:solidFill>
              </a:rPr>
              <a:t>Plan de Trabajo.</a:t>
            </a:r>
          </a:p>
        </p:txBody>
      </p:sp>
      <p:pic>
        <p:nvPicPr>
          <p:cNvPr id="2052" name="Picture 4" descr="Resultado de imagen para planeaciÃ³n estrategic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23"/>
          <a:stretch/>
        </p:blipFill>
        <p:spPr bwMode="auto">
          <a:xfrm>
            <a:off x="541922" y="2327507"/>
            <a:ext cx="5447765" cy="412267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340412" y="1233893"/>
            <a:ext cx="6471772"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Planeación Estratégica</a:t>
            </a:r>
          </a:p>
        </p:txBody>
      </p:sp>
      <p:pic>
        <p:nvPicPr>
          <p:cNvPr id="2054" name="Picture 6" descr="Resultado de imagen para planeaciÃ³n estrateg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154" y="2327507"/>
            <a:ext cx="2971800" cy="1533526"/>
          </a:xfrm>
          <a:prstGeom prst="rect">
            <a:avLst/>
          </a:prstGeom>
          <a:noFill/>
          <a:extLst>
            <a:ext uri="{909E8E84-426E-40DD-AFC4-6F175D3DCCD1}">
              <a14:hiddenFill xmlns:a14="http://schemas.microsoft.com/office/drawing/2010/main">
                <a:solidFill>
                  <a:srgbClr val="FFFFFF"/>
                </a:solidFill>
              </a14:hiddenFill>
            </a:ext>
          </a:extLst>
        </p:spPr>
      </p:pic>
      <p:sp>
        <p:nvSpPr>
          <p:cNvPr id="7" name="Flecha derecha 6"/>
          <p:cNvSpPr/>
          <p:nvPr/>
        </p:nvSpPr>
        <p:spPr>
          <a:xfrm>
            <a:off x="6349286" y="2823813"/>
            <a:ext cx="1661880" cy="540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056" name="Picture 8" descr="Resultado de imagen para planeaciÃ³n estrateg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504" y="4070585"/>
            <a:ext cx="4229100" cy="2581276"/>
          </a:xfrm>
          <a:prstGeom prst="rect">
            <a:avLst/>
          </a:prstGeom>
          <a:noFill/>
          <a:extLst>
            <a:ext uri="{909E8E84-426E-40DD-AFC4-6F175D3DCCD1}">
              <a14:hiddenFill xmlns:a14="http://schemas.microsoft.com/office/drawing/2010/main">
                <a:solidFill>
                  <a:srgbClr val="FFFFFF"/>
                </a:solidFill>
              </a14:hiddenFill>
            </a:ext>
          </a:extLst>
        </p:spPr>
      </p:pic>
      <p:sp>
        <p:nvSpPr>
          <p:cNvPr id="12" name="Flecha derecha 11"/>
          <p:cNvSpPr/>
          <p:nvPr/>
        </p:nvSpPr>
        <p:spPr>
          <a:xfrm>
            <a:off x="6150304" y="5403200"/>
            <a:ext cx="1229290" cy="540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5345856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6" name="Rectángulo 5"/>
          <p:cNvSpPr/>
          <p:nvPr/>
        </p:nvSpPr>
        <p:spPr>
          <a:xfrm>
            <a:off x="0" y="2009104"/>
            <a:ext cx="12228442" cy="1402865"/>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a:p>
            <a:pPr algn="ctr"/>
            <a:r>
              <a:rPr lang="es-ES" sz="3200" b="1" dirty="0"/>
              <a:t>Punto 6. </a:t>
            </a:r>
            <a:r>
              <a:rPr lang="es-MX" sz="3200" b="1" dirty="0"/>
              <a:t>Lectura de Compromisos y cierre de comité.</a:t>
            </a:r>
            <a:endParaRPr lang="es-CO" sz="3200" b="1" dirty="0"/>
          </a:p>
          <a:p>
            <a:pPr algn="ctr"/>
            <a:endParaRPr lang="es-MX" sz="3200" b="1" dirty="0"/>
          </a:p>
        </p:txBody>
      </p:sp>
    </p:spTree>
    <p:extLst>
      <p:ext uri="{BB962C8B-B14F-4D97-AF65-F5344CB8AC3E}">
        <p14:creationId xmlns:p14="http://schemas.microsoft.com/office/powerpoint/2010/main" val="86672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2"/>
          <p:cNvSpPr>
            <a:spLocks noChangeArrowheads="1"/>
          </p:cNvSpPr>
          <p:nvPr/>
        </p:nvSpPr>
        <p:spPr bwMode="auto">
          <a:xfrm>
            <a:off x="2309611" y="305977"/>
            <a:ext cx="6732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ctr"/>
            <a:r>
              <a:rPr lang="es-ES" altLang="es-CO" sz="2400" dirty="0">
                <a:solidFill>
                  <a:srgbClr val="00264C"/>
                </a:solidFill>
              </a:rPr>
              <a:t>Avances cronograma de Actualización del PDGR-CC</a:t>
            </a:r>
            <a:endParaRPr lang="es-CO" altLang="es-CO" sz="2000" dirty="0">
              <a:solidFill>
                <a:srgbClr val="00264C"/>
              </a:solidFill>
            </a:endParaRPr>
          </a:p>
        </p:txBody>
      </p:sp>
      <p:sp>
        <p:nvSpPr>
          <p:cNvPr id="6" name="Rectángulo 26"/>
          <p:cNvSpPr>
            <a:spLocks noChangeArrowheads="1"/>
          </p:cNvSpPr>
          <p:nvPr/>
        </p:nvSpPr>
        <p:spPr bwMode="auto">
          <a:xfrm>
            <a:off x="0" y="1519620"/>
            <a:ext cx="12192000" cy="400110"/>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S" altLang="es-CO" sz="2000" dirty="0">
                <a:cs typeface="Arial" panose="020B0604020202020204" pitchFamily="34" charset="0"/>
              </a:rPr>
              <a:t>Realización de 9 mesas de trabajo entre directivos, técnicos y jurídicos de la entidades SDA e IDIGER:</a:t>
            </a:r>
          </a:p>
        </p:txBody>
      </p:sp>
      <p:sp>
        <p:nvSpPr>
          <p:cNvPr id="7" name="CuadroTexto 19"/>
          <p:cNvSpPr txBox="1">
            <a:spLocks noChangeArrowheads="1"/>
          </p:cNvSpPr>
          <p:nvPr/>
        </p:nvSpPr>
        <p:spPr bwMode="auto">
          <a:xfrm>
            <a:off x="0" y="2303111"/>
            <a:ext cx="1165059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628650" indent="-171450">
              <a:defRPr>
                <a:solidFill>
                  <a:schemeClr val="tx1"/>
                </a:solidFill>
                <a:latin typeface="Arial" panose="020B0604020202020204" pitchFamily="34" charset="0"/>
              </a:defRPr>
            </a:lvl2pPr>
            <a:lvl3pPr marL="1028700" indent="-17145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just">
              <a:buFont typeface="Arial" panose="020B0604020202020204" pitchFamily="34" charset="0"/>
              <a:buChar char="•"/>
            </a:pPr>
            <a:r>
              <a:rPr lang="es-ES" altLang="es-CO" sz="1400" dirty="0">
                <a:cs typeface="Arial" panose="020B0604020202020204" pitchFamily="34" charset="0"/>
              </a:rPr>
              <a:t>Objetivo: recoger las propuestas de las instituciones, revisar objetivos (general y específicos)  y alcance. </a:t>
            </a:r>
          </a:p>
          <a:p>
            <a:pPr lvl="1" algn="just">
              <a:buFont typeface="Arial" panose="020B0604020202020204" pitchFamily="34" charset="0"/>
              <a:buChar char="•"/>
            </a:pPr>
            <a:r>
              <a:rPr lang="es-ES" altLang="es-CO" sz="1400" dirty="0">
                <a:cs typeface="Arial" panose="020B0604020202020204" pitchFamily="34" charset="0"/>
              </a:rPr>
              <a:t>En dichas mesas se ha concluido que es necesario realizar una derogatoria del decreto 579 de 2015, dado la necesidad de realizar el ajuste de un gran porcentaje de dicho  decreto vigente, entre ellos:</a:t>
            </a:r>
          </a:p>
          <a:p>
            <a:pPr lvl="2" algn="just">
              <a:buFont typeface="Arial" panose="020B0604020202020204" pitchFamily="34" charset="0"/>
              <a:buChar char="•"/>
            </a:pPr>
            <a:r>
              <a:rPr lang="es-ES" altLang="es-CO" sz="1400" dirty="0">
                <a:cs typeface="Arial" panose="020B0604020202020204" pitchFamily="34" charset="0"/>
              </a:rPr>
              <a:t>Ajustar a la normatividad vigente en cuanto a objetivos y componente, dando más relevancia al proceso de conocimiento para la gestión del riesgo y el cambio climático. </a:t>
            </a:r>
          </a:p>
          <a:p>
            <a:pPr lvl="2" algn="just">
              <a:buFont typeface="Arial" panose="020B0604020202020204" pitchFamily="34" charset="0"/>
              <a:buChar char="•"/>
            </a:pPr>
            <a:r>
              <a:rPr lang="es-CO" altLang="es-CO" sz="1400" dirty="0">
                <a:cs typeface="Arial" panose="020B0604020202020204" pitchFamily="34" charset="0"/>
              </a:rPr>
              <a:t>Ajustar y unificar  la temporalidad en cuanto a alcance y horizonte: Plan 2018-2030. </a:t>
            </a:r>
          </a:p>
          <a:p>
            <a:pPr lvl="2" algn="just">
              <a:buFont typeface="Arial" panose="020B0604020202020204" pitchFamily="34" charset="0"/>
              <a:buChar char="•"/>
            </a:pPr>
            <a:r>
              <a:rPr lang="es-CO" altLang="es-CO" sz="1400" dirty="0">
                <a:cs typeface="Arial" panose="020B0604020202020204" pitchFamily="34" charset="0"/>
              </a:rPr>
              <a:t>Ajuste en la totalidad de las metas (por la razón anterior y por ajustes en las líneas base). Hacerlas indicativas.</a:t>
            </a:r>
          </a:p>
        </p:txBody>
      </p:sp>
      <p:sp>
        <p:nvSpPr>
          <p:cNvPr id="8" name="Rectángulo 26"/>
          <p:cNvSpPr>
            <a:spLocks noChangeArrowheads="1"/>
          </p:cNvSpPr>
          <p:nvPr/>
        </p:nvSpPr>
        <p:spPr bwMode="auto">
          <a:xfrm>
            <a:off x="0" y="4437990"/>
            <a:ext cx="12192000" cy="400050"/>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ES" altLang="es-CO" sz="2000">
                <a:cs typeface="Arial" panose="020B0604020202020204" pitchFamily="34" charset="0"/>
              </a:rPr>
              <a:t>Documentos que se elaborarán conjuntamente, y se tramitarán por la SDA:</a:t>
            </a:r>
          </a:p>
        </p:txBody>
      </p:sp>
      <p:sp>
        <p:nvSpPr>
          <p:cNvPr id="9" name="CuadroTexto 19"/>
          <p:cNvSpPr txBox="1">
            <a:spLocks noChangeArrowheads="1"/>
          </p:cNvSpPr>
          <p:nvPr/>
        </p:nvSpPr>
        <p:spPr bwMode="auto">
          <a:xfrm>
            <a:off x="416910" y="5089146"/>
            <a:ext cx="87487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628650" indent="-1714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just">
              <a:buFont typeface="Arial" panose="020B0604020202020204" pitchFamily="34" charset="0"/>
              <a:buChar char="•"/>
            </a:pPr>
            <a:r>
              <a:rPr lang="es-ES" altLang="es-CO" sz="1400" dirty="0">
                <a:cs typeface="Arial" panose="020B0604020202020204" pitchFamily="34" charset="0"/>
              </a:rPr>
              <a:t>Documento Técnico de Soporte DTS</a:t>
            </a:r>
          </a:p>
          <a:p>
            <a:pPr lvl="1" algn="just">
              <a:buFont typeface="Arial" panose="020B0604020202020204" pitchFamily="34" charset="0"/>
              <a:buChar char="•"/>
            </a:pPr>
            <a:r>
              <a:rPr lang="es-ES" altLang="es-CO" sz="1400" dirty="0">
                <a:cs typeface="Arial" panose="020B0604020202020204" pitchFamily="34" charset="0"/>
              </a:rPr>
              <a:t>Proyecto de Decreto Distrital</a:t>
            </a:r>
          </a:p>
          <a:p>
            <a:pPr lvl="1" algn="just">
              <a:buFont typeface="Arial" panose="020B0604020202020204" pitchFamily="34" charset="0"/>
              <a:buChar char="•"/>
            </a:pPr>
            <a:r>
              <a:rPr lang="es-ES" altLang="es-CO" sz="1400" dirty="0">
                <a:cs typeface="Arial" panose="020B0604020202020204" pitchFamily="34" charset="0"/>
              </a:rPr>
              <a:t>Proyecto Acuerdo Consejo Distrital</a:t>
            </a:r>
          </a:p>
          <a:p>
            <a:pPr lvl="1" algn="just">
              <a:buFont typeface="Arial" panose="020B0604020202020204" pitchFamily="34" charset="0"/>
              <a:buChar char="•"/>
            </a:pPr>
            <a:r>
              <a:rPr lang="es-ES" altLang="es-CO" sz="1400" dirty="0">
                <a:cs typeface="Arial" panose="020B0604020202020204" pitchFamily="34" charset="0"/>
              </a:rPr>
              <a:t>Anexo Técnico </a:t>
            </a:r>
          </a:p>
          <a:p>
            <a:pPr lvl="1" algn="just">
              <a:buFont typeface="Arial" panose="020B0604020202020204" pitchFamily="34" charset="0"/>
              <a:buChar char="•"/>
            </a:pPr>
            <a:r>
              <a:rPr lang="es-ES" altLang="es-CO" sz="1400" dirty="0">
                <a:cs typeface="Arial" panose="020B0604020202020204" pitchFamily="34" charset="0"/>
              </a:rPr>
              <a:t>Exposición de motivos</a:t>
            </a:r>
          </a:p>
        </p:txBody>
      </p:sp>
    </p:spTree>
    <p:extLst>
      <p:ext uri="{BB962C8B-B14F-4D97-AF65-F5344CB8AC3E}">
        <p14:creationId xmlns:p14="http://schemas.microsoft.com/office/powerpoint/2010/main" val="473788643"/>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alphaModFix amt="89000"/>
          </a:blip>
          <a:srcRect l="5294" t="3552" r="4870" b="1899"/>
          <a:stretch/>
        </p:blipFill>
        <p:spPr>
          <a:xfrm>
            <a:off x="0" y="0"/>
            <a:ext cx="12192000" cy="6999090"/>
          </a:xfrm>
          <a:prstGeom prst="rect">
            <a:avLst/>
          </a:prstGeom>
        </p:spPr>
      </p:pic>
      <p:sp>
        <p:nvSpPr>
          <p:cNvPr id="18" name="Rectángulo 17"/>
          <p:cNvSpPr/>
          <p:nvPr/>
        </p:nvSpPr>
        <p:spPr>
          <a:xfrm>
            <a:off x="0" y="0"/>
            <a:ext cx="12192000" cy="7052484"/>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5" name="CuadroTexto 4"/>
          <p:cNvSpPr txBox="1"/>
          <p:nvPr/>
        </p:nvSpPr>
        <p:spPr>
          <a:xfrm>
            <a:off x="2217864" y="3425447"/>
            <a:ext cx="7235571" cy="1446550"/>
          </a:xfrm>
          <a:prstGeom prst="rect">
            <a:avLst/>
          </a:prstGeom>
          <a:noFill/>
        </p:spPr>
        <p:txBody>
          <a:bodyPr wrap="square" rtlCol="0">
            <a:spAutoFit/>
          </a:bodyPr>
          <a:lstStyle/>
          <a:p>
            <a:pPr algn="ctr"/>
            <a:r>
              <a:rPr lang="es-CO" altLang="es-CO" sz="8800" dirty="0">
                <a:solidFill>
                  <a:schemeClr val="bg1"/>
                </a:solidFill>
                <a:latin typeface="Arial Rounded MT Bold" charset="0"/>
                <a:ea typeface="Arial Rounded MT Bold" charset="0"/>
                <a:cs typeface="Arial Rounded MT Bold" charset="0"/>
              </a:rPr>
              <a:t>GRACIAS</a:t>
            </a:r>
            <a:endParaRPr lang="es-ES_tradnl" sz="8800" dirty="0">
              <a:solidFill>
                <a:schemeClr val="bg1"/>
              </a:solidFill>
              <a:latin typeface="Arial Rounded MT Bold" charset="0"/>
              <a:ea typeface="Arial Rounded MT Bold" charset="0"/>
              <a:cs typeface="Arial Rounded MT Bold" charset="0"/>
            </a:endParaRPr>
          </a:p>
        </p:txBody>
      </p:sp>
      <p:sp>
        <p:nvSpPr>
          <p:cNvPr id="19" name="Elipse 18"/>
          <p:cNvSpPr/>
          <p:nvPr/>
        </p:nvSpPr>
        <p:spPr>
          <a:xfrm>
            <a:off x="8181829"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Elipse 19"/>
          <p:cNvSpPr/>
          <p:nvPr/>
        </p:nvSpPr>
        <p:spPr>
          <a:xfrm>
            <a:off x="7776306"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Elipse 20"/>
          <p:cNvSpPr/>
          <p:nvPr/>
        </p:nvSpPr>
        <p:spPr>
          <a:xfrm>
            <a:off x="7370783"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Elipse 21"/>
          <p:cNvSpPr/>
          <p:nvPr/>
        </p:nvSpPr>
        <p:spPr>
          <a:xfrm>
            <a:off x="6965260"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Elipse 22"/>
          <p:cNvSpPr/>
          <p:nvPr/>
        </p:nvSpPr>
        <p:spPr>
          <a:xfrm>
            <a:off x="6559737"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Elipse 23"/>
          <p:cNvSpPr/>
          <p:nvPr/>
        </p:nvSpPr>
        <p:spPr>
          <a:xfrm>
            <a:off x="6154214" y="4900280"/>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Elipse 24"/>
          <p:cNvSpPr/>
          <p:nvPr/>
        </p:nvSpPr>
        <p:spPr>
          <a:xfrm>
            <a:off x="5748691"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Elipse 25"/>
          <p:cNvSpPr/>
          <p:nvPr/>
        </p:nvSpPr>
        <p:spPr>
          <a:xfrm>
            <a:off x="5343168"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Elipse 26"/>
          <p:cNvSpPr/>
          <p:nvPr/>
        </p:nvSpPr>
        <p:spPr>
          <a:xfrm>
            <a:off x="4937645"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Elipse 27"/>
          <p:cNvSpPr/>
          <p:nvPr/>
        </p:nvSpPr>
        <p:spPr>
          <a:xfrm>
            <a:off x="4532122"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Elipse 28"/>
          <p:cNvSpPr/>
          <p:nvPr/>
        </p:nvSpPr>
        <p:spPr>
          <a:xfrm>
            <a:off x="4126599"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Elipse 29"/>
          <p:cNvSpPr/>
          <p:nvPr/>
        </p:nvSpPr>
        <p:spPr>
          <a:xfrm>
            <a:off x="3721076"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Elipse 30"/>
          <p:cNvSpPr/>
          <p:nvPr/>
        </p:nvSpPr>
        <p:spPr>
          <a:xfrm>
            <a:off x="3315553" y="4902144"/>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2" name="Imagen 31" descr="logos-bogota-mejor-para-todos-pd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346" y="1263277"/>
            <a:ext cx="5010050" cy="2606238"/>
          </a:xfrm>
          <a:prstGeom prst="rect">
            <a:avLst/>
          </a:prstGeom>
        </p:spPr>
      </p:pic>
    </p:spTree>
    <p:extLst>
      <p:ext uri="{BB962C8B-B14F-4D97-AF65-F5344CB8AC3E}">
        <p14:creationId xmlns:p14="http://schemas.microsoft.com/office/powerpoint/2010/main" val="41008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2"/>
          <p:cNvSpPr>
            <a:spLocks noChangeArrowheads="1"/>
          </p:cNvSpPr>
          <p:nvPr/>
        </p:nvSpPr>
        <p:spPr bwMode="auto">
          <a:xfrm>
            <a:off x="261870" y="427039"/>
            <a:ext cx="6732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ctr"/>
            <a:r>
              <a:rPr lang="es-ES" altLang="es-CO" sz="2400" dirty="0">
                <a:solidFill>
                  <a:srgbClr val="00264C"/>
                </a:solidFill>
              </a:rPr>
              <a:t>Avances cronograma de Actualización del PDGR-CC</a:t>
            </a:r>
            <a:endParaRPr lang="es-CO" altLang="es-CO" sz="2000" dirty="0">
              <a:solidFill>
                <a:srgbClr val="00264C"/>
              </a:solidFill>
            </a:endParaRPr>
          </a:p>
        </p:txBody>
      </p:sp>
      <p:graphicFrame>
        <p:nvGraphicFramePr>
          <p:cNvPr id="6" name="Marcador de contenido 3"/>
          <p:cNvGraphicFramePr>
            <a:graphicFrameLocks/>
          </p:cNvGraphicFramePr>
          <p:nvPr>
            <p:extLst>
              <p:ext uri="{D42A27DB-BD31-4B8C-83A1-F6EECF244321}">
                <p14:modId xmlns:p14="http://schemas.microsoft.com/office/powerpoint/2010/main" val="1216527581"/>
              </p:ext>
            </p:extLst>
          </p:nvPr>
        </p:nvGraphicFramePr>
        <p:xfrm>
          <a:off x="1271464" y="1513767"/>
          <a:ext cx="9012074" cy="5330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7"/>
          <p:cNvSpPr txBox="1">
            <a:spLocks noChangeArrowheads="1"/>
          </p:cNvSpPr>
          <p:nvPr/>
        </p:nvSpPr>
        <p:spPr bwMode="auto">
          <a:xfrm>
            <a:off x="4056064" y="1206346"/>
            <a:ext cx="1874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400">
                <a:cs typeface="Arial" panose="020B0604020202020204" pitchFamily="34" charset="0"/>
              </a:rPr>
              <a:t>COMPONENTES</a:t>
            </a:r>
            <a:endParaRPr lang="es-ES" altLang="es-CO" sz="1400">
              <a:cs typeface="Arial" panose="020B0604020202020204" pitchFamily="34" charset="0"/>
            </a:endParaRPr>
          </a:p>
        </p:txBody>
      </p:sp>
      <p:sp>
        <p:nvSpPr>
          <p:cNvPr id="8" name="CuadroTexto 8"/>
          <p:cNvSpPr txBox="1">
            <a:spLocks noChangeArrowheads="1"/>
          </p:cNvSpPr>
          <p:nvPr/>
        </p:nvSpPr>
        <p:spPr bwMode="auto">
          <a:xfrm>
            <a:off x="7786688" y="1215871"/>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400">
                <a:cs typeface="Arial" panose="020B0604020202020204" pitchFamily="34" charset="0"/>
              </a:rPr>
              <a:t>PROGRAMAS</a:t>
            </a:r>
            <a:endParaRPr lang="es-ES" altLang="es-CO" sz="1400">
              <a:cs typeface="Arial" panose="020B0604020202020204" pitchFamily="34" charset="0"/>
            </a:endParaRPr>
          </a:p>
        </p:txBody>
      </p:sp>
      <p:sp>
        <p:nvSpPr>
          <p:cNvPr id="9" name="CuadroTexto 13"/>
          <p:cNvSpPr txBox="1">
            <a:spLocks noChangeArrowheads="1"/>
          </p:cNvSpPr>
          <p:nvPr/>
        </p:nvSpPr>
        <p:spPr bwMode="auto">
          <a:xfrm>
            <a:off x="6096000" y="1206346"/>
            <a:ext cx="1530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400">
                <a:cs typeface="Arial" panose="020B0604020202020204" pitchFamily="34" charset="0"/>
              </a:rPr>
              <a:t>OBJETIVOS</a:t>
            </a:r>
            <a:endParaRPr lang="es-ES" altLang="es-CO" sz="1400">
              <a:cs typeface="Arial" panose="020B0604020202020204" pitchFamily="34" charset="0"/>
            </a:endParaRPr>
          </a:p>
        </p:txBody>
      </p:sp>
      <p:sp>
        <p:nvSpPr>
          <p:cNvPr id="10" name="CuadroTexto 9"/>
          <p:cNvSpPr txBox="1"/>
          <p:nvPr/>
        </p:nvSpPr>
        <p:spPr>
          <a:xfrm>
            <a:off x="9756775" y="1660370"/>
            <a:ext cx="838200" cy="254000"/>
          </a:xfrm>
          <a:prstGeom prst="rect">
            <a:avLst/>
          </a:prstGeom>
          <a:noFill/>
        </p:spPr>
        <p:txBody>
          <a:bodyPr>
            <a:spAutoFit/>
          </a:bodyPr>
          <a:lstStyle/>
          <a:p>
            <a:pPr>
              <a:defRPr/>
            </a:pPr>
            <a:r>
              <a:rPr lang="es-CO" sz="1050" dirty="0">
                <a:cs typeface="Arial" panose="020B0604020202020204" pitchFamily="34" charset="0"/>
              </a:rPr>
              <a:t>11 METAS </a:t>
            </a:r>
            <a:endParaRPr lang="es-ES" sz="1050" dirty="0">
              <a:cs typeface="Arial" panose="020B0604020202020204" pitchFamily="34" charset="0"/>
            </a:endParaRPr>
          </a:p>
        </p:txBody>
      </p:sp>
      <p:sp>
        <p:nvSpPr>
          <p:cNvPr id="11" name="CuadroTexto 10"/>
          <p:cNvSpPr txBox="1"/>
          <p:nvPr/>
        </p:nvSpPr>
        <p:spPr>
          <a:xfrm>
            <a:off x="9696450" y="5116357"/>
            <a:ext cx="838200" cy="261938"/>
          </a:xfrm>
          <a:prstGeom prst="rect">
            <a:avLst/>
          </a:prstGeom>
          <a:noFill/>
        </p:spPr>
        <p:txBody>
          <a:bodyPr>
            <a:spAutoFit/>
          </a:bodyPr>
          <a:lstStyle/>
          <a:p>
            <a:pPr>
              <a:defRPr/>
            </a:pPr>
            <a:r>
              <a:rPr lang="es-CO" sz="1050" dirty="0">
                <a:cs typeface="Arial" panose="020B0604020202020204" pitchFamily="34" charset="0"/>
              </a:rPr>
              <a:t>9 METAS </a:t>
            </a:r>
            <a:endParaRPr lang="es-ES" sz="1050" dirty="0">
              <a:cs typeface="Arial" panose="020B0604020202020204" pitchFamily="34" charset="0"/>
            </a:endParaRPr>
          </a:p>
        </p:txBody>
      </p:sp>
      <p:sp>
        <p:nvSpPr>
          <p:cNvPr id="12" name="CuadroTexto 11"/>
          <p:cNvSpPr txBox="1"/>
          <p:nvPr/>
        </p:nvSpPr>
        <p:spPr>
          <a:xfrm>
            <a:off x="9696450" y="6456207"/>
            <a:ext cx="838200" cy="261938"/>
          </a:xfrm>
          <a:prstGeom prst="rect">
            <a:avLst/>
          </a:prstGeom>
          <a:noFill/>
        </p:spPr>
        <p:txBody>
          <a:bodyPr>
            <a:spAutoFit/>
          </a:bodyPr>
          <a:lstStyle/>
          <a:p>
            <a:pPr>
              <a:defRPr/>
            </a:pPr>
            <a:r>
              <a:rPr lang="es-CO" sz="1050" dirty="0">
                <a:cs typeface="Arial" panose="020B0604020202020204" pitchFamily="34" charset="0"/>
              </a:rPr>
              <a:t>4 METAS </a:t>
            </a:r>
            <a:endParaRPr lang="es-ES" sz="1050" dirty="0">
              <a:cs typeface="Arial" panose="020B0604020202020204" pitchFamily="34" charset="0"/>
            </a:endParaRPr>
          </a:p>
        </p:txBody>
      </p:sp>
    </p:spTree>
    <p:extLst>
      <p:ext uri="{BB962C8B-B14F-4D97-AF65-F5344CB8AC3E}">
        <p14:creationId xmlns:p14="http://schemas.microsoft.com/office/powerpoint/2010/main" val="317836518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nvPr>
        </p:nvGraphicFramePr>
        <p:xfrm>
          <a:off x="1535848" y="1340768"/>
          <a:ext cx="9318070" cy="5378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377178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2" name="Rectángulo 1"/>
          <p:cNvSpPr/>
          <p:nvPr/>
        </p:nvSpPr>
        <p:spPr>
          <a:xfrm>
            <a:off x="1397528" y="914222"/>
            <a:ext cx="9721046" cy="3262432"/>
          </a:xfrm>
          <a:prstGeom prst="rect">
            <a:avLst/>
          </a:prstGeom>
          <a:solidFill>
            <a:srgbClr val="E0F5FF">
              <a:alpha val="47843"/>
            </a:srgbClr>
          </a:solidFill>
          <a:effectLst>
            <a:innerShdw blurRad="63500" dist="50800" dir="2700000">
              <a:prstClr val="black">
                <a:alpha val="50000"/>
              </a:prstClr>
            </a:innerShdw>
          </a:effectLst>
        </p:spPr>
        <p:txBody>
          <a:bodyPr wrap="square" lIns="91440" tIns="45720" rIns="91440" bIns="45720">
            <a:spAutoFit/>
          </a:bodyPr>
          <a:lstStyle/>
          <a:p>
            <a:pPr algn="ctr"/>
            <a:r>
              <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AVANCES EN LA POLÍTICA DE PRODUCCIÓN Y CONSUMO SOSTENIBLE</a:t>
            </a:r>
          </a:p>
          <a:p>
            <a:pPr algn="ctr"/>
            <a:r>
              <a:rPr lang="es-ES" sz="3600" b="1" spc="50" dirty="0">
                <a:ln w="9525" cmpd="sng">
                  <a:solidFill>
                    <a:schemeClr val="accent1"/>
                  </a:solidFill>
                  <a:prstDash val="solid"/>
                </a:ln>
                <a:solidFill>
                  <a:srgbClr val="70AD47">
                    <a:tint val="1000"/>
                  </a:srgbClr>
                </a:solidFill>
                <a:effectLst>
                  <a:glow rad="38100">
                    <a:schemeClr val="accent1">
                      <a:alpha val="40000"/>
                    </a:schemeClr>
                  </a:glow>
                </a:effectLst>
              </a:rPr>
              <a:t>Primer semestre 2018</a:t>
            </a:r>
            <a:endParaRPr lang="es-E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763521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ctr"/>
            <a:r>
              <a:rPr lang="es-ES" sz="4400" dirty="0"/>
              <a:t>AVANCES</a:t>
            </a:r>
            <a:endParaRPr lang="es-CO" sz="44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208" y="810616"/>
            <a:ext cx="7592290" cy="6014652"/>
          </a:xfrm>
          <a:prstGeom prst="rect">
            <a:avLst/>
          </a:prstGeom>
        </p:spPr>
      </p:pic>
      <p:sp>
        <p:nvSpPr>
          <p:cNvPr id="5" name="CuadroTexto 4"/>
          <p:cNvSpPr txBox="1"/>
          <p:nvPr/>
        </p:nvSpPr>
        <p:spPr>
          <a:xfrm>
            <a:off x="5244051" y="2062285"/>
            <a:ext cx="2092359" cy="707886"/>
          </a:xfrm>
          <a:prstGeom prst="rect">
            <a:avLst/>
          </a:prstGeom>
          <a:noFill/>
        </p:spPr>
        <p:txBody>
          <a:bodyPr wrap="square" rtlCol="0">
            <a:spAutoFit/>
          </a:bodyPr>
          <a:lstStyle/>
          <a:p>
            <a:pPr algn="ctr"/>
            <a:r>
              <a:rPr lang="es-CO" sz="2000" b="1" dirty="0"/>
              <a:t>Propuesta de la Política a la SDP</a:t>
            </a:r>
          </a:p>
        </p:txBody>
      </p:sp>
      <p:sp>
        <p:nvSpPr>
          <p:cNvPr id="6" name="CuadroTexto 5"/>
          <p:cNvSpPr txBox="1"/>
          <p:nvPr/>
        </p:nvSpPr>
        <p:spPr>
          <a:xfrm>
            <a:off x="2752953" y="2949075"/>
            <a:ext cx="2443952" cy="1015663"/>
          </a:xfrm>
          <a:prstGeom prst="rect">
            <a:avLst/>
          </a:prstGeom>
          <a:noFill/>
        </p:spPr>
        <p:txBody>
          <a:bodyPr wrap="square" rtlCol="0">
            <a:spAutoFit/>
          </a:bodyPr>
          <a:lstStyle/>
          <a:p>
            <a:pPr algn="ctr"/>
            <a:r>
              <a:rPr lang="es-CO" sz="2000" b="1" dirty="0"/>
              <a:t>Actualización documento diagnóstico</a:t>
            </a:r>
          </a:p>
        </p:txBody>
      </p:sp>
      <p:sp>
        <p:nvSpPr>
          <p:cNvPr id="7" name="CuadroTexto 6"/>
          <p:cNvSpPr txBox="1"/>
          <p:nvPr/>
        </p:nvSpPr>
        <p:spPr>
          <a:xfrm>
            <a:off x="4951722" y="5072220"/>
            <a:ext cx="1775625" cy="707886"/>
          </a:xfrm>
          <a:prstGeom prst="rect">
            <a:avLst/>
          </a:prstGeom>
          <a:noFill/>
        </p:spPr>
        <p:txBody>
          <a:bodyPr wrap="square" rtlCol="0">
            <a:spAutoFit/>
          </a:bodyPr>
          <a:lstStyle/>
          <a:p>
            <a:pPr algn="ctr"/>
            <a:r>
              <a:rPr lang="es-CO" sz="2000" b="1" dirty="0"/>
              <a:t>Agenda Pública</a:t>
            </a: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764" y="2792901"/>
            <a:ext cx="2460615" cy="2128570"/>
          </a:xfrm>
          <a:prstGeom prst="flowChartConnector">
            <a:avLst/>
          </a:prstGeom>
        </p:spPr>
      </p:pic>
      <p:cxnSp>
        <p:nvCxnSpPr>
          <p:cNvPr id="11" name="Conector recto de flecha 10"/>
          <p:cNvCxnSpPr/>
          <p:nvPr/>
        </p:nvCxnSpPr>
        <p:spPr>
          <a:xfrm flipV="1">
            <a:off x="6894207" y="1507062"/>
            <a:ext cx="566671" cy="2446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ángulo redondeado 11"/>
          <p:cNvSpPr/>
          <p:nvPr/>
        </p:nvSpPr>
        <p:spPr>
          <a:xfrm>
            <a:off x="7460878" y="1249250"/>
            <a:ext cx="3892922" cy="875763"/>
          </a:xfrm>
          <a:prstGeom prst="roundRect">
            <a:avLst/>
          </a:prstGeom>
          <a:solidFill>
            <a:srgbClr val="004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Viabilidad técnica favorable de acuerdo a lo establecido en el CONPES DC, radicado número -3-2018-11894.</a:t>
            </a:r>
          </a:p>
        </p:txBody>
      </p:sp>
      <p:cxnSp>
        <p:nvCxnSpPr>
          <p:cNvPr id="13" name="Conector recto de flecha 12"/>
          <p:cNvCxnSpPr/>
          <p:nvPr/>
        </p:nvCxnSpPr>
        <p:spPr>
          <a:xfrm flipH="1" flipV="1">
            <a:off x="4342366" y="6344059"/>
            <a:ext cx="2112794" cy="51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ángulo redondeado 14"/>
          <p:cNvSpPr/>
          <p:nvPr/>
        </p:nvSpPr>
        <p:spPr>
          <a:xfrm>
            <a:off x="9692974" y="2831540"/>
            <a:ext cx="2297010" cy="2664983"/>
          </a:xfrm>
          <a:prstGeom prst="roundRect">
            <a:avLst/>
          </a:prstGeom>
          <a:solidFill>
            <a:srgbClr val="004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A través de un aplicativo web se recaudo información de 1986 personas, acerca de sus patrones de producción y consumo</a:t>
            </a:r>
          </a:p>
        </p:txBody>
      </p:sp>
      <p:sp>
        <p:nvSpPr>
          <p:cNvPr id="17" name="Rectángulo redondeado 16"/>
          <p:cNvSpPr/>
          <p:nvPr/>
        </p:nvSpPr>
        <p:spPr>
          <a:xfrm>
            <a:off x="128789" y="1339944"/>
            <a:ext cx="2624164" cy="1875483"/>
          </a:xfrm>
          <a:prstGeom prst="roundRect">
            <a:avLst/>
          </a:prstGeom>
          <a:solidFill>
            <a:srgbClr val="004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En proceso, se tiene proyectado su terminación en octubre, una vez se desarrollen todos los espacios de participación.</a:t>
            </a:r>
          </a:p>
        </p:txBody>
      </p:sp>
      <p:sp>
        <p:nvSpPr>
          <p:cNvPr id="24" name="CuadroTexto 23"/>
          <p:cNvSpPr txBox="1"/>
          <p:nvPr/>
        </p:nvSpPr>
        <p:spPr>
          <a:xfrm>
            <a:off x="6894207" y="3580628"/>
            <a:ext cx="1775625" cy="707886"/>
          </a:xfrm>
          <a:prstGeom prst="rect">
            <a:avLst/>
          </a:prstGeom>
          <a:noFill/>
        </p:spPr>
        <p:txBody>
          <a:bodyPr wrap="square" rtlCol="0">
            <a:spAutoFit/>
          </a:bodyPr>
          <a:lstStyle/>
          <a:p>
            <a:pPr algn="ctr"/>
            <a:r>
              <a:rPr lang="es-CO" sz="2000" b="1" dirty="0"/>
              <a:t>Agenda Pública</a:t>
            </a:r>
          </a:p>
        </p:txBody>
      </p:sp>
      <p:cxnSp>
        <p:nvCxnSpPr>
          <p:cNvPr id="25" name="Conector recto de flecha 24"/>
          <p:cNvCxnSpPr/>
          <p:nvPr/>
        </p:nvCxnSpPr>
        <p:spPr>
          <a:xfrm>
            <a:off x="9284897" y="3130833"/>
            <a:ext cx="3951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ángulo redondeado 27"/>
          <p:cNvSpPr/>
          <p:nvPr/>
        </p:nvSpPr>
        <p:spPr>
          <a:xfrm>
            <a:off x="128788" y="5255607"/>
            <a:ext cx="4213577" cy="1547954"/>
          </a:xfrm>
          <a:prstGeom prst="roundRect">
            <a:avLst/>
          </a:prstGeom>
          <a:solidFill>
            <a:srgbClr val="004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Se encuentran en curso las mesas de participación ciudadana con entidades públicas del orden distrital y nacional, organizaciones privadas, ciudadanos, academia, entre otros. </a:t>
            </a:r>
          </a:p>
          <a:p>
            <a:pPr algn="ctr"/>
            <a:r>
              <a:rPr lang="es-CO" dirty="0"/>
              <a:t>Asistentes a la fecha: 124 personas </a:t>
            </a:r>
          </a:p>
        </p:txBody>
      </p:sp>
      <p:cxnSp>
        <p:nvCxnSpPr>
          <p:cNvPr id="36" name="Conector recto de flecha 35"/>
          <p:cNvCxnSpPr/>
          <p:nvPr/>
        </p:nvCxnSpPr>
        <p:spPr>
          <a:xfrm flipH="1">
            <a:off x="2752953" y="2696268"/>
            <a:ext cx="1068808" cy="35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668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2" name="Rectángulo 1"/>
          <p:cNvSpPr/>
          <p:nvPr/>
        </p:nvSpPr>
        <p:spPr>
          <a:xfrm>
            <a:off x="1397528" y="914222"/>
            <a:ext cx="9721046" cy="2585323"/>
          </a:xfrm>
          <a:prstGeom prst="rect">
            <a:avLst/>
          </a:prstGeom>
          <a:solidFill>
            <a:srgbClr val="E0F5FF">
              <a:alpha val="47843"/>
            </a:srgbClr>
          </a:solidFill>
          <a:effectLst>
            <a:innerShdw blurRad="63500" dist="50800" dir="2700000">
              <a:prstClr val="black">
                <a:alpha val="50000"/>
              </a:prstClr>
            </a:innerShdw>
          </a:effectLst>
        </p:spPr>
        <p:txBody>
          <a:bodyPr wrap="square" lIns="91440" tIns="45720" rIns="91440" bIns="45720">
            <a:spAutoFit/>
          </a:bodyPr>
          <a:lstStyle/>
          <a:p>
            <a:pPr algn="ctr"/>
            <a:r>
              <a:rPr lang="es-CO" sz="5400" b="1" spc="50" dirty="0">
                <a:ln w="9525" cmpd="sng">
                  <a:solidFill>
                    <a:schemeClr val="accent1"/>
                  </a:solidFill>
                  <a:prstDash val="solid"/>
                </a:ln>
                <a:solidFill>
                  <a:srgbClr val="70AD47">
                    <a:tint val="1000"/>
                  </a:srgbClr>
                </a:solidFill>
                <a:effectLst>
                  <a:glow rad="38100">
                    <a:schemeClr val="accent1">
                      <a:alpha val="40000"/>
                    </a:schemeClr>
                  </a:glow>
                </a:effectLst>
              </a:rPr>
              <a:t>SEGUIMIENTO INVERSIONES PLAN DISTRITAL DE DESARROLLO - POLÍTICAS AMBIENTALES</a:t>
            </a:r>
          </a:p>
        </p:txBody>
      </p:sp>
    </p:spTree>
    <p:extLst>
      <p:ext uri="{BB962C8B-B14F-4D97-AF65-F5344CB8AC3E}">
        <p14:creationId xmlns:p14="http://schemas.microsoft.com/office/powerpoint/2010/main" val="295335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2">
            <a:lum bright="70000" contrast="-70000"/>
          </a:blip>
          <a:stretch>
            <a:fillRect/>
          </a:stretch>
        </p:blipFill>
        <p:spPr>
          <a:xfrm>
            <a:off x="0" y="1562059"/>
            <a:ext cx="12208391" cy="5162146"/>
          </a:xfrm>
          <a:prstGeom prst="rect">
            <a:avLst/>
          </a:prstGeom>
          <a:effectLst/>
        </p:spPr>
      </p:pic>
      <p:sp>
        <p:nvSpPr>
          <p:cNvPr id="4" name="Título 2"/>
          <p:cNvSpPr>
            <a:spLocks noGrp="1"/>
          </p:cNvSpPr>
          <p:nvPr>
            <p:ph type="title"/>
          </p:nvPr>
        </p:nvSpPr>
        <p:spPr/>
        <p:txBody>
          <a:bodyPr/>
          <a:lstStyle/>
          <a:p>
            <a:r>
              <a:rPr lang="es-ES" dirty="0"/>
              <a:t>Política Pública de Protección y Bienestar Animal</a:t>
            </a:r>
          </a:p>
        </p:txBody>
      </p:sp>
      <p:sp>
        <p:nvSpPr>
          <p:cNvPr id="7" name="Elipse 6"/>
          <p:cNvSpPr/>
          <p:nvPr/>
        </p:nvSpPr>
        <p:spPr>
          <a:xfrm>
            <a:off x="1010420" y="2058948"/>
            <a:ext cx="1989270" cy="158966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1"/>
                </a:solidFill>
              </a:rPr>
              <a:t>Eje 1</a:t>
            </a:r>
          </a:p>
          <a:p>
            <a:pPr algn="ctr"/>
            <a:r>
              <a:rPr lang="es-CO" b="1" dirty="0">
                <a:solidFill>
                  <a:schemeClr val="bg1"/>
                </a:solidFill>
              </a:rPr>
              <a:t>Cultura Ciudadana </a:t>
            </a:r>
          </a:p>
        </p:txBody>
      </p:sp>
      <p:sp>
        <p:nvSpPr>
          <p:cNvPr id="8" name="CuadroTexto 7"/>
          <p:cNvSpPr txBox="1"/>
          <p:nvPr/>
        </p:nvSpPr>
        <p:spPr>
          <a:xfrm>
            <a:off x="3126076" y="2058948"/>
            <a:ext cx="2969924" cy="1077218"/>
          </a:xfrm>
          <a:prstGeom prst="rect">
            <a:avLst/>
          </a:prstGeom>
          <a:noFill/>
        </p:spPr>
        <p:txBody>
          <a:bodyPr wrap="square" rtlCol="0">
            <a:spAutoFit/>
          </a:bodyPr>
          <a:lstStyle/>
          <a:p>
            <a:pPr marL="285750" indent="-285750">
              <a:buFont typeface="Wingdings" panose="05000000000000000000" pitchFamily="2" charset="2"/>
              <a:buChar char="v"/>
            </a:pPr>
            <a:r>
              <a:rPr lang="es-CO" sz="1600" b="1" dirty="0">
                <a:solidFill>
                  <a:srgbClr val="505252"/>
                </a:solidFill>
                <a:ea typeface="+mj-ea"/>
                <a:cs typeface="Arial" pitchFamily="34" charset="0"/>
              </a:rPr>
              <a:t>Educación y Sensibilización</a:t>
            </a:r>
          </a:p>
          <a:p>
            <a:pPr marL="285750" indent="-285750">
              <a:buFont typeface="Wingdings" panose="05000000000000000000" pitchFamily="2" charset="2"/>
              <a:buChar char="v"/>
            </a:pPr>
            <a:endParaRPr lang="es-CO" sz="1600" b="1" dirty="0">
              <a:solidFill>
                <a:srgbClr val="505252"/>
              </a:solidFill>
              <a:ea typeface="+mj-ea"/>
              <a:cs typeface="Arial" pitchFamily="34" charset="0"/>
            </a:endParaRPr>
          </a:p>
          <a:p>
            <a:pPr marL="285750" indent="-285750">
              <a:buFont typeface="Wingdings" panose="05000000000000000000" pitchFamily="2" charset="2"/>
              <a:buChar char="v"/>
            </a:pPr>
            <a:r>
              <a:rPr lang="es-CO" sz="1600" b="1" dirty="0">
                <a:solidFill>
                  <a:srgbClr val="505252"/>
                </a:solidFill>
                <a:ea typeface="+mj-ea"/>
                <a:cs typeface="Arial" pitchFamily="34" charset="0"/>
              </a:rPr>
              <a:t>Participación y movilización social </a:t>
            </a:r>
          </a:p>
        </p:txBody>
      </p:sp>
      <p:sp>
        <p:nvSpPr>
          <p:cNvPr id="12" name="Elipse 11"/>
          <p:cNvSpPr/>
          <p:nvPr/>
        </p:nvSpPr>
        <p:spPr>
          <a:xfrm>
            <a:off x="1009692" y="4527465"/>
            <a:ext cx="1989272" cy="159378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264C"/>
                </a:solidFill>
              </a:rPr>
              <a:t>Eje 2</a:t>
            </a:r>
          </a:p>
          <a:p>
            <a:pPr algn="ctr"/>
            <a:r>
              <a:rPr lang="es-CO" b="1" dirty="0">
                <a:solidFill>
                  <a:srgbClr val="00264C"/>
                </a:solidFill>
              </a:rPr>
              <a:t>Respuesta Institucional  </a:t>
            </a:r>
          </a:p>
        </p:txBody>
      </p:sp>
      <p:sp>
        <p:nvSpPr>
          <p:cNvPr id="13" name="Elipse 12"/>
          <p:cNvSpPr/>
          <p:nvPr/>
        </p:nvSpPr>
        <p:spPr>
          <a:xfrm>
            <a:off x="6041196" y="3235191"/>
            <a:ext cx="2142589" cy="1619343"/>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3</a:t>
            </a:r>
          </a:p>
          <a:p>
            <a:pPr algn="ctr"/>
            <a:r>
              <a:rPr lang="es-CO" b="1" dirty="0">
                <a:solidFill>
                  <a:srgbClr val="000000"/>
                </a:solidFill>
              </a:rPr>
              <a:t>Gestión del Conocimiento </a:t>
            </a:r>
          </a:p>
        </p:txBody>
      </p:sp>
      <p:sp>
        <p:nvSpPr>
          <p:cNvPr id="14" name="CuadroTexto 13"/>
          <p:cNvSpPr txBox="1"/>
          <p:nvPr/>
        </p:nvSpPr>
        <p:spPr>
          <a:xfrm>
            <a:off x="3182238" y="4293307"/>
            <a:ext cx="2795402" cy="1569660"/>
          </a:xfrm>
          <a:prstGeom prst="rect">
            <a:avLst/>
          </a:prstGeom>
          <a:noFill/>
        </p:spPr>
        <p:txBody>
          <a:bodyPr wrap="square" rtlCol="0">
            <a:spAutoFit/>
          </a:bodyPr>
          <a:lstStyle/>
          <a:p>
            <a:pPr marL="285750" indent="-285750">
              <a:buFont typeface="Wingdings" panose="05000000000000000000" pitchFamily="2" charset="2"/>
              <a:buChar char="v"/>
            </a:pPr>
            <a:r>
              <a:rPr lang="es-CO" sz="1600" b="1" dirty="0">
                <a:solidFill>
                  <a:srgbClr val="505252"/>
                </a:solidFill>
                <a:ea typeface="+mj-ea"/>
                <a:cs typeface="Arial" pitchFamily="34" charset="0"/>
              </a:rPr>
              <a:t>Fortalecimiento de la gestión</a:t>
            </a:r>
          </a:p>
          <a:p>
            <a:pPr marL="285750" indent="-285750">
              <a:buFont typeface="Wingdings" panose="05000000000000000000" pitchFamily="2" charset="2"/>
              <a:buChar char="v"/>
            </a:pPr>
            <a:endParaRPr lang="es-CO" sz="1600" b="1" dirty="0">
              <a:solidFill>
                <a:srgbClr val="505252"/>
              </a:solidFill>
              <a:ea typeface="+mj-ea"/>
              <a:cs typeface="Arial" pitchFamily="34" charset="0"/>
            </a:endParaRPr>
          </a:p>
          <a:p>
            <a:pPr marL="285750" indent="-285750">
              <a:buFont typeface="Wingdings" panose="05000000000000000000" pitchFamily="2" charset="2"/>
              <a:buChar char="v"/>
            </a:pPr>
            <a:r>
              <a:rPr lang="es-CO" sz="1600" b="1" dirty="0">
                <a:solidFill>
                  <a:srgbClr val="505252"/>
                </a:solidFill>
                <a:ea typeface="+mj-ea"/>
                <a:cs typeface="Arial" pitchFamily="34" charset="0"/>
              </a:rPr>
              <a:t>Protocolo y Procedimientos</a:t>
            </a:r>
          </a:p>
          <a:p>
            <a:pPr marL="285750" indent="-285750">
              <a:buFont typeface="Wingdings" panose="05000000000000000000" pitchFamily="2" charset="2"/>
              <a:buChar char="v"/>
            </a:pPr>
            <a:endParaRPr lang="es-CO" sz="1600" b="1" dirty="0">
              <a:solidFill>
                <a:srgbClr val="505252"/>
              </a:solidFill>
              <a:ea typeface="+mj-ea"/>
              <a:cs typeface="Arial" pitchFamily="34" charset="0"/>
            </a:endParaRPr>
          </a:p>
          <a:p>
            <a:pPr marL="285750" indent="-285750">
              <a:buFont typeface="Wingdings" panose="05000000000000000000" pitchFamily="2" charset="2"/>
              <a:buChar char="v"/>
            </a:pPr>
            <a:r>
              <a:rPr lang="es-CO" sz="1600" b="1" dirty="0">
                <a:solidFill>
                  <a:srgbClr val="505252"/>
                </a:solidFill>
                <a:ea typeface="+mj-ea"/>
                <a:cs typeface="Arial" pitchFamily="34" charset="0"/>
              </a:rPr>
              <a:t>Normativa y Regulación  </a:t>
            </a:r>
          </a:p>
        </p:txBody>
      </p:sp>
      <p:sp>
        <p:nvSpPr>
          <p:cNvPr id="16" name="CuadroTexto 15"/>
          <p:cNvSpPr txBox="1"/>
          <p:nvPr/>
        </p:nvSpPr>
        <p:spPr>
          <a:xfrm>
            <a:off x="8437799" y="3350294"/>
            <a:ext cx="2916001" cy="1569660"/>
          </a:xfrm>
          <a:prstGeom prst="rect">
            <a:avLst/>
          </a:prstGeom>
          <a:noFill/>
        </p:spPr>
        <p:txBody>
          <a:bodyPr wrap="square" rtlCol="0">
            <a:spAutoFit/>
          </a:bodyPr>
          <a:lstStyle/>
          <a:p>
            <a:pPr marL="285750" indent="-285750">
              <a:buFont typeface="Wingdings" panose="05000000000000000000" pitchFamily="2" charset="2"/>
              <a:buChar char="v"/>
            </a:pPr>
            <a:r>
              <a:rPr lang="es-CO" sz="1600" b="1" dirty="0">
                <a:solidFill>
                  <a:srgbClr val="505252"/>
                </a:solidFill>
                <a:ea typeface="+mj-ea"/>
                <a:cs typeface="Arial" pitchFamily="34" charset="0"/>
              </a:rPr>
              <a:t>Sistemas de Información</a:t>
            </a:r>
          </a:p>
          <a:p>
            <a:pPr marL="285750" indent="-285750">
              <a:buFont typeface="Wingdings" panose="05000000000000000000" pitchFamily="2" charset="2"/>
              <a:buChar char="v"/>
            </a:pPr>
            <a:endParaRPr lang="es-CO" sz="1600" b="1" dirty="0">
              <a:solidFill>
                <a:srgbClr val="505252"/>
              </a:solidFill>
              <a:ea typeface="+mj-ea"/>
              <a:cs typeface="Arial" pitchFamily="34" charset="0"/>
            </a:endParaRPr>
          </a:p>
          <a:p>
            <a:pPr marL="285750" indent="-285750">
              <a:buFont typeface="Wingdings" panose="05000000000000000000" pitchFamily="2" charset="2"/>
              <a:buChar char="v"/>
            </a:pPr>
            <a:r>
              <a:rPr lang="es-CO" sz="1600" b="1" dirty="0">
                <a:solidFill>
                  <a:srgbClr val="505252"/>
                </a:solidFill>
                <a:ea typeface="+mj-ea"/>
                <a:cs typeface="Arial" pitchFamily="34" charset="0"/>
              </a:rPr>
              <a:t>Desarrollo Técnico y Profesional</a:t>
            </a:r>
          </a:p>
          <a:p>
            <a:pPr marL="285750" indent="-285750">
              <a:buFont typeface="Wingdings" panose="05000000000000000000" pitchFamily="2" charset="2"/>
              <a:buChar char="v"/>
            </a:pPr>
            <a:endParaRPr lang="es-CO" sz="1600" b="1" dirty="0">
              <a:solidFill>
                <a:srgbClr val="505252"/>
              </a:solidFill>
              <a:ea typeface="+mj-ea"/>
              <a:cs typeface="Arial" pitchFamily="34" charset="0"/>
            </a:endParaRPr>
          </a:p>
          <a:p>
            <a:pPr marL="285750" indent="-285750">
              <a:buFont typeface="Wingdings" panose="05000000000000000000" pitchFamily="2" charset="2"/>
              <a:buChar char="v"/>
            </a:pPr>
            <a:r>
              <a:rPr lang="es-CO" sz="1600" b="1" dirty="0">
                <a:solidFill>
                  <a:srgbClr val="505252"/>
                </a:solidFill>
                <a:ea typeface="+mj-ea"/>
                <a:cs typeface="Arial" pitchFamily="34" charset="0"/>
              </a:rPr>
              <a:t>Investigación </a:t>
            </a:r>
          </a:p>
        </p:txBody>
      </p:sp>
    </p:spTree>
    <p:extLst>
      <p:ext uri="{BB962C8B-B14F-4D97-AF65-F5344CB8AC3E}">
        <p14:creationId xmlns:p14="http://schemas.microsoft.com/office/powerpoint/2010/main" val="3602409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caninos y feli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3263789"/>
            <a:ext cx="4435264" cy="221763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660778" y="1450328"/>
            <a:ext cx="8578756" cy="523220"/>
          </a:xfrm>
          <a:prstGeom prst="rect">
            <a:avLst/>
          </a:prstGeom>
          <a:noFill/>
        </p:spPr>
        <p:txBody>
          <a:bodyPr wrap="square" rtlCol="0">
            <a:spAutoFit/>
          </a:bodyPr>
          <a:lstStyle/>
          <a:p>
            <a:r>
              <a:rPr lang="es-ES" sz="2800" b="1" dirty="0">
                <a:solidFill>
                  <a:srgbClr val="00264C"/>
                </a:solidFill>
                <a:latin typeface="Gotham Rounded Bold"/>
              </a:rPr>
              <a:t>Logros de la Política Pública </a:t>
            </a:r>
          </a:p>
        </p:txBody>
      </p:sp>
      <p:sp>
        <p:nvSpPr>
          <p:cNvPr id="5" name="CuadroTexto 4"/>
          <p:cNvSpPr txBox="1"/>
          <p:nvPr/>
        </p:nvSpPr>
        <p:spPr>
          <a:xfrm>
            <a:off x="838199" y="2181683"/>
            <a:ext cx="11199126" cy="830997"/>
          </a:xfrm>
          <a:prstGeom prst="rect">
            <a:avLst/>
          </a:prstGeom>
          <a:noFill/>
        </p:spPr>
        <p:txBody>
          <a:bodyPr wrap="square" rtlCol="0">
            <a:spAutoFit/>
          </a:bodyPr>
          <a:lstStyle/>
          <a:p>
            <a:pPr defTabSz="457200"/>
            <a:r>
              <a:rPr lang="es-ES" sz="1600" dirty="0">
                <a:solidFill>
                  <a:srgbClr val="505252"/>
                </a:solidFill>
                <a:ea typeface="+mj-ea"/>
                <a:cs typeface="Arial" pitchFamily="34" charset="0"/>
              </a:rPr>
              <a:t>Construcción y puesta en marcha del</a:t>
            </a:r>
            <a:r>
              <a:rPr lang="es-ES" sz="2000" dirty="0">
                <a:solidFill>
                  <a:srgbClr val="00264C"/>
                </a:solidFill>
              </a:rPr>
              <a:t> </a:t>
            </a:r>
            <a:r>
              <a:rPr lang="es-ES" sz="2400" dirty="0">
                <a:solidFill>
                  <a:srgbClr val="3BAA34"/>
                </a:solidFill>
                <a:ea typeface="+mj-ea"/>
                <a:cs typeface="Arial" pitchFamily="34" charset="0"/>
              </a:rPr>
              <a:t>Instituto Distrital de Bienestar y Protección Animal</a:t>
            </a:r>
          </a:p>
          <a:p>
            <a:pPr defTabSz="457200"/>
            <a:endParaRPr lang="es-ES" sz="2400" b="1" dirty="0">
              <a:solidFill>
                <a:srgbClr val="3BAA34"/>
              </a:solidFill>
              <a:ea typeface="+mj-ea"/>
              <a:cs typeface="Arial" pitchFamily="34" charset="0"/>
            </a:endParaRPr>
          </a:p>
        </p:txBody>
      </p:sp>
      <p:sp>
        <p:nvSpPr>
          <p:cNvPr id="6" name="Rectángulo 5"/>
          <p:cNvSpPr/>
          <p:nvPr/>
        </p:nvSpPr>
        <p:spPr>
          <a:xfrm>
            <a:off x="5679702" y="3457388"/>
            <a:ext cx="4265655" cy="400110"/>
          </a:xfrm>
          <a:prstGeom prst="rect">
            <a:avLst/>
          </a:prstGeom>
        </p:spPr>
        <p:txBody>
          <a:bodyPr wrap="none">
            <a:spAutoFit/>
          </a:bodyPr>
          <a:lstStyle/>
          <a:p>
            <a:pPr lvl="0"/>
            <a:r>
              <a:rPr lang="es-ES" sz="2000" dirty="0">
                <a:solidFill>
                  <a:srgbClr val="009EE5"/>
                </a:solidFill>
                <a:ea typeface="+mj-ea"/>
                <a:cs typeface="+mj-cs"/>
              </a:rPr>
              <a:t>3.000 </a:t>
            </a:r>
            <a:r>
              <a:rPr lang="es-ES" dirty="0">
                <a:solidFill>
                  <a:srgbClr val="3BAA34"/>
                </a:solidFill>
                <a:ea typeface="+mj-ea"/>
                <a:cs typeface="Arial" pitchFamily="34" charset="0"/>
              </a:rPr>
              <a:t>microchips </a:t>
            </a:r>
            <a:r>
              <a:rPr lang="es-ES" sz="1400" dirty="0">
                <a:solidFill>
                  <a:srgbClr val="505252"/>
                </a:solidFill>
                <a:ea typeface="+mj-ea"/>
                <a:cs typeface="Arial" pitchFamily="34" charset="0"/>
              </a:rPr>
              <a:t>implantados en caninos y felinos</a:t>
            </a:r>
            <a:endParaRPr lang="es-ES" dirty="0">
              <a:solidFill>
                <a:srgbClr val="505252"/>
              </a:solidFill>
              <a:ea typeface="+mj-ea"/>
              <a:cs typeface="Arial" pitchFamily="34" charset="0"/>
            </a:endParaRPr>
          </a:p>
        </p:txBody>
      </p:sp>
      <p:sp>
        <p:nvSpPr>
          <p:cNvPr id="7" name="Rectángulo 6"/>
          <p:cNvSpPr/>
          <p:nvPr/>
        </p:nvSpPr>
        <p:spPr>
          <a:xfrm>
            <a:off x="5599021" y="4377843"/>
            <a:ext cx="6096000" cy="646331"/>
          </a:xfrm>
          <a:prstGeom prst="rect">
            <a:avLst/>
          </a:prstGeom>
        </p:spPr>
        <p:txBody>
          <a:bodyPr>
            <a:spAutoFit/>
          </a:bodyPr>
          <a:lstStyle/>
          <a:p>
            <a:pPr lvl="0"/>
            <a:r>
              <a:rPr lang="es-ES" dirty="0">
                <a:solidFill>
                  <a:srgbClr val="3BAA34"/>
                </a:solidFill>
                <a:ea typeface="+mj-ea"/>
                <a:cs typeface="Arial" pitchFamily="34" charset="0"/>
              </a:rPr>
              <a:t>Escuadrón anti-crueldad </a:t>
            </a:r>
            <a:r>
              <a:rPr lang="es-ES" sz="2000" dirty="0">
                <a:solidFill>
                  <a:srgbClr val="009EE5"/>
                </a:solidFill>
                <a:ea typeface="+mj-ea"/>
                <a:cs typeface="+mj-cs"/>
              </a:rPr>
              <a:t>134</a:t>
            </a:r>
            <a:r>
              <a:rPr lang="es-ES" sz="2000" b="1" dirty="0">
                <a:solidFill>
                  <a:srgbClr val="00264C"/>
                </a:solidFill>
              </a:rPr>
              <a:t> </a:t>
            </a:r>
            <a:r>
              <a:rPr lang="es-ES" sz="1600" dirty="0">
                <a:solidFill>
                  <a:srgbClr val="505252"/>
                </a:solidFill>
                <a:ea typeface="+mj-ea"/>
                <a:cs typeface="Arial" pitchFamily="34" charset="0"/>
              </a:rPr>
              <a:t>visitas de verificación </a:t>
            </a:r>
            <a:r>
              <a:rPr lang="es-ES" sz="2000" dirty="0">
                <a:solidFill>
                  <a:srgbClr val="009EE5"/>
                </a:solidFill>
                <a:ea typeface="+mj-ea"/>
                <a:cs typeface="+mj-cs"/>
              </a:rPr>
              <a:t>y 82 </a:t>
            </a:r>
            <a:r>
              <a:rPr lang="es-ES" sz="1600" dirty="0">
                <a:solidFill>
                  <a:srgbClr val="505252"/>
                </a:solidFill>
                <a:ea typeface="+mj-ea"/>
                <a:cs typeface="Arial" pitchFamily="34" charset="0"/>
              </a:rPr>
              <a:t>aprehensiones. </a:t>
            </a:r>
          </a:p>
        </p:txBody>
      </p:sp>
      <p:sp>
        <p:nvSpPr>
          <p:cNvPr id="8" name="Rectángulo 7"/>
          <p:cNvSpPr/>
          <p:nvPr/>
        </p:nvSpPr>
        <p:spPr>
          <a:xfrm>
            <a:off x="782434" y="5855641"/>
            <a:ext cx="9633173" cy="677108"/>
          </a:xfrm>
          <a:prstGeom prst="rect">
            <a:avLst/>
          </a:prstGeom>
        </p:spPr>
        <p:txBody>
          <a:bodyPr wrap="square">
            <a:spAutoFit/>
          </a:bodyPr>
          <a:lstStyle/>
          <a:p>
            <a:pPr lvl="0"/>
            <a:r>
              <a:rPr lang="es-ES" sz="1600" dirty="0">
                <a:solidFill>
                  <a:srgbClr val="505252"/>
                </a:solidFill>
                <a:ea typeface="+mj-ea"/>
                <a:cs typeface="Arial" pitchFamily="34" charset="0"/>
              </a:rPr>
              <a:t>El impacto de la </a:t>
            </a:r>
            <a:r>
              <a:rPr lang="es-ES" dirty="0">
                <a:solidFill>
                  <a:srgbClr val="3BAA34"/>
                </a:solidFill>
                <a:ea typeface="+mj-ea"/>
                <a:cs typeface="Arial" pitchFamily="34" charset="0"/>
              </a:rPr>
              <a:t>esterilización quirúrgica </a:t>
            </a:r>
            <a:r>
              <a:rPr lang="es-ES" sz="1600" dirty="0">
                <a:solidFill>
                  <a:srgbClr val="505252"/>
                </a:solidFill>
                <a:ea typeface="+mj-ea"/>
                <a:cs typeface="Arial" pitchFamily="34" charset="0"/>
              </a:rPr>
              <a:t>en 2017 </a:t>
            </a:r>
            <a:r>
              <a:rPr lang="es-ES" sz="2000" dirty="0">
                <a:solidFill>
                  <a:srgbClr val="009EE5"/>
                </a:solidFill>
                <a:ea typeface="+mj-ea"/>
                <a:cs typeface="+mj-cs"/>
              </a:rPr>
              <a:t>evitó </a:t>
            </a:r>
            <a:r>
              <a:rPr lang="es-ES" sz="1600" dirty="0">
                <a:solidFill>
                  <a:srgbClr val="505252"/>
                </a:solidFill>
                <a:ea typeface="+mj-ea"/>
                <a:cs typeface="Arial" pitchFamily="34" charset="0"/>
              </a:rPr>
              <a:t>el nacimiento de </a:t>
            </a:r>
            <a:r>
              <a:rPr lang="es-ES" sz="2000" dirty="0">
                <a:solidFill>
                  <a:srgbClr val="009EE5"/>
                </a:solidFill>
                <a:ea typeface="+mj-ea"/>
                <a:cs typeface="+mj-cs"/>
              </a:rPr>
              <a:t>121.312</a:t>
            </a:r>
            <a:r>
              <a:rPr lang="es-ES" sz="2000" dirty="0">
                <a:solidFill>
                  <a:srgbClr val="00264C"/>
                </a:solidFill>
              </a:rPr>
              <a:t> </a:t>
            </a:r>
            <a:r>
              <a:rPr lang="es-ES" sz="1600" dirty="0">
                <a:solidFill>
                  <a:srgbClr val="505252"/>
                </a:solidFill>
                <a:ea typeface="+mj-ea"/>
                <a:cs typeface="Arial" pitchFamily="34" charset="0"/>
              </a:rPr>
              <a:t>caninos</a:t>
            </a:r>
            <a:r>
              <a:rPr lang="es-ES" sz="2000" dirty="0">
                <a:solidFill>
                  <a:srgbClr val="00264C"/>
                </a:solidFill>
              </a:rPr>
              <a:t> y </a:t>
            </a:r>
            <a:r>
              <a:rPr lang="es-ES" sz="2000" dirty="0">
                <a:solidFill>
                  <a:srgbClr val="009EE5"/>
                </a:solidFill>
                <a:ea typeface="+mj-ea"/>
                <a:cs typeface="+mj-cs"/>
              </a:rPr>
              <a:t>170.115</a:t>
            </a:r>
            <a:r>
              <a:rPr lang="es-ES" sz="2000" dirty="0">
                <a:solidFill>
                  <a:srgbClr val="00264C"/>
                </a:solidFill>
              </a:rPr>
              <a:t> </a:t>
            </a:r>
            <a:r>
              <a:rPr lang="es-ES" sz="1600" dirty="0">
                <a:solidFill>
                  <a:srgbClr val="505252"/>
                </a:solidFill>
                <a:ea typeface="+mj-ea"/>
                <a:cs typeface="Arial" pitchFamily="34" charset="0"/>
              </a:rPr>
              <a:t>felinos</a:t>
            </a:r>
            <a:r>
              <a:rPr lang="es-ES" dirty="0">
                <a:solidFill>
                  <a:srgbClr val="00264C"/>
                </a:solidFill>
              </a:rPr>
              <a:t>.</a:t>
            </a:r>
          </a:p>
        </p:txBody>
      </p:sp>
      <p:sp>
        <p:nvSpPr>
          <p:cNvPr id="10" name="Título 2"/>
          <p:cNvSpPr>
            <a:spLocks noGrp="1"/>
          </p:cNvSpPr>
          <p:nvPr>
            <p:ph type="title"/>
          </p:nvPr>
        </p:nvSpPr>
        <p:spPr>
          <a:xfrm>
            <a:off x="838200" y="365126"/>
            <a:ext cx="10515600" cy="725527"/>
          </a:xfrm>
        </p:spPr>
        <p:txBody>
          <a:bodyPr/>
          <a:lstStyle/>
          <a:p>
            <a:r>
              <a:rPr lang="es-ES" dirty="0"/>
              <a:t>Política Pública de Protección y Bienestar Animal</a:t>
            </a:r>
          </a:p>
        </p:txBody>
      </p:sp>
    </p:spTree>
    <p:extLst>
      <p:ext uri="{BB962C8B-B14F-4D97-AF65-F5344CB8AC3E}">
        <p14:creationId xmlns:p14="http://schemas.microsoft.com/office/powerpoint/2010/main" val="285030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mbientebogota.gov.co/image/image_gallery?uuid=8967a1ea-01b8-4263-913b-0c0ab252cad5&amp;groupId=6087941&amp;t=15136197061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2350" y="1550889"/>
            <a:ext cx="4710766" cy="225981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464024" y="4140033"/>
            <a:ext cx="4389177" cy="2465483"/>
          </a:xfrm>
          <a:prstGeom prst="rect">
            <a:avLst/>
          </a:prstGeom>
        </p:spPr>
      </p:pic>
      <p:sp>
        <p:nvSpPr>
          <p:cNvPr id="5" name="Rectángulo 4"/>
          <p:cNvSpPr/>
          <p:nvPr/>
        </p:nvSpPr>
        <p:spPr>
          <a:xfrm>
            <a:off x="224872" y="1669644"/>
            <a:ext cx="6696431" cy="677108"/>
          </a:xfrm>
          <a:prstGeom prst="rect">
            <a:avLst/>
          </a:prstGeom>
        </p:spPr>
        <p:txBody>
          <a:bodyPr wrap="square">
            <a:spAutoFit/>
          </a:bodyPr>
          <a:lstStyle/>
          <a:p>
            <a:pPr lvl="0"/>
            <a:r>
              <a:rPr lang="es-ES" sz="2000" dirty="0">
                <a:solidFill>
                  <a:srgbClr val="009EE5"/>
                </a:solidFill>
                <a:ea typeface="+mj-ea"/>
                <a:cs typeface="+mj-cs"/>
              </a:rPr>
              <a:t>5383 </a:t>
            </a:r>
            <a:r>
              <a:rPr lang="es-ES" sz="1400" dirty="0">
                <a:solidFill>
                  <a:srgbClr val="505252"/>
                </a:solidFill>
                <a:ea typeface="+mj-ea"/>
                <a:cs typeface="Arial" pitchFamily="34" charset="0"/>
              </a:rPr>
              <a:t>ciudadanos en el </a:t>
            </a:r>
            <a:r>
              <a:rPr lang="es-ES" dirty="0">
                <a:solidFill>
                  <a:srgbClr val="3BAA34"/>
                </a:solidFill>
                <a:ea typeface="+mj-ea"/>
                <a:cs typeface="Arial" pitchFamily="34" charset="0"/>
              </a:rPr>
              <a:t>Programa de Sensibilización y Educación para la Protección y Bienestar Animal</a:t>
            </a:r>
          </a:p>
        </p:txBody>
      </p:sp>
      <p:sp>
        <p:nvSpPr>
          <p:cNvPr id="6" name="Rectángulo 5"/>
          <p:cNvSpPr/>
          <p:nvPr/>
        </p:nvSpPr>
        <p:spPr>
          <a:xfrm>
            <a:off x="235197" y="3103277"/>
            <a:ext cx="4852482" cy="461665"/>
          </a:xfrm>
          <a:prstGeom prst="rect">
            <a:avLst/>
          </a:prstGeom>
        </p:spPr>
        <p:txBody>
          <a:bodyPr wrap="none">
            <a:spAutoFit/>
          </a:bodyPr>
          <a:lstStyle/>
          <a:p>
            <a:pPr lvl="0"/>
            <a:r>
              <a:rPr lang="es-ES" sz="2000" dirty="0">
                <a:solidFill>
                  <a:srgbClr val="009EE5"/>
                </a:solidFill>
                <a:ea typeface="+mj-ea"/>
                <a:cs typeface="+mj-cs"/>
              </a:rPr>
              <a:t>539</a:t>
            </a:r>
            <a:r>
              <a:rPr lang="es-ES" sz="2000" b="1" dirty="0">
                <a:solidFill>
                  <a:srgbClr val="00264C"/>
                </a:solidFill>
              </a:rPr>
              <a:t>  </a:t>
            </a:r>
            <a:r>
              <a:rPr lang="es-ES" sz="2400" dirty="0">
                <a:solidFill>
                  <a:srgbClr val="3BAA34"/>
                </a:solidFill>
                <a:ea typeface="+mj-ea"/>
                <a:cs typeface="Arial" pitchFamily="34" charset="0"/>
              </a:rPr>
              <a:t>voluntarios sociales</a:t>
            </a:r>
            <a:r>
              <a:rPr lang="es-ES" sz="2400" b="1" dirty="0">
                <a:solidFill>
                  <a:srgbClr val="34E40A"/>
                </a:solidFill>
              </a:rPr>
              <a:t>  </a:t>
            </a:r>
            <a:r>
              <a:rPr lang="es-ES" sz="1600" dirty="0">
                <a:solidFill>
                  <a:srgbClr val="505252"/>
                </a:solidFill>
                <a:ea typeface="+mj-ea"/>
                <a:cs typeface="Arial" pitchFamily="34" charset="0"/>
              </a:rPr>
              <a:t>activos por la PYBA</a:t>
            </a:r>
          </a:p>
        </p:txBody>
      </p:sp>
      <p:sp>
        <p:nvSpPr>
          <p:cNvPr id="7" name="Rectángulo 6"/>
          <p:cNvSpPr/>
          <p:nvPr/>
        </p:nvSpPr>
        <p:spPr>
          <a:xfrm>
            <a:off x="5222647" y="4020193"/>
            <a:ext cx="6820469" cy="2215991"/>
          </a:xfrm>
          <a:prstGeom prst="rect">
            <a:avLst/>
          </a:prstGeom>
        </p:spPr>
        <p:txBody>
          <a:bodyPr wrap="square">
            <a:spAutoFit/>
          </a:bodyPr>
          <a:lstStyle/>
          <a:p>
            <a:r>
              <a:rPr lang="es-ES" sz="1600" dirty="0">
                <a:solidFill>
                  <a:srgbClr val="505252"/>
                </a:solidFill>
                <a:ea typeface="+mj-ea"/>
                <a:cs typeface="Arial" pitchFamily="34" charset="0"/>
              </a:rPr>
              <a:t>Adecuación del </a:t>
            </a:r>
            <a:r>
              <a:rPr lang="es-ES" sz="2400" dirty="0">
                <a:solidFill>
                  <a:srgbClr val="3BAA34"/>
                </a:solidFill>
                <a:ea typeface="+mj-ea"/>
                <a:cs typeface="Arial" pitchFamily="34" charset="0"/>
              </a:rPr>
              <a:t>Centro de Rehabilitación de Flora y Fauna Silvestre</a:t>
            </a:r>
          </a:p>
          <a:p>
            <a:endParaRPr lang="es-ES" sz="2400" dirty="0">
              <a:solidFill>
                <a:srgbClr val="3BAA34"/>
              </a:solidFill>
              <a:ea typeface="+mj-ea"/>
              <a:cs typeface="Arial" pitchFamily="34" charset="0"/>
            </a:endParaRPr>
          </a:p>
          <a:p>
            <a:endParaRPr lang="es-ES" dirty="0">
              <a:solidFill>
                <a:srgbClr val="00264C"/>
              </a:solidFill>
            </a:endParaRPr>
          </a:p>
          <a:p>
            <a:r>
              <a:rPr lang="es-ES" sz="1600" dirty="0">
                <a:solidFill>
                  <a:srgbClr val="505252"/>
                </a:solidFill>
                <a:ea typeface="+mj-ea"/>
                <a:cs typeface="Arial" pitchFamily="34" charset="0"/>
              </a:rPr>
              <a:t>Inicio de la construcción  del </a:t>
            </a:r>
            <a:r>
              <a:rPr lang="es-ES" sz="2400" dirty="0">
                <a:solidFill>
                  <a:srgbClr val="3BAA34"/>
                </a:solidFill>
                <a:ea typeface="+mj-ea"/>
                <a:cs typeface="Arial" pitchFamily="34" charset="0"/>
              </a:rPr>
              <a:t>Centro de Protección y Bienestar Animal - Casa ecológica de los animales</a:t>
            </a:r>
          </a:p>
        </p:txBody>
      </p:sp>
      <p:sp>
        <p:nvSpPr>
          <p:cNvPr id="15" name="Título 2"/>
          <p:cNvSpPr>
            <a:spLocks noGrp="1"/>
          </p:cNvSpPr>
          <p:nvPr>
            <p:ph type="title"/>
          </p:nvPr>
        </p:nvSpPr>
        <p:spPr>
          <a:xfrm>
            <a:off x="838200" y="365126"/>
            <a:ext cx="10515600" cy="725527"/>
          </a:xfrm>
        </p:spPr>
        <p:txBody>
          <a:bodyPr/>
          <a:lstStyle/>
          <a:p>
            <a:r>
              <a:rPr lang="es-ES" dirty="0"/>
              <a:t>Política Pública de Protección y Bienestar Animal</a:t>
            </a:r>
          </a:p>
        </p:txBody>
      </p:sp>
    </p:spTree>
    <p:extLst>
      <p:ext uri="{BB962C8B-B14F-4D97-AF65-F5344CB8AC3E}">
        <p14:creationId xmlns:p14="http://schemas.microsoft.com/office/powerpoint/2010/main" val="900149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ES" dirty="0"/>
              <a:t> </a:t>
            </a:r>
            <a:r>
              <a:rPr lang="es-ES" sz="3600" b="1" dirty="0"/>
              <a:t>ORDEN DEL DÍA</a:t>
            </a:r>
          </a:p>
        </p:txBody>
      </p:sp>
      <p:graphicFrame>
        <p:nvGraphicFramePr>
          <p:cNvPr id="4" name="Tabla 3"/>
          <p:cNvGraphicFramePr>
            <a:graphicFrameLocks noGrp="1"/>
          </p:cNvGraphicFramePr>
          <p:nvPr>
            <p:extLst>
              <p:ext uri="{D42A27DB-BD31-4B8C-83A1-F6EECF244321}">
                <p14:modId xmlns:p14="http://schemas.microsoft.com/office/powerpoint/2010/main" val="463771845"/>
              </p:ext>
            </p:extLst>
          </p:nvPr>
        </p:nvGraphicFramePr>
        <p:xfrm>
          <a:off x="334852" y="1384769"/>
          <a:ext cx="11526591" cy="5237480"/>
        </p:xfrm>
        <a:graphic>
          <a:graphicData uri="http://schemas.openxmlformats.org/drawingml/2006/table">
            <a:tbl>
              <a:tblPr firstRow="1" bandRow="1">
                <a:tableStyleId>{5C22544A-7EE6-4342-B048-85BDC9FD1C3A}</a:tableStyleId>
              </a:tblPr>
              <a:tblGrid>
                <a:gridCol w="8601254">
                  <a:extLst>
                    <a:ext uri="{9D8B030D-6E8A-4147-A177-3AD203B41FA5}">
                      <a16:colId xmlns:a16="http://schemas.microsoft.com/office/drawing/2014/main" val="20000"/>
                    </a:ext>
                  </a:extLst>
                </a:gridCol>
                <a:gridCol w="2925337">
                  <a:extLst>
                    <a:ext uri="{9D8B030D-6E8A-4147-A177-3AD203B41FA5}">
                      <a16:colId xmlns:a16="http://schemas.microsoft.com/office/drawing/2014/main" val="20001"/>
                    </a:ext>
                  </a:extLst>
                </a:gridCol>
              </a:tblGrid>
              <a:tr h="370840">
                <a:tc>
                  <a:txBody>
                    <a:bodyPr/>
                    <a:lstStyle/>
                    <a:p>
                      <a:r>
                        <a:rPr lang="es-MX" sz="1600" dirty="0"/>
                        <a:t>PUNTO</a:t>
                      </a:r>
                    </a:p>
                  </a:txBody>
                  <a:tcPr/>
                </a:tc>
                <a:tc>
                  <a:txBody>
                    <a:bodyPr/>
                    <a:lstStyle/>
                    <a:p>
                      <a:r>
                        <a:rPr lang="es-MX" sz="1600" dirty="0"/>
                        <a:t>PONENTE</a:t>
                      </a:r>
                    </a:p>
                  </a:txBody>
                  <a:tcPr/>
                </a:tc>
                <a:extLst>
                  <a:ext uri="{0D108BD9-81ED-4DB2-BD59-A6C34878D82A}">
                    <a16:rowId xmlns:a16="http://schemas.microsoft.com/office/drawing/2014/main" val="10000"/>
                  </a:ext>
                </a:extLst>
              </a:tr>
              <a:tr h="370840">
                <a:tc>
                  <a:txBody>
                    <a:bodyPr/>
                    <a:lstStyle/>
                    <a:p>
                      <a:r>
                        <a:rPr lang="es-MX" sz="1600" dirty="0"/>
                        <a:t>1. </a:t>
                      </a:r>
                      <a:r>
                        <a:rPr lang="es-MX" sz="1600" dirty="0">
                          <a:solidFill>
                            <a:srgbClr val="212121"/>
                          </a:solidFill>
                          <a:latin typeface="Roboto"/>
                        </a:rPr>
                        <a:t>Verificación del Quórum </a:t>
                      </a:r>
                      <a:endParaRPr lang="es-MX" sz="1600" dirty="0"/>
                    </a:p>
                  </a:txBody>
                  <a:tcPr/>
                </a:tc>
                <a:tc>
                  <a:txBody>
                    <a:bodyPr/>
                    <a:lstStyle/>
                    <a:p>
                      <a:pPr algn="l"/>
                      <a:r>
                        <a:rPr lang="es-MX" sz="1600" dirty="0"/>
                        <a:t>SECRETARÍA</a:t>
                      </a:r>
                      <a:r>
                        <a:rPr lang="es-MX" sz="1600" baseline="0" dirty="0"/>
                        <a:t> TÉCNICA</a:t>
                      </a:r>
                      <a:endParaRPr lang="es-MX" sz="1600" dirty="0"/>
                    </a:p>
                  </a:txBody>
                  <a:tcPr anchor="ctr"/>
                </a:tc>
                <a:extLst>
                  <a:ext uri="{0D108BD9-81ED-4DB2-BD59-A6C34878D82A}">
                    <a16:rowId xmlns:a16="http://schemas.microsoft.com/office/drawing/2014/main" val="10001"/>
                  </a:ext>
                </a:extLst>
              </a:tr>
              <a:tr h="370840">
                <a:tc>
                  <a:txBody>
                    <a:bodyPr/>
                    <a:lstStyle/>
                    <a:p>
                      <a:r>
                        <a:rPr lang="es-MX" sz="1600" dirty="0"/>
                        <a:t>2. </a:t>
                      </a:r>
                      <a:r>
                        <a:rPr lang="es-MX" sz="1600" dirty="0">
                          <a:solidFill>
                            <a:srgbClr val="212121"/>
                          </a:solidFill>
                          <a:latin typeface="Roboto"/>
                        </a:rPr>
                        <a:t>Presentación del proyecto de la modificación al Acuerdo No. 01 de 2016.</a:t>
                      </a:r>
                      <a:endParaRPr lang="es-MX" sz="1600" dirty="0"/>
                    </a:p>
                  </a:txBody>
                  <a:tcPr/>
                </a:tc>
                <a:tc>
                  <a:txBody>
                    <a:bodyPr/>
                    <a:lstStyle/>
                    <a:p>
                      <a:pPr algn="l"/>
                      <a:r>
                        <a:rPr lang="es-MX" sz="1600" dirty="0"/>
                        <a:t>SECRETARÍA TÉCNICA</a:t>
                      </a:r>
                    </a:p>
                  </a:txBody>
                  <a:tcPr anchor="ctr"/>
                </a:tc>
                <a:extLst>
                  <a:ext uri="{0D108BD9-81ED-4DB2-BD59-A6C34878D82A}">
                    <a16:rowId xmlns:a16="http://schemas.microsoft.com/office/drawing/2014/main" val="10002"/>
                  </a:ext>
                </a:extLst>
              </a:tr>
              <a:tr h="370840">
                <a:tc>
                  <a:txBody>
                    <a:bodyPr/>
                    <a:lstStyle/>
                    <a:p>
                      <a:r>
                        <a:rPr lang="es-MX" sz="1600" dirty="0"/>
                        <a:t>3. </a:t>
                      </a:r>
                      <a:r>
                        <a:rPr lang="es-MX" sz="1600" dirty="0">
                          <a:solidFill>
                            <a:srgbClr val="212121"/>
                          </a:solidFill>
                          <a:latin typeface="Roboto"/>
                        </a:rPr>
                        <a:t>Seguimiento a compromisos Comité 13/14/2018 </a:t>
                      </a:r>
                      <a:endParaRPr lang="es-MX" sz="1600" dirty="0"/>
                    </a:p>
                  </a:txBody>
                  <a:tcPr/>
                </a:tc>
                <a:tc>
                  <a:txBody>
                    <a:bodyPr/>
                    <a:lstStyle/>
                    <a:p>
                      <a:pPr algn="l"/>
                      <a:endParaRPr lang="es-MX" sz="1600" dirty="0"/>
                    </a:p>
                  </a:txBody>
                  <a:tcPr anchor="ctr"/>
                </a:tc>
                <a:extLst>
                  <a:ext uri="{0D108BD9-81ED-4DB2-BD59-A6C34878D82A}">
                    <a16:rowId xmlns:a16="http://schemas.microsoft.com/office/drawing/2014/main" val="10003"/>
                  </a:ext>
                </a:extLst>
              </a:tr>
              <a:tr h="370840">
                <a:tc>
                  <a:txBody>
                    <a:bodyPr/>
                    <a:lstStyle/>
                    <a:p>
                      <a:r>
                        <a:rPr lang="es-MX" sz="1600" dirty="0"/>
                        <a:t> - </a:t>
                      </a:r>
                      <a:r>
                        <a:rPr lang="es-MX" sz="1600" dirty="0">
                          <a:solidFill>
                            <a:srgbClr val="212121"/>
                          </a:solidFill>
                          <a:latin typeface="Roboto"/>
                        </a:rPr>
                        <a:t>Avance con respecto al cronograma en la actualización del Plan Distrital de Gestión de Riesgos y Cambio Climático.</a:t>
                      </a:r>
                      <a:endParaRPr lang="es-MX" sz="1600" dirty="0"/>
                    </a:p>
                  </a:txBody>
                  <a:tcPr/>
                </a:tc>
                <a:tc>
                  <a:txBody>
                    <a:bodyPr/>
                    <a:lstStyle/>
                    <a:p>
                      <a:pPr algn="l"/>
                      <a:r>
                        <a:rPr lang="es-MX" sz="1600" dirty="0"/>
                        <a:t>IDIGER</a:t>
                      </a:r>
                    </a:p>
                  </a:txBody>
                  <a:tcPr anchor="ctr"/>
                </a:tc>
                <a:extLst>
                  <a:ext uri="{0D108BD9-81ED-4DB2-BD59-A6C34878D82A}">
                    <a16:rowId xmlns:a16="http://schemas.microsoft.com/office/drawing/2014/main" val="10004"/>
                  </a:ext>
                </a:extLst>
              </a:tr>
              <a:tr h="370840">
                <a:tc>
                  <a:txBody>
                    <a:bodyPr/>
                    <a:lstStyle/>
                    <a:p>
                      <a:r>
                        <a:rPr lang="es-MX" sz="1600" dirty="0"/>
                        <a:t>- </a:t>
                      </a:r>
                      <a:r>
                        <a:rPr lang="es-MX" sz="1600" dirty="0">
                          <a:solidFill>
                            <a:srgbClr val="212121"/>
                          </a:solidFill>
                          <a:latin typeface="Roboto"/>
                        </a:rPr>
                        <a:t>Avance con respecto al cronograma en la actualización de la Política Distrital de Producción Sostenible. </a:t>
                      </a:r>
                      <a:endParaRPr lang="es-MX" sz="1600" dirty="0"/>
                    </a:p>
                  </a:txBody>
                  <a:tcPr/>
                </a:tc>
                <a:tc>
                  <a:txBody>
                    <a:bodyPr/>
                    <a:lstStyle/>
                    <a:p>
                      <a:pPr algn="l"/>
                      <a:r>
                        <a:rPr lang="es-MX" sz="1600" dirty="0"/>
                        <a:t>SDA</a:t>
                      </a:r>
                    </a:p>
                  </a:txBody>
                  <a:tcPr anchor="ctr"/>
                </a:tc>
                <a:extLst>
                  <a:ext uri="{0D108BD9-81ED-4DB2-BD59-A6C34878D82A}">
                    <a16:rowId xmlns:a16="http://schemas.microsoft.com/office/drawing/2014/main" val="10005"/>
                  </a:ext>
                </a:extLst>
              </a:tr>
              <a:tr h="370840">
                <a:tc>
                  <a:txBody>
                    <a:bodyPr/>
                    <a:lstStyle/>
                    <a:p>
                      <a:r>
                        <a:rPr lang="es-MX" sz="1600" dirty="0"/>
                        <a:t>- </a:t>
                      </a:r>
                      <a:r>
                        <a:rPr lang="es-MX" sz="1600" dirty="0">
                          <a:solidFill>
                            <a:srgbClr val="212121"/>
                          </a:solidFill>
                          <a:latin typeface="Roboto"/>
                        </a:rPr>
                        <a:t>Seguimientos en la implementación de las políticas del sector ambiente con relación al Plan de Desarrollo “Bogotá Mejor para Todos”. </a:t>
                      </a:r>
                      <a:endParaRPr lang="es-MX" sz="1600" dirty="0"/>
                    </a:p>
                  </a:txBody>
                  <a:tcPr/>
                </a:tc>
                <a:tc>
                  <a:txBody>
                    <a:bodyPr/>
                    <a:lstStyle/>
                    <a:p>
                      <a:pPr algn="l"/>
                      <a:r>
                        <a:rPr lang="es-MX" sz="1600" dirty="0"/>
                        <a:t>SDA</a:t>
                      </a:r>
                    </a:p>
                  </a:txBody>
                  <a:tcPr anchor="ctr"/>
                </a:tc>
                <a:extLst>
                  <a:ext uri="{0D108BD9-81ED-4DB2-BD59-A6C34878D82A}">
                    <a16:rowId xmlns:a16="http://schemas.microsoft.com/office/drawing/2014/main" val="10006"/>
                  </a:ext>
                </a:extLst>
              </a:tr>
              <a:tr h="370840">
                <a:tc>
                  <a:txBody>
                    <a:bodyPr/>
                    <a:lstStyle/>
                    <a:p>
                      <a:r>
                        <a:rPr lang="es-MX" sz="1600" dirty="0"/>
                        <a:t>4. </a:t>
                      </a:r>
                      <a:r>
                        <a:rPr lang="es-MX" sz="1600" dirty="0">
                          <a:solidFill>
                            <a:srgbClr val="212121"/>
                          </a:solidFill>
                          <a:latin typeface="Roboto"/>
                        </a:rPr>
                        <a:t>Seguimiento al avance en el cumplimiento de las metas Plan de Desarrollo del Sector Ambiente (con corte a junio 2018), proyecciones a 2019.</a:t>
                      </a:r>
                      <a:endParaRPr lang="es-MX" sz="1600" dirty="0"/>
                    </a:p>
                  </a:txBody>
                  <a:tcPr/>
                </a:tc>
                <a:tc>
                  <a:txBody>
                    <a:bodyPr/>
                    <a:lstStyle/>
                    <a:p>
                      <a:pPr algn="l"/>
                      <a:r>
                        <a:rPr lang="es-MX" sz="1600" dirty="0"/>
                        <a:t>SDA – 15MIN.</a:t>
                      </a:r>
                    </a:p>
                    <a:p>
                      <a:pPr algn="l"/>
                      <a:r>
                        <a:rPr lang="es-MX" sz="1600" dirty="0"/>
                        <a:t>IDIGER – 15MIN.</a:t>
                      </a:r>
                    </a:p>
                    <a:p>
                      <a:pPr algn="l"/>
                      <a:r>
                        <a:rPr lang="es-MX" sz="1600" dirty="0"/>
                        <a:t>JBB</a:t>
                      </a:r>
                      <a:r>
                        <a:rPr lang="es-MX" sz="1600" baseline="0" dirty="0"/>
                        <a:t> – 15MIN.</a:t>
                      </a:r>
                    </a:p>
                    <a:p>
                      <a:pPr algn="l"/>
                      <a:r>
                        <a:rPr lang="es-MX" sz="1600" baseline="0" dirty="0"/>
                        <a:t>IDPYBA – 15MIN.</a:t>
                      </a:r>
                      <a:endParaRPr lang="es-MX" sz="1600" dirty="0"/>
                    </a:p>
                  </a:txBody>
                  <a:tcPr anchor="ctr"/>
                </a:tc>
                <a:extLst>
                  <a:ext uri="{0D108BD9-81ED-4DB2-BD59-A6C34878D82A}">
                    <a16:rowId xmlns:a16="http://schemas.microsoft.com/office/drawing/2014/main" val="10007"/>
                  </a:ext>
                </a:extLst>
              </a:tr>
              <a:tr h="370840">
                <a:tc>
                  <a:txBody>
                    <a:bodyPr/>
                    <a:lstStyle/>
                    <a:p>
                      <a:r>
                        <a:rPr lang="es-MX" sz="1600" dirty="0"/>
                        <a:t>5. </a:t>
                      </a:r>
                      <a:r>
                        <a:rPr lang="es-MX" sz="1600" dirty="0">
                          <a:solidFill>
                            <a:srgbClr val="212121"/>
                          </a:solidFill>
                          <a:latin typeface="Roboto"/>
                        </a:rPr>
                        <a:t>Socialización de la Resolución 233 de 2018 y establecer mesas de trabajo para generar plan de trabajo anual de esta instancia de coordinación.</a:t>
                      </a:r>
                      <a:endParaRPr lang="es-MX"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a:t>SECRETARÍA TÉCNICA</a:t>
                      </a:r>
                    </a:p>
                    <a:p>
                      <a:pPr algn="l"/>
                      <a:endParaRPr lang="es-MX" sz="1600" dirty="0"/>
                    </a:p>
                  </a:txBody>
                  <a:tcPr anchor="ctr"/>
                </a:tc>
                <a:extLst>
                  <a:ext uri="{0D108BD9-81ED-4DB2-BD59-A6C34878D82A}">
                    <a16:rowId xmlns:a16="http://schemas.microsoft.com/office/drawing/2014/main" val="10008"/>
                  </a:ext>
                </a:extLst>
              </a:tr>
              <a:tr h="370840">
                <a:tc>
                  <a:txBody>
                    <a:bodyPr/>
                    <a:lstStyle/>
                    <a:p>
                      <a:r>
                        <a:rPr lang="es-MX" sz="1600" dirty="0"/>
                        <a:t>6. </a:t>
                      </a:r>
                      <a:r>
                        <a:rPr lang="es-MX" sz="1600" dirty="0">
                          <a:solidFill>
                            <a:srgbClr val="212121"/>
                          </a:solidFill>
                          <a:latin typeface="Roboto"/>
                        </a:rPr>
                        <a:t>Lectura de Compromisos y cierre de comité.</a:t>
                      </a:r>
                      <a:endParaRPr lang="es-MX"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a:t>SECRETARÍA TÉCNICA</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830276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Política Pública de Protección y Bienestar Animal</a:t>
            </a:r>
          </a:p>
        </p:txBody>
      </p:sp>
      <p:graphicFrame>
        <p:nvGraphicFramePr>
          <p:cNvPr id="12" name="Tabla 11"/>
          <p:cNvGraphicFramePr>
            <a:graphicFrameLocks noGrp="1"/>
          </p:cNvGraphicFramePr>
          <p:nvPr/>
        </p:nvGraphicFramePr>
        <p:xfrm>
          <a:off x="400846" y="1464447"/>
          <a:ext cx="11390307" cy="4846591"/>
        </p:xfrm>
        <a:graphic>
          <a:graphicData uri="http://schemas.openxmlformats.org/drawingml/2006/table">
            <a:tbl>
              <a:tblPr/>
              <a:tblGrid>
                <a:gridCol w="8314644">
                  <a:extLst>
                    <a:ext uri="{9D8B030D-6E8A-4147-A177-3AD203B41FA5}">
                      <a16:colId xmlns:a16="http://schemas.microsoft.com/office/drawing/2014/main" val="20000"/>
                    </a:ext>
                  </a:extLst>
                </a:gridCol>
                <a:gridCol w="1241552">
                  <a:extLst>
                    <a:ext uri="{9D8B030D-6E8A-4147-A177-3AD203B41FA5}">
                      <a16:colId xmlns:a16="http://schemas.microsoft.com/office/drawing/2014/main" val="20001"/>
                    </a:ext>
                  </a:extLst>
                </a:gridCol>
                <a:gridCol w="1241552">
                  <a:extLst>
                    <a:ext uri="{9D8B030D-6E8A-4147-A177-3AD203B41FA5}">
                      <a16:colId xmlns:a16="http://schemas.microsoft.com/office/drawing/2014/main" val="20002"/>
                    </a:ext>
                  </a:extLst>
                </a:gridCol>
                <a:gridCol w="592559">
                  <a:extLst>
                    <a:ext uri="{9D8B030D-6E8A-4147-A177-3AD203B41FA5}">
                      <a16:colId xmlns:a16="http://schemas.microsoft.com/office/drawing/2014/main" val="20003"/>
                    </a:ext>
                  </a:extLst>
                </a:gridCol>
              </a:tblGrid>
              <a:tr h="365845">
                <a:tc gridSpan="4">
                  <a:txBody>
                    <a:bodyPr/>
                    <a:lstStyle/>
                    <a:p>
                      <a:pPr algn="ctr" fontAlgn="b"/>
                      <a:r>
                        <a:rPr lang="es-ES" sz="1800" b="1" i="0" u="none" strike="noStrike" dirty="0">
                          <a:solidFill>
                            <a:srgbClr val="000000"/>
                          </a:solidFill>
                          <a:effectLst/>
                          <a:latin typeface="Calibri" panose="020F0502020204030204" pitchFamily="34" charset="0"/>
                        </a:rPr>
                        <a:t>Política Pública de Bienestar y Protección Ambiental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48423">
                <a:tc>
                  <a:txBody>
                    <a:bodyPr/>
                    <a:lstStyle/>
                    <a:p>
                      <a:pPr algn="l" fontAlgn="ctr"/>
                      <a:r>
                        <a:rPr lang="es-ES" sz="1800" b="1" i="0" u="none" strike="noStrike" dirty="0">
                          <a:solidFill>
                            <a:srgbClr val="000000"/>
                          </a:solidFill>
                          <a:effectLst/>
                          <a:latin typeface="Calibri" panose="020F0502020204030204" pitchFamily="34" charset="0"/>
                        </a:rPr>
                        <a:t>Eje transversal/Programa/Proyecto del PDD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b"/>
                      <a:r>
                        <a:rPr lang="es-ES" sz="1800" b="1" i="0" u="none" strike="noStrike" dirty="0">
                          <a:solidFill>
                            <a:srgbClr val="000000"/>
                          </a:solidFill>
                          <a:effectLst/>
                          <a:latin typeface="Calibri" panose="020F0502020204030204" pitchFamily="34" charset="0"/>
                        </a:rPr>
                        <a:t>2017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348423">
                <a:tc>
                  <a:txBody>
                    <a:bodyPr/>
                    <a:lstStyle/>
                    <a:p>
                      <a:pPr algn="l" fontAlgn="ctr"/>
                      <a:r>
                        <a:rPr lang="es-ES" sz="1800" b="1" i="0" u="none" strike="noStrike" dirty="0">
                          <a:solidFill>
                            <a:srgbClr val="000000"/>
                          </a:solidFill>
                          <a:effectLst/>
                          <a:latin typeface="Calibri" panose="020F050202020403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ES" sz="1800" b="1" i="0" u="none" strike="noStrike" dirty="0">
                          <a:solidFill>
                            <a:srgbClr val="000000"/>
                          </a:solidFill>
                          <a:effectLst/>
                          <a:latin typeface="Calibri" panose="020F0502020204030204" pitchFamily="34" charset="0"/>
                        </a:rPr>
                        <a:t>Programado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ES" sz="1800" b="1" i="0" u="none" strike="noStrike" dirty="0">
                          <a:solidFill>
                            <a:srgbClr val="000000"/>
                          </a:solidFill>
                          <a:effectLst/>
                          <a:latin typeface="Calibri" panose="020F0502020204030204" pitchFamily="34" charset="0"/>
                        </a:rPr>
                        <a:t>Ejecutado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s-ES" sz="1800" b="1" i="0" u="none" strike="noStrike" dirty="0">
                          <a:solidFill>
                            <a:srgbClr val="00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8706">
                <a:tc>
                  <a:txBody>
                    <a:bodyPr/>
                    <a:lstStyle/>
                    <a:p>
                      <a:pPr algn="l" fontAlgn="b"/>
                      <a:r>
                        <a:rPr lang="es-ES" sz="1800" b="0" i="0" u="none" strike="noStrike" dirty="0">
                          <a:solidFill>
                            <a:srgbClr val="000000"/>
                          </a:solidFill>
                          <a:effectLst/>
                          <a:latin typeface="Calibri" panose="020F0502020204030204" pitchFamily="34" charset="0"/>
                        </a:rPr>
                        <a:t>06. Eje transversal Sostenibilidad Ambiental basada en la eficiencia energética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13.000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8.917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348423">
                <a:tc>
                  <a:txBody>
                    <a:bodyPr/>
                    <a:lstStyle/>
                    <a:p>
                      <a:pPr algn="l" fontAlgn="b"/>
                      <a:r>
                        <a:rPr lang="es-ES" sz="1800" b="0" i="0" u="none" strike="noStrike" dirty="0">
                          <a:solidFill>
                            <a:srgbClr val="000000"/>
                          </a:solidFill>
                          <a:effectLst/>
                          <a:latin typeface="Calibri" panose="020F0502020204030204" pitchFamily="34" charset="0"/>
                        </a:rPr>
                        <a:t>39. Ambiente sano para la equidad y disfrute del ciudadano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13.000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8.917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4"/>
                  </a:ext>
                </a:extLst>
              </a:tr>
              <a:tr h="560388">
                <a:tc>
                  <a:txBody>
                    <a:bodyPr/>
                    <a:lstStyle/>
                    <a:p>
                      <a:pPr algn="l" fontAlgn="b"/>
                      <a:r>
                        <a:rPr lang="es-ES" sz="1800" b="0" i="0" u="none" strike="noStrike" dirty="0">
                          <a:solidFill>
                            <a:srgbClr val="000000"/>
                          </a:solidFill>
                          <a:effectLst/>
                          <a:latin typeface="Calibri" panose="020F0502020204030204" pitchFamily="34" charset="0"/>
                        </a:rPr>
                        <a:t>7519. Gestión del conocimiento y cultura ciudadana para la protección y el bienestar animal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1.500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1.414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48423">
                <a:tc>
                  <a:txBody>
                    <a:bodyPr/>
                    <a:lstStyle/>
                    <a:p>
                      <a:pPr algn="l" fontAlgn="b"/>
                      <a:r>
                        <a:rPr lang="es-ES" sz="1800" b="0" i="0" u="none" strike="noStrike" dirty="0">
                          <a:solidFill>
                            <a:srgbClr val="000000"/>
                          </a:solidFill>
                          <a:effectLst/>
                          <a:latin typeface="Calibri" panose="020F0502020204030204" pitchFamily="34" charset="0"/>
                        </a:rPr>
                        <a:t>7520. Gestión integral de la fauna doméstica y silvestre en el D.C.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7.500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7.196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48423">
                <a:tc>
                  <a:txBody>
                    <a:bodyPr/>
                    <a:lstStyle/>
                    <a:p>
                      <a:pPr algn="l" fontAlgn="b"/>
                      <a:r>
                        <a:rPr lang="es-ES" sz="1800" b="0" i="0" u="none" strike="noStrike" dirty="0">
                          <a:solidFill>
                            <a:srgbClr val="000000"/>
                          </a:solidFill>
                          <a:effectLst/>
                          <a:latin typeface="Calibri" panose="020F0502020204030204" pitchFamily="34" charset="0"/>
                        </a:rPr>
                        <a:t>7521. Programa integral de esterilización canina y felina en el D.C.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4.000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48423">
                <a:tc>
                  <a:txBody>
                    <a:bodyPr/>
                    <a:lstStyle/>
                    <a:p>
                      <a:pPr algn="l" fontAlgn="b"/>
                      <a:r>
                        <a:rPr lang="es-ES" sz="1800" b="0" i="0" u="none" strike="noStrike" dirty="0">
                          <a:solidFill>
                            <a:srgbClr val="000000"/>
                          </a:solidFill>
                          <a:effectLst/>
                          <a:latin typeface="Calibri" panose="020F0502020204030204" pitchFamily="34" charset="0"/>
                        </a:rPr>
                        <a:t>07. Eje transversal Gobierno legitimo, fortalecimiento social y eficiencia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2.092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1.525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8"/>
                  </a:ext>
                </a:extLst>
              </a:tr>
              <a:tr h="348423">
                <a:tc>
                  <a:txBody>
                    <a:bodyPr/>
                    <a:lstStyle/>
                    <a:p>
                      <a:pPr algn="l" fontAlgn="b"/>
                      <a:r>
                        <a:rPr lang="es-ES" sz="1800" b="0" i="0" u="none" strike="noStrike" dirty="0">
                          <a:solidFill>
                            <a:srgbClr val="000000"/>
                          </a:solidFill>
                          <a:effectLst/>
                          <a:latin typeface="Calibri" panose="020F0502020204030204" pitchFamily="34" charset="0"/>
                        </a:rPr>
                        <a:t>42. Transparencia, gestión pública y servicio a la ciudadanía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2.092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1.525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9"/>
                  </a:ext>
                </a:extLst>
              </a:tr>
              <a:tr h="696846">
                <a:tc>
                  <a:txBody>
                    <a:bodyPr/>
                    <a:lstStyle/>
                    <a:p>
                      <a:pPr algn="l" fontAlgn="b"/>
                      <a:r>
                        <a:rPr lang="es-ES" sz="1800" b="0" i="0" u="none" strike="noStrike" dirty="0">
                          <a:solidFill>
                            <a:srgbClr val="000000"/>
                          </a:solidFill>
                          <a:effectLst/>
                          <a:latin typeface="Calibri" panose="020F0502020204030204" pitchFamily="34" charset="0"/>
                        </a:rPr>
                        <a:t>7518. Desarrollo y fortalecimiento institucional del Instituto Distrital de Protección y Bienestar animal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2.092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1.525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65845">
                <a:tc>
                  <a:txBody>
                    <a:bodyPr/>
                    <a:lstStyle/>
                    <a:p>
                      <a:pPr algn="l" fontAlgn="b"/>
                      <a:r>
                        <a:rPr lang="es-ES" sz="1800" b="0" i="0" u="none" strike="noStrike" dirty="0">
                          <a:solidFill>
                            <a:srgbClr val="000000"/>
                          </a:solidFill>
                          <a:effectLst/>
                          <a:latin typeface="Calibri" panose="020F0502020204030204" pitchFamily="34" charset="0"/>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15.092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10.442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1"/>
                  </a:ext>
                </a:extLst>
              </a:tr>
            </a:tbl>
          </a:graphicData>
        </a:graphic>
      </p:graphicFrame>
      <p:sp>
        <p:nvSpPr>
          <p:cNvPr id="2" name="CuadroTexto 1">
            <a:extLst>
              <a:ext uri="{FF2B5EF4-FFF2-40B4-BE49-F238E27FC236}">
                <a16:creationId xmlns:a16="http://schemas.microsoft.com/office/drawing/2014/main" id="{A130A309-500B-4F35-AE07-4D59FBBE259A}"/>
              </a:ext>
            </a:extLst>
          </p:cNvPr>
          <p:cNvSpPr txBox="1"/>
          <p:nvPr/>
        </p:nvSpPr>
        <p:spPr>
          <a:xfrm>
            <a:off x="392885" y="6303163"/>
            <a:ext cx="1812419" cy="369332"/>
          </a:xfrm>
          <a:prstGeom prst="rect">
            <a:avLst/>
          </a:prstGeom>
          <a:noFill/>
        </p:spPr>
        <p:txBody>
          <a:bodyPr wrap="none" rtlCol="0">
            <a:spAutoFit/>
          </a:bodyPr>
          <a:lstStyle/>
          <a:p>
            <a:r>
              <a:rPr lang="es-MX" dirty="0">
                <a:solidFill>
                  <a:srgbClr val="000000"/>
                </a:solidFill>
              </a:rPr>
              <a:t>Fuente: SEGPLAN</a:t>
            </a:r>
          </a:p>
        </p:txBody>
      </p:sp>
      <p:sp>
        <p:nvSpPr>
          <p:cNvPr id="4" name="CuadroTexto 3"/>
          <p:cNvSpPr txBox="1"/>
          <p:nvPr/>
        </p:nvSpPr>
        <p:spPr>
          <a:xfrm>
            <a:off x="10068682" y="6247612"/>
            <a:ext cx="3678167" cy="261610"/>
          </a:xfrm>
          <a:prstGeom prst="rect">
            <a:avLst/>
          </a:prstGeom>
          <a:noFill/>
        </p:spPr>
        <p:txBody>
          <a:bodyPr wrap="square" rtlCol="0">
            <a:spAutoFit/>
          </a:bodyPr>
          <a:lstStyle/>
          <a:p>
            <a:r>
              <a:rPr lang="es-ES" sz="1100" dirty="0">
                <a:solidFill>
                  <a:srgbClr val="000000"/>
                </a:solidFill>
              </a:rPr>
              <a:t>Valores en millones de pesos</a:t>
            </a:r>
          </a:p>
        </p:txBody>
      </p:sp>
    </p:spTree>
    <p:extLst>
      <p:ext uri="{BB962C8B-B14F-4D97-AF65-F5344CB8AC3E}">
        <p14:creationId xmlns:p14="http://schemas.microsoft.com/office/powerpoint/2010/main" val="2920300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180159" y="1675183"/>
          <a:ext cx="4323603" cy="4144283"/>
        </p:xfrm>
        <a:graphic>
          <a:graphicData uri="http://schemas.openxmlformats.org/drawingml/2006/table">
            <a:tbl>
              <a:tblPr/>
              <a:tblGrid>
                <a:gridCol w="4323603">
                  <a:extLst>
                    <a:ext uri="{9D8B030D-6E8A-4147-A177-3AD203B41FA5}">
                      <a16:colId xmlns:a16="http://schemas.microsoft.com/office/drawing/2014/main" val="20000"/>
                    </a:ext>
                  </a:extLst>
                </a:gridCol>
              </a:tblGrid>
              <a:tr h="687187">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ES" sz="1800" b="1" i="0" u="none" strike="noStrike" dirty="0">
                          <a:solidFill>
                            <a:srgbClr val="000000"/>
                          </a:solidFill>
                          <a:effectLst/>
                          <a:latin typeface="Calibri" panose="020F0502020204030204" pitchFamily="34" charset="0"/>
                        </a:rPr>
                        <a:t>Proyecto</a:t>
                      </a:r>
                      <a:r>
                        <a:rPr lang="es-ES" sz="1800" b="1" i="0" u="none" strike="noStrike" baseline="0" dirty="0">
                          <a:solidFill>
                            <a:srgbClr val="000000"/>
                          </a:solidFill>
                          <a:effectLst/>
                          <a:latin typeface="Calibri" panose="020F0502020204030204" pitchFamily="34" charset="0"/>
                        </a:rPr>
                        <a:t> de inversión SDA/ Meta de inversión</a:t>
                      </a:r>
                      <a:endParaRPr lang="es-E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93121">
                <a:tc>
                  <a:txBody>
                    <a:bodyPr/>
                    <a:lstStyle/>
                    <a:p>
                      <a:pPr algn="l" fontAlgn="b"/>
                      <a:r>
                        <a:rPr lang="es-ES" sz="1800" b="0" i="0" u="none" strike="noStrike" dirty="0">
                          <a:solidFill>
                            <a:srgbClr val="000000"/>
                          </a:solidFill>
                          <a:effectLst/>
                          <a:latin typeface="Calibri" panose="020F0502020204030204" pitchFamily="34" charset="0"/>
                        </a:rPr>
                        <a:t>1149.</a:t>
                      </a:r>
                      <a:r>
                        <a:rPr lang="es-ES" sz="1800" b="0" i="0" u="none" strike="noStrike" baseline="0" dirty="0">
                          <a:solidFill>
                            <a:srgbClr val="000000"/>
                          </a:solidFill>
                          <a:effectLst/>
                          <a:latin typeface="Calibri" panose="020F0502020204030204" pitchFamily="34" charset="0"/>
                        </a:rPr>
                        <a:t> Protección y Bienestar Animal</a:t>
                      </a:r>
                      <a:endParaRPr lang="es-E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10"/>
                  </a:ext>
                </a:extLst>
              </a:tr>
              <a:tr h="687187">
                <a:tc>
                  <a:txBody>
                    <a:bodyPr/>
                    <a:lstStyle/>
                    <a:p>
                      <a:pPr algn="just" fontAlgn="b"/>
                      <a:r>
                        <a:rPr lang="es-ES" sz="1800" b="0" i="0" u="none" strike="noStrike" dirty="0">
                          <a:solidFill>
                            <a:srgbClr val="000000"/>
                          </a:solidFill>
                          <a:effectLst/>
                          <a:latin typeface="Calibri" panose="020F0502020204030204" pitchFamily="34" charset="0"/>
                        </a:rPr>
                        <a:t>Crear el Instituto Distrital de Protección y Bienestar Animal</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4685">
                <a:tc>
                  <a:txBody>
                    <a:bodyPr/>
                    <a:lstStyle/>
                    <a:p>
                      <a:pPr algn="l" fontAlgn="b"/>
                      <a:r>
                        <a:rPr lang="es-ES" sz="1800" b="0" i="0" u="none" strike="noStrike" kern="1200" dirty="0">
                          <a:solidFill>
                            <a:srgbClr val="000000"/>
                          </a:solidFill>
                          <a:effectLst/>
                          <a:latin typeface="Calibri" panose="020F0502020204030204" pitchFamily="34" charset="0"/>
                          <a:ea typeface="+mn-ea"/>
                          <a:cs typeface="+mn-cs"/>
                        </a:rPr>
                        <a:t>Construir  Casa Ecológica Animal (CEA)</a:t>
                      </a:r>
                      <a:endParaRPr lang="es-ES" sz="18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87187">
                <a:tc>
                  <a:txBody>
                    <a:bodyPr/>
                    <a:lstStyle/>
                    <a:p>
                      <a:pPr algn="l" fontAlgn="b"/>
                      <a:r>
                        <a:rPr lang="es-ES" sz="1800" b="0" i="0" u="none" strike="noStrike" dirty="0">
                          <a:solidFill>
                            <a:srgbClr val="000000"/>
                          </a:solidFill>
                          <a:effectLst/>
                          <a:latin typeface="Calibri" panose="020F0502020204030204" pitchFamily="34" charset="0"/>
                        </a:rPr>
                        <a:t>Construir y dotar 1 Centro de Recepción y Rehabilitación de Flora y Fauna Silvestre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024916">
                <a:tc>
                  <a:txBody>
                    <a:bodyPr/>
                    <a:lstStyle/>
                    <a:p>
                      <a:pPr algn="l" fontAlgn="b"/>
                      <a:r>
                        <a:rPr lang="es-ES" sz="1800" b="0" i="0" u="none" strike="noStrike" dirty="0">
                          <a:solidFill>
                            <a:srgbClr val="000000"/>
                          </a:solidFill>
                          <a:effectLst/>
                          <a:latin typeface="Calibri" panose="020F0502020204030204" pitchFamily="34" charset="0"/>
                        </a:rPr>
                        <a:t>Implementar proyectos priorizados del plan de acción de la Política Pública Distrital de Protección y Bienestar  Animal</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5" name="Título 2"/>
          <p:cNvSpPr>
            <a:spLocks noGrp="1"/>
          </p:cNvSpPr>
          <p:nvPr>
            <p:ph type="title"/>
          </p:nvPr>
        </p:nvSpPr>
        <p:spPr>
          <a:xfrm>
            <a:off x="838200" y="365126"/>
            <a:ext cx="10515600" cy="725527"/>
          </a:xfrm>
        </p:spPr>
        <p:txBody>
          <a:bodyPr/>
          <a:lstStyle/>
          <a:p>
            <a:r>
              <a:rPr lang="es-ES" dirty="0"/>
              <a:t>Política Pública de Protección y Bienestar Animal</a:t>
            </a:r>
          </a:p>
        </p:txBody>
      </p:sp>
      <p:pic>
        <p:nvPicPr>
          <p:cNvPr id="8" name="Imagen 7"/>
          <p:cNvPicPr>
            <a:picLocks noChangeAspect="1"/>
          </p:cNvPicPr>
          <p:nvPr/>
        </p:nvPicPr>
        <p:blipFill>
          <a:blip r:embed="rId3"/>
          <a:stretch>
            <a:fillRect/>
          </a:stretch>
        </p:blipFill>
        <p:spPr>
          <a:xfrm>
            <a:off x="4938952" y="1308403"/>
            <a:ext cx="2765447" cy="1704728"/>
          </a:xfrm>
          <a:prstGeom prst="rect">
            <a:avLst/>
          </a:prstGeom>
        </p:spPr>
      </p:pic>
      <p:pic>
        <p:nvPicPr>
          <p:cNvPr id="9" name="Imagen 8"/>
          <p:cNvPicPr>
            <a:picLocks noChangeAspect="1"/>
          </p:cNvPicPr>
          <p:nvPr/>
        </p:nvPicPr>
        <p:blipFill>
          <a:blip r:embed="rId4"/>
          <a:stretch>
            <a:fillRect/>
          </a:stretch>
        </p:blipFill>
        <p:spPr>
          <a:xfrm>
            <a:off x="4938952" y="4850852"/>
            <a:ext cx="2790401" cy="1460310"/>
          </a:xfrm>
          <a:prstGeom prst="rect">
            <a:avLst/>
          </a:prstGeom>
        </p:spPr>
      </p:pic>
      <p:pic>
        <p:nvPicPr>
          <p:cNvPr id="10" name="Imagen 9"/>
          <p:cNvPicPr>
            <a:picLocks noChangeAspect="1"/>
          </p:cNvPicPr>
          <p:nvPr/>
        </p:nvPicPr>
        <p:blipFill>
          <a:blip r:embed="rId5"/>
          <a:stretch>
            <a:fillRect/>
          </a:stretch>
        </p:blipFill>
        <p:spPr>
          <a:xfrm>
            <a:off x="4960505" y="3153253"/>
            <a:ext cx="2768848" cy="1557477"/>
          </a:xfrm>
          <a:prstGeom prst="rect">
            <a:avLst/>
          </a:prstGeom>
        </p:spPr>
      </p:pic>
      <p:sp>
        <p:nvSpPr>
          <p:cNvPr id="11" name="CuadroTexto 10"/>
          <p:cNvSpPr txBox="1"/>
          <p:nvPr/>
        </p:nvSpPr>
        <p:spPr>
          <a:xfrm>
            <a:off x="7788802" y="5318211"/>
            <a:ext cx="3948751" cy="584775"/>
          </a:xfrm>
          <a:prstGeom prst="rect">
            <a:avLst/>
          </a:prstGeom>
          <a:noFill/>
        </p:spPr>
        <p:txBody>
          <a:bodyPr wrap="square" rtlCol="0">
            <a:spAutoFit/>
          </a:bodyPr>
          <a:lstStyle/>
          <a:p>
            <a:pPr algn="just"/>
            <a:r>
              <a:rPr lang="es-ES" sz="1600" b="1" dirty="0">
                <a:solidFill>
                  <a:srgbClr val="505252"/>
                </a:solidFill>
                <a:ea typeface="+mj-ea"/>
                <a:cs typeface="Arial" pitchFamily="34" charset="0"/>
              </a:rPr>
              <a:t>Programa integral de esterilizaciones caninas y felinas del D.C</a:t>
            </a:r>
          </a:p>
        </p:txBody>
      </p:sp>
      <p:sp>
        <p:nvSpPr>
          <p:cNvPr id="12" name="CuadroTexto 11"/>
          <p:cNvSpPr txBox="1"/>
          <p:nvPr/>
        </p:nvSpPr>
        <p:spPr>
          <a:xfrm>
            <a:off x="7788802" y="1675183"/>
            <a:ext cx="3948751" cy="584775"/>
          </a:xfrm>
          <a:prstGeom prst="rect">
            <a:avLst/>
          </a:prstGeom>
          <a:noFill/>
        </p:spPr>
        <p:txBody>
          <a:bodyPr wrap="square" rtlCol="0">
            <a:spAutoFit/>
          </a:bodyPr>
          <a:lstStyle/>
          <a:p>
            <a:pPr algn="just"/>
            <a:r>
              <a:rPr lang="es-ES" sz="1600" b="1" dirty="0">
                <a:solidFill>
                  <a:srgbClr val="505252"/>
                </a:solidFill>
                <a:ea typeface="+mj-ea"/>
                <a:cs typeface="Arial" pitchFamily="34" charset="0"/>
              </a:rPr>
              <a:t>Instituto Distrital de Protección y Bienestar Animal</a:t>
            </a:r>
          </a:p>
        </p:txBody>
      </p:sp>
      <p:sp>
        <p:nvSpPr>
          <p:cNvPr id="13" name="CuadroTexto 12"/>
          <p:cNvSpPr txBox="1"/>
          <p:nvPr/>
        </p:nvSpPr>
        <p:spPr>
          <a:xfrm>
            <a:off x="7788802" y="3773696"/>
            <a:ext cx="3948751" cy="584775"/>
          </a:xfrm>
          <a:prstGeom prst="rect">
            <a:avLst/>
          </a:prstGeom>
          <a:noFill/>
        </p:spPr>
        <p:txBody>
          <a:bodyPr wrap="square" rtlCol="0">
            <a:spAutoFit/>
          </a:bodyPr>
          <a:lstStyle/>
          <a:p>
            <a:pPr algn="just" fontAlgn="b"/>
            <a:r>
              <a:rPr lang="es-ES" sz="1600" b="1" dirty="0">
                <a:solidFill>
                  <a:srgbClr val="505252"/>
                </a:solidFill>
                <a:ea typeface="+mj-ea"/>
                <a:cs typeface="Arial" pitchFamily="34" charset="0"/>
              </a:rPr>
              <a:t>Campaña “Libres y en casa” </a:t>
            </a:r>
            <a:r>
              <a:rPr lang="es-ES" sz="1600" dirty="0">
                <a:solidFill>
                  <a:srgbClr val="505252"/>
                </a:solidFill>
                <a:ea typeface="+mj-ea"/>
                <a:cs typeface="Arial" pitchFamily="34" charset="0"/>
              </a:rPr>
              <a:t>para la protección de la fauna silvestre</a:t>
            </a:r>
          </a:p>
        </p:txBody>
      </p:sp>
    </p:spTree>
    <p:extLst>
      <p:ext uri="{BB962C8B-B14F-4D97-AF65-F5344CB8AC3E}">
        <p14:creationId xmlns:p14="http://schemas.microsoft.com/office/powerpoint/2010/main" val="4138416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blip>
          <a:stretch>
            <a:fillRect/>
          </a:stretch>
        </p:blipFill>
        <p:spPr>
          <a:xfrm>
            <a:off x="91226" y="1090653"/>
            <a:ext cx="12100774" cy="5633884"/>
          </a:xfrm>
          <a:prstGeom prst="rect">
            <a:avLst/>
          </a:prstGeom>
        </p:spPr>
      </p:pic>
      <p:sp>
        <p:nvSpPr>
          <p:cNvPr id="5" name="Título 2">
            <a:extLst>
              <a:ext uri="{FF2B5EF4-FFF2-40B4-BE49-F238E27FC236}">
                <a16:creationId xmlns:a16="http://schemas.microsoft.com/office/drawing/2014/main" id="{93CF4FDE-8097-49CA-92BF-2FAE21C5B63D}"/>
              </a:ext>
            </a:extLst>
          </p:cNvPr>
          <p:cNvSpPr>
            <a:spLocks noGrp="1"/>
          </p:cNvSpPr>
          <p:nvPr>
            <p:ph type="title"/>
          </p:nvPr>
        </p:nvSpPr>
        <p:spPr>
          <a:xfrm>
            <a:off x="91226" y="365126"/>
            <a:ext cx="10515600" cy="725527"/>
          </a:xfrm>
        </p:spPr>
        <p:txBody>
          <a:bodyPr/>
          <a:lstStyle/>
          <a:p>
            <a:r>
              <a:rPr lang="es-MX" dirty="0"/>
              <a:t>Política Pública para la gestión de la conservación de la Biodiversidad</a:t>
            </a:r>
          </a:p>
        </p:txBody>
      </p:sp>
      <p:sp>
        <p:nvSpPr>
          <p:cNvPr id="3" name="Elipse 2"/>
          <p:cNvSpPr/>
          <p:nvPr/>
        </p:nvSpPr>
        <p:spPr>
          <a:xfrm>
            <a:off x="852102" y="1912811"/>
            <a:ext cx="1340457" cy="1186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1</a:t>
            </a:r>
          </a:p>
          <a:p>
            <a:pPr algn="ctr"/>
            <a:r>
              <a:rPr lang="es-CO" dirty="0"/>
              <a:t> </a:t>
            </a:r>
          </a:p>
        </p:txBody>
      </p:sp>
      <p:sp>
        <p:nvSpPr>
          <p:cNvPr id="6" name="Elipse 5"/>
          <p:cNvSpPr/>
          <p:nvPr/>
        </p:nvSpPr>
        <p:spPr>
          <a:xfrm>
            <a:off x="865205" y="3595058"/>
            <a:ext cx="1327354" cy="116167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2 </a:t>
            </a:r>
          </a:p>
        </p:txBody>
      </p:sp>
      <p:sp>
        <p:nvSpPr>
          <p:cNvPr id="7" name="Elipse 6"/>
          <p:cNvSpPr/>
          <p:nvPr/>
        </p:nvSpPr>
        <p:spPr>
          <a:xfrm>
            <a:off x="842315" y="5252784"/>
            <a:ext cx="1327354" cy="113326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3 </a:t>
            </a:r>
          </a:p>
        </p:txBody>
      </p:sp>
      <p:sp>
        <p:nvSpPr>
          <p:cNvPr id="8" name="Elipse 7"/>
          <p:cNvSpPr/>
          <p:nvPr/>
        </p:nvSpPr>
        <p:spPr>
          <a:xfrm>
            <a:off x="6170543" y="2847319"/>
            <a:ext cx="1373245" cy="99912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4 </a:t>
            </a:r>
          </a:p>
        </p:txBody>
      </p:sp>
      <p:sp>
        <p:nvSpPr>
          <p:cNvPr id="9" name="Elipse 8"/>
          <p:cNvSpPr/>
          <p:nvPr/>
        </p:nvSpPr>
        <p:spPr>
          <a:xfrm>
            <a:off x="6170543" y="4572962"/>
            <a:ext cx="1373245" cy="104048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5</a:t>
            </a:r>
          </a:p>
        </p:txBody>
      </p:sp>
      <p:sp>
        <p:nvSpPr>
          <p:cNvPr id="10" name="CuadroTexto 9"/>
          <p:cNvSpPr txBox="1"/>
          <p:nvPr/>
        </p:nvSpPr>
        <p:spPr>
          <a:xfrm>
            <a:off x="2736209" y="2168948"/>
            <a:ext cx="2890684" cy="584775"/>
          </a:xfrm>
          <a:prstGeom prst="rect">
            <a:avLst/>
          </a:prstGeom>
          <a:noFill/>
        </p:spPr>
        <p:txBody>
          <a:bodyPr wrap="square" rtlCol="0">
            <a:spAutoFit/>
          </a:bodyPr>
          <a:lstStyle/>
          <a:p>
            <a:r>
              <a:rPr lang="es-CO" sz="1600" b="1" dirty="0">
                <a:solidFill>
                  <a:srgbClr val="505252"/>
                </a:solidFill>
                <a:ea typeface="+mj-ea"/>
                <a:cs typeface="Arial" pitchFamily="34" charset="0"/>
              </a:rPr>
              <a:t>Articulación efectiva de las iniciativas institucionales </a:t>
            </a:r>
          </a:p>
        </p:txBody>
      </p:sp>
      <p:sp>
        <p:nvSpPr>
          <p:cNvPr id="11" name="CuadroTexto 10"/>
          <p:cNvSpPr txBox="1"/>
          <p:nvPr/>
        </p:nvSpPr>
        <p:spPr>
          <a:xfrm>
            <a:off x="2816942" y="3893574"/>
            <a:ext cx="3170903" cy="584775"/>
          </a:xfrm>
          <a:prstGeom prst="rect">
            <a:avLst/>
          </a:prstGeom>
          <a:noFill/>
        </p:spPr>
        <p:txBody>
          <a:bodyPr wrap="square" rtlCol="0">
            <a:spAutoFit/>
          </a:bodyPr>
          <a:lstStyle/>
          <a:p>
            <a:r>
              <a:rPr lang="es-CO" sz="1600" b="1" dirty="0">
                <a:solidFill>
                  <a:srgbClr val="505252"/>
                </a:solidFill>
                <a:ea typeface="+mj-ea"/>
                <a:cs typeface="Arial" pitchFamily="34" charset="0"/>
              </a:rPr>
              <a:t>Conservación de biodiversidad en el territorio </a:t>
            </a:r>
          </a:p>
        </p:txBody>
      </p:sp>
      <p:sp>
        <p:nvSpPr>
          <p:cNvPr id="12" name="CuadroTexto 11"/>
          <p:cNvSpPr txBox="1"/>
          <p:nvPr/>
        </p:nvSpPr>
        <p:spPr>
          <a:xfrm>
            <a:off x="2828430" y="5648632"/>
            <a:ext cx="3528125" cy="584775"/>
          </a:xfrm>
          <a:prstGeom prst="rect">
            <a:avLst/>
          </a:prstGeom>
          <a:noFill/>
        </p:spPr>
        <p:txBody>
          <a:bodyPr wrap="square" rtlCol="0">
            <a:spAutoFit/>
          </a:bodyPr>
          <a:lstStyle/>
          <a:p>
            <a:r>
              <a:rPr lang="es-CO" sz="1600" b="1" dirty="0">
                <a:solidFill>
                  <a:srgbClr val="505252"/>
                </a:solidFill>
                <a:ea typeface="+mj-ea"/>
                <a:cs typeface="Arial" pitchFamily="34" charset="0"/>
              </a:rPr>
              <a:t>Restauración de los ecosistemas degradados </a:t>
            </a:r>
          </a:p>
        </p:txBody>
      </p:sp>
      <p:sp>
        <p:nvSpPr>
          <p:cNvPr id="13" name="CuadroTexto 12"/>
          <p:cNvSpPr txBox="1"/>
          <p:nvPr/>
        </p:nvSpPr>
        <p:spPr>
          <a:xfrm>
            <a:off x="8087438" y="2847319"/>
            <a:ext cx="3461484" cy="615553"/>
          </a:xfrm>
          <a:prstGeom prst="rect">
            <a:avLst/>
          </a:prstGeom>
          <a:noFill/>
        </p:spPr>
        <p:txBody>
          <a:bodyPr wrap="square" rtlCol="0">
            <a:spAutoFit/>
          </a:bodyPr>
          <a:lstStyle/>
          <a:p>
            <a:r>
              <a:rPr lang="es-CO" sz="1600" b="1" dirty="0">
                <a:solidFill>
                  <a:srgbClr val="505252"/>
                </a:solidFill>
                <a:ea typeface="+mj-ea"/>
                <a:cs typeface="Arial" pitchFamily="34" charset="0"/>
              </a:rPr>
              <a:t>Gestión del conocimiento y la información para la conservación</a:t>
            </a:r>
            <a:r>
              <a:rPr lang="es-CO" b="1" dirty="0"/>
              <a:t> </a:t>
            </a:r>
          </a:p>
        </p:txBody>
      </p:sp>
      <p:sp>
        <p:nvSpPr>
          <p:cNvPr id="14" name="CuadroTexto 13"/>
          <p:cNvSpPr txBox="1"/>
          <p:nvPr/>
        </p:nvSpPr>
        <p:spPr>
          <a:xfrm>
            <a:off x="8071755" y="4756737"/>
            <a:ext cx="3450017" cy="584775"/>
          </a:xfrm>
          <a:prstGeom prst="rect">
            <a:avLst/>
          </a:prstGeom>
          <a:noFill/>
        </p:spPr>
        <p:txBody>
          <a:bodyPr wrap="square" rtlCol="0">
            <a:spAutoFit/>
          </a:bodyPr>
          <a:lstStyle/>
          <a:p>
            <a:r>
              <a:rPr lang="es-CO" sz="1600" b="1" dirty="0">
                <a:solidFill>
                  <a:srgbClr val="505252"/>
                </a:solidFill>
                <a:ea typeface="+mj-ea"/>
                <a:cs typeface="Arial" pitchFamily="34" charset="0"/>
              </a:rPr>
              <a:t>Uso sustentable de los elementos de la biodiversidad del territorio </a:t>
            </a:r>
          </a:p>
        </p:txBody>
      </p:sp>
    </p:spTree>
    <p:extLst>
      <p:ext uri="{BB962C8B-B14F-4D97-AF65-F5344CB8AC3E}">
        <p14:creationId xmlns:p14="http://schemas.microsoft.com/office/powerpoint/2010/main" val="3252507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93CF4FDE-8097-49CA-92BF-2FAE21C5B63D}"/>
              </a:ext>
            </a:extLst>
          </p:cNvPr>
          <p:cNvSpPr txBox="1">
            <a:spLocks/>
          </p:cNvSpPr>
          <p:nvPr/>
        </p:nvSpPr>
        <p:spPr>
          <a:xfrm>
            <a:off x="91226" y="365126"/>
            <a:ext cx="10515600" cy="725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bg1"/>
                </a:solidFill>
                <a:latin typeface="Arial Rounded MT Bold"/>
                <a:ea typeface="+mj-ea"/>
                <a:cs typeface="Arial Rounded MT Bold"/>
              </a:defRPr>
            </a:lvl1pPr>
          </a:lstStyle>
          <a:p>
            <a:r>
              <a:rPr lang="es-MX" dirty="0"/>
              <a:t>Política Pública para la gestión de la conservación de la Biodiversidad</a:t>
            </a:r>
          </a:p>
        </p:txBody>
      </p:sp>
      <p:sp>
        <p:nvSpPr>
          <p:cNvPr id="5" name="Rectángulo 4"/>
          <p:cNvSpPr/>
          <p:nvPr/>
        </p:nvSpPr>
        <p:spPr>
          <a:xfrm>
            <a:off x="568047" y="1456477"/>
            <a:ext cx="5900992" cy="461665"/>
          </a:xfrm>
          <a:prstGeom prst="rect">
            <a:avLst/>
          </a:prstGeom>
        </p:spPr>
        <p:txBody>
          <a:bodyPr wrap="square">
            <a:spAutoFit/>
          </a:bodyPr>
          <a:lstStyle/>
          <a:p>
            <a:r>
              <a:rPr lang="es-ES" sz="2400" b="1" dirty="0">
                <a:solidFill>
                  <a:srgbClr val="00264C"/>
                </a:solidFill>
                <a:latin typeface="Gotham Rounded Bold"/>
              </a:rPr>
              <a:t>Logros de la Política Pública </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0430" y="1454464"/>
            <a:ext cx="3244776" cy="2433680"/>
          </a:xfrm>
          <a:prstGeom prst="rect">
            <a:avLst/>
          </a:prstGeom>
          <a:noFill/>
          <a:ln>
            <a:noFill/>
          </a:ln>
          <a:effectLst/>
          <a:extLst>
            <a:ext uri="{909E8E84-426E-40dd-AFC4-6F175D3DCCD1}">
              <a14:hiddenFill xmlns:lc="http://schemas.openxmlformats.org/drawingml/2006/lockedCanvas" xmlns="" xmlns:a14="http://schemas.microsoft.com/office/drawing/2010/main">
                <a:solidFill>
                  <a:schemeClr val="accent1"/>
                </a:solidFill>
              </a14:hiddenFill>
            </a:ext>
            <a:ext uri="{91240B29-F687-4f45-9708-019B960494DF}">
              <a14:hiddenLine xmlns:lc="http://schemas.openxmlformats.org/drawingml/2006/lockedCanvas" xmlns="" xmlns:a14="http://schemas.microsoft.com/office/drawing/2010/main" w="9525">
                <a:solidFill>
                  <a:schemeClr val="tx1"/>
                </a:solidFill>
                <a:miter lim="800000"/>
                <a:headEnd/>
                <a:tailEnd/>
              </a14:hiddenLine>
            </a:ex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pic>
      <p:pic>
        <p:nvPicPr>
          <p:cNvPr id="8" name="Picture 2" descr="C:\Users\Luisa\Documents\SDA 2017\2017-2018\FOTOS SDA 2017\FOTOS HUMEDALES 2017\PEDH Jaboque 27-28-feb 2018\IMG_43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047" y="4109142"/>
            <a:ext cx="3064192" cy="2298237"/>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Lst>
        </p:spPr>
      </p:pic>
      <p:sp>
        <p:nvSpPr>
          <p:cNvPr id="9" name="Rectángulo 8"/>
          <p:cNvSpPr/>
          <p:nvPr/>
        </p:nvSpPr>
        <p:spPr>
          <a:xfrm>
            <a:off x="568047" y="2051954"/>
            <a:ext cx="7782449" cy="707886"/>
          </a:xfrm>
          <a:prstGeom prst="rect">
            <a:avLst/>
          </a:prstGeom>
        </p:spPr>
        <p:txBody>
          <a:bodyPr wrap="square">
            <a:spAutoFit/>
          </a:bodyPr>
          <a:lstStyle/>
          <a:p>
            <a:pPr lvl="0"/>
            <a:r>
              <a:rPr lang="es-ES" sz="2000" dirty="0">
                <a:solidFill>
                  <a:srgbClr val="009EE5"/>
                </a:solidFill>
                <a:ea typeface="+mj-ea"/>
                <a:cs typeface="+mj-cs"/>
              </a:rPr>
              <a:t>23,17 has </a:t>
            </a:r>
            <a:r>
              <a:rPr lang="es-ES" sz="1600" dirty="0">
                <a:solidFill>
                  <a:srgbClr val="505252"/>
                </a:solidFill>
                <a:ea typeface="+mj-ea"/>
                <a:cs typeface="Arial" pitchFamily="34" charset="0"/>
              </a:rPr>
              <a:t>intervenidas para garantizar la conservación, recuperación y conectividad de la </a:t>
            </a:r>
            <a:r>
              <a:rPr lang="es-ES" sz="2000" dirty="0">
                <a:solidFill>
                  <a:srgbClr val="3BAA34"/>
                </a:solidFill>
                <a:ea typeface="+mj-ea"/>
                <a:cs typeface="Arial" pitchFamily="34" charset="0"/>
              </a:rPr>
              <a:t>Estructura Ecológica Principal</a:t>
            </a:r>
          </a:p>
        </p:txBody>
      </p:sp>
      <p:sp>
        <p:nvSpPr>
          <p:cNvPr id="10" name="Rectángulo 9"/>
          <p:cNvSpPr/>
          <p:nvPr/>
        </p:nvSpPr>
        <p:spPr>
          <a:xfrm>
            <a:off x="758877" y="3090470"/>
            <a:ext cx="7661553" cy="400110"/>
          </a:xfrm>
          <a:prstGeom prst="rect">
            <a:avLst/>
          </a:prstGeom>
        </p:spPr>
        <p:txBody>
          <a:bodyPr wrap="square">
            <a:spAutoFit/>
          </a:bodyPr>
          <a:lstStyle/>
          <a:p>
            <a:pPr lvl="0"/>
            <a:r>
              <a:rPr lang="es-MX" sz="2000" dirty="0">
                <a:solidFill>
                  <a:srgbClr val="3BAA34"/>
                </a:solidFill>
                <a:ea typeface="+mj-ea"/>
                <a:cs typeface="Arial" pitchFamily="34" charset="0"/>
              </a:rPr>
              <a:t>Declaratoria de nuevas áreas protegidas </a:t>
            </a:r>
            <a:r>
              <a:rPr lang="es-MX" sz="1600" dirty="0">
                <a:solidFill>
                  <a:srgbClr val="505252"/>
                </a:solidFill>
                <a:ea typeface="+mj-ea"/>
                <a:cs typeface="Arial" pitchFamily="34" charset="0"/>
              </a:rPr>
              <a:t>en Humedales Salitre, Tunjo y La Isla.</a:t>
            </a:r>
            <a:endParaRPr lang="es-ES" sz="1600" dirty="0">
              <a:solidFill>
                <a:srgbClr val="505252"/>
              </a:solidFill>
              <a:ea typeface="+mj-ea"/>
              <a:cs typeface="Arial" pitchFamily="34" charset="0"/>
            </a:endParaRPr>
          </a:p>
        </p:txBody>
      </p:sp>
      <p:sp>
        <p:nvSpPr>
          <p:cNvPr id="11" name="Rectángulo 10"/>
          <p:cNvSpPr/>
          <p:nvPr/>
        </p:nvSpPr>
        <p:spPr>
          <a:xfrm>
            <a:off x="3831059" y="4096660"/>
            <a:ext cx="8129516" cy="707886"/>
          </a:xfrm>
          <a:prstGeom prst="rect">
            <a:avLst/>
          </a:prstGeom>
        </p:spPr>
        <p:txBody>
          <a:bodyPr wrap="square">
            <a:spAutoFit/>
          </a:bodyPr>
          <a:lstStyle/>
          <a:p>
            <a:pPr lvl="0"/>
            <a:r>
              <a:rPr lang="es-MX" sz="1600" dirty="0">
                <a:solidFill>
                  <a:srgbClr val="505252"/>
                </a:solidFill>
                <a:ea typeface="+mj-ea"/>
                <a:cs typeface="Arial" pitchFamily="34" charset="0"/>
              </a:rPr>
              <a:t>Estudios técnicos de soporte para la </a:t>
            </a:r>
            <a:r>
              <a:rPr lang="es-MX" sz="2000" dirty="0">
                <a:solidFill>
                  <a:srgbClr val="3BAA34"/>
                </a:solidFill>
                <a:ea typeface="+mj-ea"/>
                <a:cs typeface="Arial" pitchFamily="34" charset="0"/>
              </a:rPr>
              <a:t>declaratoria de un polígono </a:t>
            </a:r>
            <a:r>
              <a:rPr lang="es-MX" sz="1600" dirty="0">
                <a:solidFill>
                  <a:srgbClr val="505252"/>
                </a:solidFill>
                <a:ea typeface="+mj-ea"/>
                <a:cs typeface="Arial" pitchFamily="34" charset="0"/>
              </a:rPr>
              <a:t>de</a:t>
            </a:r>
            <a:r>
              <a:rPr lang="es-MX" sz="2000" dirty="0">
                <a:solidFill>
                  <a:srgbClr val="3BAA34"/>
                </a:solidFill>
                <a:ea typeface="+mj-ea"/>
                <a:cs typeface="Arial" pitchFamily="34" charset="0"/>
              </a:rPr>
              <a:t> </a:t>
            </a:r>
            <a:r>
              <a:rPr lang="es-MX" sz="2000" dirty="0">
                <a:solidFill>
                  <a:srgbClr val="009EE5"/>
                </a:solidFill>
                <a:ea typeface="+mj-ea"/>
                <a:cs typeface="+mj-cs"/>
              </a:rPr>
              <a:t>600 has </a:t>
            </a:r>
            <a:r>
              <a:rPr lang="es-MX" sz="1600" dirty="0">
                <a:solidFill>
                  <a:srgbClr val="505252"/>
                </a:solidFill>
                <a:ea typeface="+mj-ea"/>
                <a:cs typeface="Arial" pitchFamily="34" charset="0"/>
              </a:rPr>
              <a:t>en la parte alta de la cuenca del</a:t>
            </a:r>
            <a:r>
              <a:rPr lang="es-MX" dirty="0">
                <a:solidFill>
                  <a:srgbClr val="00264C"/>
                </a:solidFill>
              </a:rPr>
              <a:t> </a:t>
            </a:r>
            <a:r>
              <a:rPr lang="es-MX" sz="2000" dirty="0">
                <a:solidFill>
                  <a:srgbClr val="009EE5"/>
                </a:solidFill>
                <a:ea typeface="+mj-ea"/>
                <a:cs typeface="+mj-cs"/>
              </a:rPr>
              <a:t>Río Blanco </a:t>
            </a:r>
            <a:r>
              <a:rPr lang="es-MX" sz="1600" dirty="0">
                <a:solidFill>
                  <a:srgbClr val="505252"/>
                </a:solidFill>
                <a:ea typeface="+mj-ea"/>
                <a:cs typeface="Arial" pitchFamily="34" charset="0"/>
              </a:rPr>
              <a:t>en la localidad de </a:t>
            </a:r>
            <a:r>
              <a:rPr lang="es-MX" sz="2000" dirty="0">
                <a:solidFill>
                  <a:srgbClr val="009EE5"/>
                </a:solidFill>
                <a:ea typeface="+mj-ea"/>
                <a:cs typeface="+mj-cs"/>
              </a:rPr>
              <a:t>Sumapaz</a:t>
            </a:r>
            <a:r>
              <a:rPr lang="es-MX" dirty="0">
                <a:solidFill>
                  <a:srgbClr val="00264C"/>
                </a:solidFill>
              </a:rPr>
              <a:t>.</a:t>
            </a:r>
            <a:endParaRPr lang="es-ES" dirty="0">
              <a:solidFill>
                <a:srgbClr val="00264C"/>
              </a:solidFill>
            </a:endParaRPr>
          </a:p>
        </p:txBody>
      </p:sp>
      <p:sp>
        <p:nvSpPr>
          <p:cNvPr id="12" name="Rectángulo 11"/>
          <p:cNvSpPr/>
          <p:nvPr/>
        </p:nvSpPr>
        <p:spPr>
          <a:xfrm>
            <a:off x="4167116" y="5010516"/>
            <a:ext cx="4829977" cy="400110"/>
          </a:xfrm>
          <a:prstGeom prst="rect">
            <a:avLst/>
          </a:prstGeom>
        </p:spPr>
        <p:txBody>
          <a:bodyPr wrap="none">
            <a:spAutoFit/>
          </a:bodyPr>
          <a:lstStyle/>
          <a:p>
            <a:pPr lvl="0"/>
            <a:r>
              <a:rPr lang="es-MX" sz="1600" dirty="0">
                <a:solidFill>
                  <a:srgbClr val="505252"/>
                </a:solidFill>
                <a:ea typeface="+mj-ea"/>
                <a:cs typeface="Arial" pitchFamily="34" charset="0"/>
              </a:rPr>
              <a:t>Protocolos para producción adecuada de </a:t>
            </a:r>
            <a:r>
              <a:rPr lang="es-MX" sz="2000" dirty="0">
                <a:solidFill>
                  <a:srgbClr val="009EE5"/>
                </a:solidFill>
                <a:ea typeface="+mj-ea"/>
                <a:cs typeface="+mj-cs"/>
              </a:rPr>
              <a:t>13</a:t>
            </a:r>
            <a:r>
              <a:rPr lang="es-MX" b="1" dirty="0">
                <a:solidFill>
                  <a:srgbClr val="00264C"/>
                </a:solidFill>
              </a:rPr>
              <a:t> </a:t>
            </a:r>
            <a:r>
              <a:rPr lang="es-MX" sz="2000" dirty="0">
                <a:solidFill>
                  <a:srgbClr val="3BAA34"/>
                </a:solidFill>
                <a:ea typeface="+mj-ea"/>
                <a:cs typeface="Arial" pitchFamily="34" charset="0"/>
              </a:rPr>
              <a:t>especies</a:t>
            </a:r>
            <a:endParaRPr lang="es-ES" sz="2000" dirty="0">
              <a:solidFill>
                <a:srgbClr val="3BAA34"/>
              </a:solidFill>
              <a:ea typeface="+mj-ea"/>
              <a:cs typeface="Arial" pitchFamily="34" charset="0"/>
            </a:endParaRPr>
          </a:p>
        </p:txBody>
      </p:sp>
      <p:sp>
        <p:nvSpPr>
          <p:cNvPr id="13" name="Rectángulo 12"/>
          <p:cNvSpPr/>
          <p:nvPr/>
        </p:nvSpPr>
        <p:spPr>
          <a:xfrm>
            <a:off x="5203802" y="5616596"/>
            <a:ext cx="6096000" cy="707886"/>
          </a:xfrm>
          <a:prstGeom prst="rect">
            <a:avLst/>
          </a:prstGeom>
        </p:spPr>
        <p:txBody>
          <a:bodyPr>
            <a:spAutoFit/>
          </a:bodyPr>
          <a:lstStyle/>
          <a:p>
            <a:pPr lvl="0"/>
            <a:r>
              <a:rPr lang="es-MX" sz="1600" dirty="0">
                <a:solidFill>
                  <a:srgbClr val="505252"/>
                </a:solidFill>
                <a:ea typeface="+mj-ea"/>
                <a:cs typeface="Arial" pitchFamily="34" charset="0"/>
              </a:rPr>
              <a:t>Implementación de </a:t>
            </a:r>
            <a:r>
              <a:rPr lang="es-MX" sz="2000" dirty="0">
                <a:solidFill>
                  <a:srgbClr val="009EE5"/>
                </a:solidFill>
                <a:ea typeface="+mj-ea"/>
                <a:cs typeface="+mj-cs"/>
              </a:rPr>
              <a:t>64.240 m² </a:t>
            </a:r>
            <a:r>
              <a:rPr lang="es-MX" sz="1600" dirty="0">
                <a:solidFill>
                  <a:srgbClr val="505252"/>
                </a:solidFill>
                <a:ea typeface="+mj-ea"/>
                <a:cs typeface="Arial" pitchFamily="34" charset="0"/>
              </a:rPr>
              <a:t>de</a:t>
            </a:r>
            <a:r>
              <a:rPr lang="es-MX" b="1" dirty="0">
                <a:solidFill>
                  <a:srgbClr val="00264C"/>
                </a:solidFill>
              </a:rPr>
              <a:t> </a:t>
            </a:r>
            <a:r>
              <a:rPr lang="es-MX" sz="2000" dirty="0">
                <a:solidFill>
                  <a:srgbClr val="3BAA34"/>
                </a:solidFill>
                <a:ea typeface="+mj-ea"/>
                <a:cs typeface="Arial" pitchFamily="34" charset="0"/>
              </a:rPr>
              <a:t>techos verdes</a:t>
            </a:r>
            <a:r>
              <a:rPr lang="es-MX" b="1" dirty="0">
                <a:solidFill>
                  <a:srgbClr val="00264C"/>
                </a:solidFill>
              </a:rPr>
              <a:t> </a:t>
            </a:r>
            <a:r>
              <a:rPr lang="es-MX" sz="1600" dirty="0">
                <a:solidFill>
                  <a:srgbClr val="505252"/>
                </a:solidFill>
                <a:ea typeface="+mj-ea"/>
                <a:cs typeface="Arial" pitchFamily="34" charset="0"/>
              </a:rPr>
              <a:t>y de</a:t>
            </a:r>
            <a:r>
              <a:rPr lang="es-MX" b="1" dirty="0">
                <a:solidFill>
                  <a:srgbClr val="00264C"/>
                </a:solidFill>
              </a:rPr>
              <a:t> </a:t>
            </a:r>
            <a:r>
              <a:rPr lang="es-MX" sz="2000" dirty="0">
                <a:solidFill>
                  <a:srgbClr val="009EE5"/>
                </a:solidFill>
                <a:ea typeface="+mj-ea"/>
                <a:cs typeface="+mj-cs"/>
              </a:rPr>
              <a:t>5.636 m² </a:t>
            </a:r>
            <a:r>
              <a:rPr lang="es-MX" sz="1600" dirty="0">
                <a:solidFill>
                  <a:srgbClr val="505252"/>
                </a:solidFill>
                <a:ea typeface="+mj-ea"/>
                <a:cs typeface="Arial" pitchFamily="34" charset="0"/>
              </a:rPr>
              <a:t>de </a:t>
            </a:r>
            <a:r>
              <a:rPr lang="es-MX" sz="2000" dirty="0">
                <a:solidFill>
                  <a:srgbClr val="3BAA34"/>
                </a:solidFill>
                <a:ea typeface="+mj-ea"/>
                <a:cs typeface="Arial" pitchFamily="34" charset="0"/>
              </a:rPr>
              <a:t>jardines verticales</a:t>
            </a:r>
            <a:endParaRPr lang="es-ES" sz="2000" dirty="0">
              <a:solidFill>
                <a:srgbClr val="3BAA34"/>
              </a:solidFill>
              <a:ea typeface="+mj-ea"/>
              <a:cs typeface="Arial" pitchFamily="34" charset="0"/>
            </a:endParaRPr>
          </a:p>
        </p:txBody>
      </p:sp>
    </p:spTree>
    <p:extLst>
      <p:ext uri="{BB962C8B-B14F-4D97-AF65-F5344CB8AC3E}">
        <p14:creationId xmlns:p14="http://schemas.microsoft.com/office/powerpoint/2010/main" val="1381311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DC496651-3E85-4E5D-AD09-31A0E3A3BEC8}"/>
              </a:ext>
            </a:extLst>
          </p:cNvPr>
          <p:cNvGraphicFramePr>
            <a:graphicFrameLocks noGrp="1"/>
          </p:cNvGraphicFramePr>
          <p:nvPr>
            <p:ph idx="1"/>
          </p:nvPr>
        </p:nvGraphicFramePr>
        <p:xfrm>
          <a:off x="655982" y="1807852"/>
          <a:ext cx="10880035" cy="3689985"/>
        </p:xfrm>
        <a:graphic>
          <a:graphicData uri="http://schemas.openxmlformats.org/drawingml/2006/table">
            <a:tbl>
              <a:tblPr/>
              <a:tblGrid>
                <a:gridCol w="7468177">
                  <a:extLst>
                    <a:ext uri="{9D8B030D-6E8A-4147-A177-3AD203B41FA5}">
                      <a16:colId xmlns:a16="http://schemas.microsoft.com/office/drawing/2014/main" val="2935648778"/>
                    </a:ext>
                  </a:extLst>
                </a:gridCol>
                <a:gridCol w="1264540">
                  <a:extLst>
                    <a:ext uri="{9D8B030D-6E8A-4147-A177-3AD203B41FA5}">
                      <a16:colId xmlns:a16="http://schemas.microsoft.com/office/drawing/2014/main" val="1486195079"/>
                    </a:ext>
                  </a:extLst>
                </a:gridCol>
                <a:gridCol w="1010032">
                  <a:extLst>
                    <a:ext uri="{9D8B030D-6E8A-4147-A177-3AD203B41FA5}">
                      <a16:colId xmlns:a16="http://schemas.microsoft.com/office/drawing/2014/main" val="3908053191"/>
                    </a:ext>
                  </a:extLst>
                </a:gridCol>
                <a:gridCol w="1137286">
                  <a:extLst>
                    <a:ext uri="{9D8B030D-6E8A-4147-A177-3AD203B41FA5}">
                      <a16:colId xmlns:a16="http://schemas.microsoft.com/office/drawing/2014/main" val="3901529316"/>
                    </a:ext>
                  </a:extLst>
                </a:gridCol>
              </a:tblGrid>
              <a:tr h="200025">
                <a:tc rowSpan="2">
                  <a:txBody>
                    <a:bodyPr/>
                    <a:lstStyle/>
                    <a:p>
                      <a:pPr algn="ctr" fontAlgn="b"/>
                      <a:r>
                        <a:rPr lang="es-MX" sz="1800" b="1" i="0" u="none" strike="noStrike" dirty="0">
                          <a:solidFill>
                            <a:srgbClr val="000000"/>
                          </a:solidFill>
                          <a:effectLst/>
                          <a:latin typeface="Calibri" panose="020F0502020204030204" pitchFamily="34" charset="0"/>
                        </a:rPr>
                        <a:t>Eje transversal/Programa/Proyecto del PDD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s-MX" sz="1800" b="1" i="0" u="none" strike="noStrike" dirty="0">
                          <a:solidFill>
                            <a:srgbClr val="000000"/>
                          </a:solidFill>
                          <a:effectLst/>
                          <a:latin typeface="Calibri" panose="020F0502020204030204" pitchFamily="34" charset="0"/>
                        </a:rPr>
                        <a:t>TOTAL 2016-2017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880499906"/>
                  </a:ext>
                </a:extLst>
              </a:tr>
              <a:tr h="200025">
                <a:tc vMerge="1">
                  <a:txBody>
                    <a:bodyPr/>
                    <a:lstStyle/>
                    <a:p>
                      <a:endParaRPr lang="es-MX"/>
                    </a:p>
                  </a:txBody>
                  <a:tcPr/>
                </a:tc>
                <a:tc>
                  <a:txBody>
                    <a:bodyPr/>
                    <a:lstStyle/>
                    <a:p>
                      <a:pPr algn="ctr" fontAlgn="b"/>
                      <a:r>
                        <a:rPr lang="es-MX" sz="1800" b="1" i="0" u="none" strike="noStrike" dirty="0">
                          <a:solidFill>
                            <a:srgbClr val="000000"/>
                          </a:solidFill>
                          <a:effectLst/>
                          <a:latin typeface="Calibri" panose="020F0502020204030204" pitchFamily="34" charset="0"/>
                        </a:rPr>
                        <a:t>Programado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b="1" i="0" u="none" strike="noStrike" dirty="0">
                          <a:solidFill>
                            <a:srgbClr val="000000"/>
                          </a:solidFill>
                          <a:effectLst/>
                          <a:latin typeface="Calibri" panose="020F0502020204030204" pitchFamily="34" charset="0"/>
                        </a:rPr>
                        <a:t>Ejecutado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b="1" i="0" u="none" strike="noStrike" dirty="0">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0168250"/>
                  </a:ext>
                </a:extLst>
              </a:tr>
              <a:tr h="190500">
                <a:tc>
                  <a:txBody>
                    <a:bodyPr/>
                    <a:lstStyle/>
                    <a:p>
                      <a:pPr algn="l" fontAlgn="b"/>
                      <a:r>
                        <a:rPr lang="es-MX" sz="1800" b="0" i="0" u="none" strike="noStrike" dirty="0">
                          <a:solidFill>
                            <a:srgbClr val="000000"/>
                          </a:solidFill>
                          <a:effectLst/>
                          <a:latin typeface="Calibri" panose="020F0502020204030204" pitchFamily="34" charset="0"/>
                        </a:rPr>
                        <a:t>06. Eje transversal Sostenibilidad Ambiental basada en la eficiencia energética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s-MX" sz="1800" b="0" i="0" u="none" strike="noStrike" dirty="0">
                          <a:solidFill>
                            <a:srgbClr val="000000"/>
                          </a:solidFill>
                          <a:effectLst/>
                          <a:latin typeface="Calibri" panose="020F0502020204030204" pitchFamily="34" charset="0"/>
                        </a:rPr>
                        <a:t>44.269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s-MX" sz="1800" b="0" i="0" u="none" strike="noStrike" dirty="0">
                          <a:solidFill>
                            <a:srgbClr val="000000"/>
                          </a:solidFill>
                          <a:effectLst/>
                          <a:latin typeface="Calibri" panose="020F0502020204030204" pitchFamily="34" charset="0"/>
                        </a:rPr>
                        <a:t>33.449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s-MX" sz="1800" b="0" i="0" u="none" strike="noStrike" dirty="0">
                          <a:solidFill>
                            <a:srgbClr val="000000"/>
                          </a:solidFill>
                          <a:effectLst/>
                          <a:latin typeface="Calibri" panose="020F0502020204030204" pitchFamily="34" charset="0"/>
                        </a:rPr>
                        <a:t>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555586372"/>
                  </a:ext>
                </a:extLst>
              </a:tr>
              <a:tr h="190500">
                <a:tc>
                  <a:txBody>
                    <a:bodyPr/>
                    <a:lstStyle/>
                    <a:p>
                      <a:pPr algn="l" fontAlgn="b"/>
                      <a:r>
                        <a:rPr lang="es-MX" sz="1800" b="0" i="0" u="none" strike="noStrike" dirty="0">
                          <a:solidFill>
                            <a:srgbClr val="000000"/>
                          </a:solidFill>
                          <a:effectLst/>
                          <a:latin typeface="Calibri" panose="020F0502020204030204" pitchFamily="34" charset="0"/>
                        </a:rPr>
                        <a:t>38. Recuperación y manejo de la estructura ecológica principal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24.210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14.603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244306548"/>
                  </a:ext>
                </a:extLst>
              </a:tr>
              <a:tr h="190500">
                <a:tc>
                  <a:txBody>
                    <a:bodyPr/>
                    <a:lstStyle/>
                    <a:p>
                      <a:pPr algn="l" fontAlgn="t"/>
                      <a:r>
                        <a:rPr lang="es-MX" sz="1800" b="0" i="0" u="none" strike="noStrike" dirty="0">
                          <a:solidFill>
                            <a:srgbClr val="000000"/>
                          </a:solidFill>
                          <a:effectLst/>
                          <a:latin typeface="Calibri" panose="020F0502020204030204" pitchFamily="34" charset="0"/>
                        </a:rPr>
                        <a:t>177. Consolidación de la Estructura Ecológica Principal</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24.210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14.603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5370859"/>
                  </a:ext>
                </a:extLst>
              </a:tr>
              <a:tr h="190500">
                <a:tc>
                  <a:txBody>
                    <a:bodyPr/>
                    <a:lstStyle/>
                    <a:p>
                      <a:pPr algn="l" fontAlgn="b"/>
                      <a:r>
                        <a:rPr lang="es-MX" sz="1800" b="0" i="0" u="none" strike="noStrike" dirty="0">
                          <a:solidFill>
                            <a:srgbClr val="000000"/>
                          </a:solidFill>
                          <a:effectLst/>
                          <a:latin typeface="Calibri" panose="020F0502020204030204" pitchFamily="34" charset="0"/>
                        </a:rPr>
                        <a:t>39. Ambiente sano para la equidad y disfrute del ciudadano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16.952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15.862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336462"/>
                  </a:ext>
                </a:extLst>
              </a:tr>
              <a:tr h="190500">
                <a:tc>
                  <a:txBody>
                    <a:bodyPr/>
                    <a:lstStyle/>
                    <a:p>
                      <a:pPr algn="l" fontAlgn="t"/>
                      <a:r>
                        <a:rPr lang="es-MX" sz="1800" b="0" i="0" u="none" strike="noStrike" dirty="0">
                          <a:solidFill>
                            <a:srgbClr val="000000"/>
                          </a:solidFill>
                          <a:effectLst/>
                          <a:latin typeface="Calibri" panose="020F0502020204030204" pitchFamily="34" charset="0"/>
                        </a:rPr>
                        <a:t>179. Ambiente Sano</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9.240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8.506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1779281"/>
                  </a:ext>
                </a:extLst>
              </a:tr>
              <a:tr h="190500">
                <a:tc>
                  <a:txBody>
                    <a:bodyPr/>
                    <a:lstStyle/>
                    <a:p>
                      <a:pPr algn="l" fontAlgn="t"/>
                      <a:r>
                        <a:rPr lang="es-MX" sz="1800" b="0" i="0" u="none" strike="noStrike" dirty="0">
                          <a:solidFill>
                            <a:srgbClr val="000000"/>
                          </a:solidFill>
                          <a:effectLst/>
                          <a:latin typeface="Calibri" panose="020F0502020204030204" pitchFamily="34" charset="0"/>
                        </a:rPr>
                        <a:t>180. Recuperación y protección del río Bogotá y cerros orientales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7.712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7.356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41604"/>
                  </a:ext>
                </a:extLst>
              </a:tr>
              <a:tr h="190500">
                <a:tc>
                  <a:txBody>
                    <a:bodyPr/>
                    <a:lstStyle/>
                    <a:p>
                      <a:pPr algn="l" fontAlgn="b"/>
                      <a:r>
                        <a:rPr lang="es-MX" sz="1800" b="0" i="0" u="none" strike="noStrike" dirty="0">
                          <a:solidFill>
                            <a:srgbClr val="000000"/>
                          </a:solidFill>
                          <a:effectLst/>
                          <a:latin typeface="Calibri" panose="020F0502020204030204" pitchFamily="34" charset="0"/>
                        </a:rPr>
                        <a:t>40. Gestión de la huella ambiental urbana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1.572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1.560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240412554"/>
                  </a:ext>
                </a:extLst>
              </a:tr>
              <a:tr h="190500">
                <a:tc>
                  <a:txBody>
                    <a:bodyPr/>
                    <a:lstStyle/>
                    <a:p>
                      <a:pPr algn="l" fontAlgn="t"/>
                      <a:r>
                        <a:rPr lang="es-MX" sz="1800" b="0" i="0" u="none" strike="noStrike" dirty="0">
                          <a:solidFill>
                            <a:srgbClr val="000000"/>
                          </a:solidFill>
                          <a:effectLst/>
                          <a:latin typeface="Calibri" panose="020F0502020204030204" pitchFamily="34" charset="0"/>
                        </a:rPr>
                        <a:t>181. Territorio sostenible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1.572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1.560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8500899"/>
                  </a:ext>
                </a:extLst>
              </a:tr>
              <a:tr h="190500">
                <a:tc>
                  <a:txBody>
                    <a:bodyPr/>
                    <a:lstStyle/>
                    <a:p>
                      <a:pPr algn="l" fontAlgn="b"/>
                      <a:r>
                        <a:rPr lang="es-MX" sz="1800" b="0" i="0" u="none" strike="noStrike" dirty="0">
                          <a:solidFill>
                            <a:srgbClr val="000000"/>
                          </a:solidFill>
                          <a:effectLst/>
                          <a:latin typeface="Calibri" panose="020F0502020204030204" pitchFamily="34" charset="0"/>
                        </a:rPr>
                        <a:t>41. Desarrollo rural sostenible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1.535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1.424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76362097"/>
                  </a:ext>
                </a:extLst>
              </a:tr>
              <a:tr h="190500">
                <a:tc>
                  <a:txBody>
                    <a:bodyPr/>
                    <a:lstStyle/>
                    <a:p>
                      <a:pPr algn="l" fontAlgn="t"/>
                      <a:r>
                        <a:rPr lang="es-MX" sz="1800" b="0" i="0" u="none" strike="noStrike" dirty="0">
                          <a:solidFill>
                            <a:srgbClr val="000000"/>
                          </a:solidFill>
                          <a:effectLst/>
                          <a:latin typeface="Calibri" panose="020F0502020204030204" pitchFamily="34" charset="0"/>
                        </a:rPr>
                        <a:t>178. Integración para el desarrollo rural sostenible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1.535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1.424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5094980"/>
                  </a:ext>
                </a:extLst>
              </a:tr>
              <a:tr h="200025">
                <a:tc>
                  <a:txBody>
                    <a:bodyPr/>
                    <a:lstStyle/>
                    <a:p>
                      <a:pPr algn="l" fontAlgn="b"/>
                      <a:r>
                        <a:rPr lang="es-MX" sz="1800" b="1" i="0" u="none" strike="noStrike" dirty="0">
                          <a:solidFill>
                            <a:srgbClr val="000000"/>
                          </a:solidFill>
                          <a:effectLst/>
                          <a:latin typeface="Calibri" panose="020F0502020204030204" pitchFamily="34" charset="0"/>
                        </a:rPr>
                        <a:t>Total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44.269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33.449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27366536"/>
                  </a:ext>
                </a:extLst>
              </a:tr>
            </a:tbl>
          </a:graphicData>
        </a:graphic>
      </p:graphicFrame>
      <p:sp>
        <p:nvSpPr>
          <p:cNvPr id="3" name="Título 2">
            <a:extLst>
              <a:ext uri="{FF2B5EF4-FFF2-40B4-BE49-F238E27FC236}">
                <a16:creationId xmlns:a16="http://schemas.microsoft.com/office/drawing/2014/main" id="{93CF4FDE-8097-49CA-92BF-2FAE21C5B63D}"/>
              </a:ext>
            </a:extLst>
          </p:cNvPr>
          <p:cNvSpPr>
            <a:spLocks noGrp="1"/>
          </p:cNvSpPr>
          <p:nvPr>
            <p:ph type="title"/>
          </p:nvPr>
        </p:nvSpPr>
        <p:spPr>
          <a:xfrm>
            <a:off x="91226" y="365126"/>
            <a:ext cx="10515600" cy="725527"/>
          </a:xfrm>
        </p:spPr>
        <p:txBody>
          <a:bodyPr/>
          <a:lstStyle/>
          <a:p>
            <a:r>
              <a:rPr lang="es-MX" dirty="0"/>
              <a:t>Política Pública para la gestión de la conservación de la Biodiversidad</a:t>
            </a:r>
          </a:p>
        </p:txBody>
      </p:sp>
      <p:sp>
        <p:nvSpPr>
          <p:cNvPr id="2" name="CuadroTexto 1"/>
          <p:cNvSpPr txBox="1"/>
          <p:nvPr/>
        </p:nvSpPr>
        <p:spPr>
          <a:xfrm>
            <a:off x="655982" y="5497837"/>
            <a:ext cx="1855206" cy="369332"/>
          </a:xfrm>
          <a:prstGeom prst="rect">
            <a:avLst/>
          </a:prstGeom>
          <a:noFill/>
        </p:spPr>
        <p:txBody>
          <a:bodyPr wrap="square" rtlCol="0">
            <a:spAutoFit/>
          </a:bodyPr>
          <a:lstStyle/>
          <a:p>
            <a:r>
              <a:rPr lang="es-ES" dirty="0">
                <a:solidFill>
                  <a:srgbClr val="000000"/>
                </a:solidFill>
              </a:rPr>
              <a:t>Fuente: PACA</a:t>
            </a:r>
          </a:p>
        </p:txBody>
      </p:sp>
      <p:sp>
        <p:nvSpPr>
          <p:cNvPr id="7" name="CuadroTexto 6"/>
          <p:cNvSpPr txBox="1"/>
          <p:nvPr/>
        </p:nvSpPr>
        <p:spPr>
          <a:xfrm>
            <a:off x="9836671" y="5420893"/>
            <a:ext cx="3678167" cy="261610"/>
          </a:xfrm>
          <a:prstGeom prst="rect">
            <a:avLst/>
          </a:prstGeom>
          <a:noFill/>
        </p:spPr>
        <p:txBody>
          <a:bodyPr wrap="square" rtlCol="0">
            <a:spAutoFit/>
          </a:bodyPr>
          <a:lstStyle/>
          <a:p>
            <a:r>
              <a:rPr lang="es-ES" sz="1100" dirty="0">
                <a:solidFill>
                  <a:srgbClr val="000000"/>
                </a:solidFill>
              </a:rPr>
              <a:t>Valores en millones de pesos</a:t>
            </a:r>
          </a:p>
        </p:txBody>
      </p:sp>
    </p:spTree>
    <p:extLst>
      <p:ext uri="{BB962C8B-B14F-4D97-AF65-F5344CB8AC3E}">
        <p14:creationId xmlns:p14="http://schemas.microsoft.com/office/powerpoint/2010/main" val="1694668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284103" y="1992572"/>
          <a:ext cx="3760633" cy="3860057"/>
        </p:xfrm>
        <a:graphic>
          <a:graphicData uri="http://schemas.openxmlformats.org/drawingml/2006/table">
            <a:tbl>
              <a:tblPr/>
              <a:tblGrid>
                <a:gridCol w="3760633">
                  <a:extLst>
                    <a:ext uri="{9D8B030D-6E8A-4147-A177-3AD203B41FA5}">
                      <a16:colId xmlns:a16="http://schemas.microsoft.com/office/drawing/2014/main" val="20000"/>
                    </a:ext>
                  </a:extLst>
                </a:gridCol>
              </a:tblGrid>
              <a:tr h="19660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1400" b="1" i="0" u="none" strike="noStrike" dirty="0">
                          <a:solidFill>
                            <a:srgbClr val="000000"/>
                          </a:solidFill>
                          <a:effectLst/>
                          <a:latin typeface="Calibri" panose="020F0502020204030204" pitchFamily="34" charset="0"/>
                        </a:rPr>
                        <a:t>Proyecto</a:t>
                      </a:r>
                      <a:r>
                        <a:rPr lang="es-ES" sz="1400" b="1" i="0" u="none" strike="noStrike" baseline="0" dirty="0">
                          <a:solidFill>
                            <a:srgbClr val="000000"/>
                          </a:solidFill>
                          <a:effectLst/>
                          <a:latin typeface="Calibri" panose="020F0502020204030204" pitchFamily="34" charset="0"/>
                        </a:rPr>
                        <a:t> de inversión SDA/ Meta</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6512">
                <a:tc>
                  <a:txBody>
                    <a:bodyPr/>
                    <a:lstStyle/>
                    <a:p>
                      <a:pPr algn="just" fontAlgn="b"/>
                      <a:r>
                        <a:rPr lang="es-ES" sz="1200" b="0" i="0" u="none" strike="noStrike" dirty="0">
                          <a:solidFill>
                            <a:srgbClr val="000000"/>
                          </a:solidFill>
                          <a:effectLst/>
                          <a:latin typeface="Calibri" panose="020F0502020204030204" pitchFamily="34" charset="0"/>
                        </a:rPr>
                        <a:t>1132. Gestión integral para la conservación, recuperación y conectividad de la Estructura Ecológica Principal y otras áreas de interés ambiental en el Distrito Capital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310831">
                <a:tc>
                  <a:txBody>
                    <a:bodyPr/>
                    <a:lstStyle/>
                    <a:p>
                      <a:pPr algn="just" fontAlgn="ctr"/>
                      <a:r>
                        <a:rPr lang="es-ES" sz="1200" b="0" i="0" u="none" strike="noStrike" kern="1200" dirty="0">
                          <a:solidFill>
                            <a:srgbClr val="000000"/>
                          </a:solidFill>
                          <a:effectLst/>
                          <a:latin typeface="Calibri" panose="020F0502020204030204" pitchFamily="34" charset="0"/>
                          <a:ea typeface="+mn-ea"/>
                          <a:cs typeface="+mn-cs"/>
                        </a:rPr>
                        <a:t>Recuperar, rehabilitar o restaurar 200 hectáreas nuevas  en cerros orientales, ríos y quebradas, humedales, bosques, páramos o zonas de alto riesgo no mitigables que aportan a la conectividad ecológica de la región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4377">
                <a:tc>
                  <a:txBody>
                    <a:bodyPr/>
                    <a:lstStyle/>
                    <a:p>
                      <a:pPr algn="just" fontAlgn="ctr"/>
                      <a:r>
                        <a:rPr lang="es-ES" sz="1200" b="0" i="0" u="none" strike="noStrike" kern="1200" dirty="0">
                          <a:solidFill>
                            <a:srgbClr val="000000"/>
                          </a:solidFill>
                          <a:effectLst/>
                          <a:latin typeface="Calibri" panose="020F0502020204030204" pitchFamily="34" charset="0"/>
                          <a:ea typeface="+mn-ea"/>
                          <a:cs typeface="+mn-cs"/>
                        </a:rPr>
                        <a:t>Ejecutar el 100 por ciento el plan de mantenimiento y sostenibilidad ecológica en 400 ha intervenidas con procesos de restauración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12715">
                <a:tc>
                  <a:txBody>
                    <a:bodyPr/>
                    <a:lstStyle/>
                    <a:p>
                      <a:pPr algn="just" fontAlgn="ctr"/>
                      <a:r>
                        <a:rPr lang="es-ES" sz="1200" b="0" i="0" u="none" strike="noStrike" kern="1200" dirty="0">
                          <a:solidFill>
                            <a:srgbClr val="000000"/>
                          </a:solidFill>
                          <a:effectLst/>
                          <a:latin typeface="Calibri" panose="020F0502020204030204" pitchFamily="34" charset="0"/>
                          <a:ea typeface="+mn-ea"/>
                          <a:cs typeface="+mn-cs"/>
                        </a:rPr>
                        <a:t>Implementar 4 programas de monitoreo asociados a elementos de la estructura ecológica principal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5286">
                <a:tc>
                  <a:txBody>
                    <a:bodyPr/>
                    <a:lstStyle/>
                    <a:p>
                      <a:pPr algn="just" fontAlgn="ctr"/>
                      <a:r>
                        <a:rPr lang="es-ES" sz="1200" b="0" i="0" u="none" strike="noStrike" kern="1200" dirty="0">
                          <a:solidFill>
                            <a:srgbClr val="000000"/>
                          </a:solidFill>
                          <a:effectLst/>
                          <a:latin typeface="Calibri" panose="020F0502020204030204" pitchFamily="34" charset="0"/>
                          <a:ea typeface="+mn-ea"/>
                          <a:cs typeface="+mn-cs"/>
                        </a:rPr>
                        <a:t>Implementar 2 proyectos de adaptación al cambio climático basado en ecosistemas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5286">
                <a:tc>
                  <a:txBody>
                    <a:bodyPr/>
                    <a:lstStyle/>
                    <a:p>
                      <a:pPr algn="just" fontAlgn="ctr"/>
                      <a:r>
                        <a:rPr lang="es-ES" sz="1200" b="0" i="0" u="none" strike="noStrike" kern="1200" dirty="0">
                          <a:solidFill>
                            <a:srgbClr val="000000"/>
                          </a:solidFill>
                          <a:effectLst/>
                          <a:latin typeface="Calibri" panose="020F0502020204030204" pitchFamily="34" charset="0"/>
                          <a:ea typeface="+mn-ea"/>
                          <a:cs typeface="+mn-cs"/>
                        </a:rPr>
                        <a:t>1150. Implementación de acciones del plan de manejo de la franja de adecuación y la reserva forestal protectora de los cerros orientales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345286">
                <a:tc>
                  <a:txBody>
                    <a:bodyPr/>
                    <a:lstStyle/>
                    <a:p>
                      <a:pPr algn="just" fontAlgn="ctr"/>
                      <a:r>
                        <a:rPr lang="es-ES" sz="1200" b="0" i="0" u="none" strike="noStrike" kern="1200" dirty="0">
                          <a:solidFill>
                            <a:srgbClr val="000000"/>
                          </a:solidFill>
                          <a:effectLst/>
                          <a:latin typeface="Calibri" panose="020F0502020204030204" pitchFamily="34" charset="0"/>
                          <a:ea typeface="+mn-ea"/>
                          <a:cs typeface="+mn-cs"/>
                        </a:rPr>
                        <a:t>Desarrollar en 40 hectáreas incentivos para la conservación de coberturas vegetales.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6" name="Título 2">
            <a:extLst>
              <a:ext uri="{FF2B5EF4-FFF2-40B4-BE49-F238E27FC236}">
                <a16:creationId xmlns:a16="http://schemas.microsoft.com/office/drawing/2014/main" id="{93CF4FDE-8097-49CA-92BF-2FAE21C5B63D}"/>
              </a:ext>
            </a:extLst>
          </p:cNvPr>
          <p:cNvSpPr>
            <a:spLocks noGrp="1"/>
          </p:cNvSpPr>
          <p:nvPr>
            <p:ph type="title"/>
          </p:nvPr>
        </p:nvSpPr>
        <p:spPr>
          <a:xfrm>
            <a:off x="0" y="392422"/>
            <a:ext cx="10515600" cy="725527"/>
          </a:xfrm>
        </p:spPr>
        <p:txBody>
          <a:bodyPr/>
          <a:lstStyle/>
          <a:p>
            <a:r>
              <a:rPr lang="es-MX" dirty="0"/>
              <a:t>Política Pública para la gestión de la conservación de la Biodiversidad</a:t>
            </a:r>
          </a:p>
        </p:txBody>
      </p:sp>
      <p:pic>
        <p:nvPicPr>
          <p:cNvPr id="3" name="Imagen 2"/>
          <p:cNvPicPr>
            <a:picLocks noChangeAspect="1"/>
          </p:cNvPicPr>
          <p:nvPr/>
        </p:nvPicPr>
        <p:blipFill>
          <a:blip r:embed="rId3"/>
          <a:stretch>
            <a:fillRect/>
          </a:stretch>
        </p:blipFill>
        <p:spPr>
          <a:xfrm>
            <a:off x="4525315" y="1303998"/>
            <a:ext cx="2919594" cy="1532787"/>
          </a:xfrm>
          <a:prstGeom prst="rect">
            <a:avLst/>
          </a:prstGeom>
        </p:spPr>
      </p:pic>
      <p:pic>
        <p:nvPicPr>
          <p:cNvPr id="1026"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980" y="4650758"/>
            <a:ext cx="2919594" cy="206822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7575936" y="1684979"/>
            <a:ext cx="4277144" cy="584775"/>
          </a:xfrm>
          <a:prstGeom prst="rect">
            <a:avLst/>
          </a:prstGeom>
          <a:noFill/>
        </p:spPr>
        <p:txBody>
          <a:bodyPr wrap="square" rtlCol="0">
            <a:spAutoFit/>
          </a:bodyPr>
          <a:lstStyle/>
          <a:p>
            <a:r>
              <a:rPr lang="es-ES" sz="1600" dirty="0">
                <a:solidFill>
                  <a:srgbClr val="505252"/>
                </a:solidFill>
                <a:ea typeface="+mj-ea"/>
                <a:cs typeface="Arial" pitchFamily="34" charset="0"/>
              </a:rPr>
              <a:t>Gestión integral de la </a:t>
            </a:r>
            <a:r>
              <a:rPr lang="es-ES" sz="1600" b="1" dirty="0">
                <a:solidFill>
                  <a:srgbClr val="505252"/>
                </a:solidFill>
                <a:ea typeface="+mj-ea"/>
                <a:cs typeface="Arial" pitchFamily="34" charset="0"/>
              </a:rPr>
              <a:t>Estructura Ecológica Principal</a:t>
            </a:r>
            <a:r>
              <a:rPr lang="es-ES" sz="1600" dirty="0">
                <a:solidFill>
                  <a:srgbClr val="505252"/>
                </a:solidFill>
                <a:ea typeface="+mj-ea"/>
                <a:cs typeface="Arial" pitchFamily="34" charset="0"/>
              </a:rPr>
              <a:t> (EEP)</a:t>
            </a:r>
          </a:p>
        </p:txBody>
      </p:sp>
      <p:sp>
        <p:nvSpPr>
          <p:cNvPr id="12" name="CuadroTexto 11"/>
          <p:cNvSpPr txBox="1"/>
          <p:nvPr/>
        </p:nvSpPr>
        <p:spPr>
          <a:xfrm>
            <a:off x="7575936" y="3337825"/>
            <a:ext cx="4277145" cy="584775"/>
          </a:xfrm>
          <a:prstGeom prst="rect">
            <a:avLst/>
          </a:prstGeom>
          <a:noFill/>
        </p:spPr>
        <p:txBody>
          <a:bodyPr wrap="square" rtlCol="0">
            <a:spAutoFit/>
          </a:bodyPr>
          <a:lstStyle/>
          <a:p>
            <a:r>
              <a:rPr lang="es-ES" sz="1600" dirty="0">
                <a:solidFill>
                  <a:srgbClr val="505252"/>
                </a:solidFill>
                <a:ea typeface="+mj-ea"/>
                <a:cs typeface="Arial" pitchFamily="34" charset="0"/>
              </a:rPr>
              <a:t>Recuperación y rehabilitación de </a:t>
            </a:r>
            <a:r>
              <a:rPr lang="es-ES" sz="1600" b="1" dirty="0">
                <a:solidFill>
                  <a:srgbClr val="505252"/>
                </a:solidFill>
                <a:ea typeface="+mj-ea"/>
                <a:cs typeface="Arial" pitchFamily="34" charset="0"/>
              </a:rPr>
              <a:t>quebradas </a:t>
            </a:r>
            <a:r>
              <a:rPr lang="es-ES" sz="1600" dirty="0">
                <a:solidFill>
                  <a:srgbClr val="505252"/>
                </a:solidFill>
                <a:ea typeface="+mj-ea"/>
                <a:cs typeface="Arial" pitchFamily="34" charset="0"/>
              </a:rPr>
              <a:t>del Distrito Capital</a:t>
            </a:r>
          </a:p>
        </p:txBody>
      </p:sp>
      <p:sp>
        <p:nvSpPr>
          <p:cNvPr id="11" name="CuadroTexto 10"/>
          <p:cNvSpPr txBox="1"/>
          <p:nvPr/>
        </p:nvSpPr>
        <p:spPr>
          <a:xfrm>
            <a:off x="7575936" y="5267854"/>
            <a:ext cx="4541001" cy="338554"/>
          </a:xfrm>
          <a:prstGeom prst="rect">
            <a:avLst/>
          </a:prstGeom>
          <a:noFill/>
        </p:spPr>
        <p:txBody>
          <a:bodyPr wrap="square" rtlCol="0">
            <a:spAutoFit/>
          </a:bodyPr>
          <a:lstStyle/>
          <a:p>
            <a:r>
              <a:rPr lang="es-ES" sz="1600" dirty="0">
                <a:solidFill>
                  <a:srgbClr val="505252"/>
                </a:solidFill>
                <a:ea typeface="+mj-ea"/>
                <a:cs typeface="Arial" pitchFamily="34" charset="0"/>
              </a:rPr>
              <a:t>Monitoreo y proceso de restauración ecológica</a:t>
            </a:r>
          </a:p>
        </p:txBody>
      </p:sp>
      <p:pic>
        <p:nvPicPr>
          <p:cNvPr id="1028" name="Picture 4" descr="Resultado de imagen para recuperacion de quebradas en bogo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5315" y="2836785"/>
            <a:ext cx="2905259" cy="181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919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blip>
          <a:stretch>
            <a:fillRect/>
          </a:stretch>
        </p:blipFill>
        <p:spPr>
          <a:xfrm>
            <a:off x="0" y="1353240"/>
            <a:ext cx="12192000" cy="5604387"/>
          </a:xfrm>
          <a:prstGeom prst="rect">
            <a:avLst/>
          </a:prstGeom>
        </p:spPr>
      </p:pic>
      <p:sp>
        <p:nvSpPr>
          <p:cNvPr id="21" name="Marcador de contenido 20"/>
          <p:cNvSpPr>
            <a:spLocks noGrp="1"/>
          </p:cNvSpPr>
          <p:nvPr>
            <p:ph idx="1"/>
          </p:nvPr>
        </p:nvSpPr>
        <p:spPr>
          <a:xfrm>
            <a:off x="838200" y="1353240"/>
            <a:ext cx="10515600" cy="5395735"/>
          </a:xfrm>
        </p:spPr>
        <p:txBody>
          <a:bodyPr>
            <a:normAutofit fontScale="32500" lnSpcReduction="20000"/>
          </a:bodyPr>
          <a:lstStyle/>
          <a:p>
            <a:pPr marL="0" indent="0">
              <a:buNone/>
            </a:pPr>
            <a:r>
              <a:rPr lang="es-CO" sz="4000" b="1" dirty="0">
                <a:solidFill>
                  <a:srgbClr val="505252"/>
                </a:solidFill>
                <a:latin typeface="+mn-lt"/>
                <a:ea typeface="+mj-ea"/>
                <a:cs typeface="Arial" pitchFamily="34" charset="0"/>
              </a:rPr>
              <a:t>Inventarios, caracterización, delimitación y demarcación del suelo de protección </a:t>
            </a:r>
          </a:p>
          <a:p>
            <a:pPr marL="0" indent="0">
              <a:buNone/>
            </a:pPr>
            <a:endParaRPr lang="es-CO" sz="4000" b="1" dirty="0">
              <a:solidFill>
                <a:srgbClr val="505252"/>
              </a:solidFill>
              <a:latin typeface="+mn-lt"/>
              <a:ea typeface="+mj-ea"/>
              <a:cs typeface="Arial" pitchFamily="34" charset="0"/>
            </a:endParaRPr>
          </a:p>
          <a:p>
            <a:pPr marL="0" indent="0">
              <a:buNone/>
            </a:pPr>
            <a:r>
              <a:rPr lang="es-CO" sz="4000" b="1" dirty="0">
                <a:solidFill>
                  <a:srgbClr val="505252"/>
                </a:solidFill>
                <a:latin typeface="+mn-lt"/>
                <a:ea typeface="+mj-ea"/>
                <a:cs typeface="Arial" pitchFamily="34" charset="0"/>
              </a:rPr>
              <a:t>         Consolidación del Sistema Distrital de Áreas Protegidas </a:t>
            </a:r>
          </a:p>
          <a:p>
            <a:pPr marL="0" indent="0">
              <a:buNone/>
            </a:pPr>
            <a:endParaRPr lang="es-CO" sz="4000" b="1" dirty="0">
              <a:solidFill>
                <a:srgbClr val="505252"/>
              </a:solidFill>
              <a:latin typeface="+mn-lt"/>
              <a:ea typeface="+mj-ea"/>
              <a:cs typeface="Arial" pitchFamily="34" charset="0"/>
            </a:endParaRPr>
          </a:p>
          <a:p>
            <a:pPr marL="0" indent="0">
              <a:buNone/>
            </a:pPr>
            <a:r>
              <a:rPr lang="es-CO" sz="4000" b="1" dirty="0">
                <a:solidFill>
                  <a:srgbClr val="505252"/>
                </a:solidFill>
                <a:latin typeface="+mn-lt"/>
                <a:ea typeface="+mj-ea"/>
                <a:cs typeface="Arial" pitchFamily="34" charset="0"/>
              </a:rPr>
              <a:t>                   Refuerzo de la Estructura Ecológica Principal</a:t>
            </a:r>
          </a:p>
          <a:p>
            <a:pPr marL="0" indent="0">
              <a:buNone/>
            </a:pPr>
            <a:endParaRPr lang="es-CO" sz="4000" b="1" dirty="0">
              <a:solidFill>
                <a:srgbClr val="505252"/>
              </a:solidFill>
              <a:latin typeface="+mn-lt"/>
              <a:ea typeface="+mj-ea"/>
              <a:cs typeface="Arial" pitchFamily="34" charset="0"/>
            </a:endParaRPr>
          </a:p>
          <a:p>
            <a:pPr marL="0" indent="0">
              <a:buNone/>
            </a:pPr>
            <a:r>
              <a:rPr lang="es-CO" sz="4000" b="1" dirty="0">
                <a:solidFill>
                  <a:srgbClr val="505252"/>
                </a:solidFill>
                <a:latin typeface="+mn-lt"/>
                <a:ea typeface="+mj-ea"/>
                <a:cs typeface="Arial" pitchFamily="34" charset="0"/>
              </a:rPr>
              <a:t>                              Manejo integrado del suelo de protección por riesgo </a:t>
            </a:r>
          </a:p>
          <a:p>
            <a:pPr marL="0" indent="0">
              <a:buNone/>
            </a:pPr>
            <a:endParaRPr lang="es-CO" sz="4000" b="1" dirty="0">
              <a:solidFill>
                <a:srgbClr val="505252"/>
              </a:solidFill>
              <a:latin typeface="+mn-lt"/>
              <a:ea typeface="+mj-ea"/>
              <a:cs typeface="Arial" pitchFamily="34" charset="0"/>
            </a:endParaRPr>
          </a:p>
          <a:p>
            <a:pPr marL="0" indent="0">
              <a:buNone/>
            </a:pPr>
            <a:r>
              <a:rPr lang="es-CO" sz="4000" b="1" dirty="0">
                <a:solidFill>
                  <a:srgbClr val="505252"/>
                </a:solidFill>
                <a:latin typeface="+mn-lt"/>
                <a:ea typeface="+mj-ea"/>
                <a:cs typeface="Arial" pitchFamily="34" charset="0"/>
              </a:rPr>
              <a:t>	                Manejo de bordes urbanos en el suelo de protección</a:t>
            </a:r>
          </a:p>
          <a:p>
            <a:pPr marL="0" indent="0">
              <a:buNone/>
            </a:pPr>
            <a:endParaRPr lang="es-CO" sz="4000" b="1" dirty="0">
              <a:solidFill>
                <a:srgbClr val="505252"/>
              </a:solidFill>
              <a:latin typeface="+mn-lt"/>
              <a:ea typeface="+mj-ea"/>
              <a:cs typeface="Arial" pitchFamily="34" charset="0"/>
            </a:endParaRPr>
          </a:p>
          <a:p>
            <a:pPr marL="0" indent="0">
              <a:buNone/>
            </a:pPr>
            <a:r>
              <a:rPr lang="es-CO" sz="4000" b="1" dirty="0">
                <a:solidFill>
                  <a:srgbClr val="505252"/>
                </a:solidFill>
                <a:latin typeface="+mn-lt"/>
                <a:ea typeface="+mj-ea"/>
                <a:cs typeface="Arial" pitchFamily="34" charset="0"/>
              </a:rPr>
              <a:t>                                   Armonización urbanística en torno al suelo de protección </a:t>
            </a:r>
          </a:p>
          <a:p>
            <a:pPr marL="0" indent="0">
              <a:buNone/>
            </a:pPr>
            <a:endParaRPr lang="es-CO" sz="4000" b="1" dirty="0">
              <a:solidFill>
                <a:srgbClr val="505252"/>
              </a:solidFill>
              <a:latin typeface="+mn-lt"/>
              <a:ea typeface="+mj-ea"/>
              <a:cs typeface="Arial" pitchFamily="34" charset="0"/>
            </a:endParaRPr>
          </a:p>
          <a:p>
            <a:pPr marL="0" indent="0">
              <a:buNone/>
            </a:pPr>
            <a:r>
              <a:rPr lang="es-CO" sz="4000" b="1" dirty="0">
                <a:solidFill>
                  <a:srgbClr val="505252"/>
                </a:solidFill>
                <a:latin typeface="+mn-lt"/>
                <a:ea typeface="+mj-ea"/>
                <a:cs typeface="Arial" pitchFamily="34" charset="0"/>
              </a:rPr>
              <a:t>                              Desarrollo instrumental de la gestión del suelo de protección </a:t>
            </a:r>
          </a:p>
          <a:p>
            <a:pPr marL="0" indent="0">
              <a:buNone/>
            </a:pPr>
            <a:endParaRPr lang="es-CO" sz="4000" b="1" dirty="0">
              <a:solidFill>
                <a:srgbClr val="505252"/>
              </a:solidFill>
              <a:latin typeface="+mn-lt"/>
              <a:ea typeface="+mj-ea"/>
              <a:cs typeface="Arial" pitchFamily="34" charset="0"/>
            </a:endParaRPr>
          </a:p>
          <a:p>
            <a:pPr marL="0" indent="0">
              <a:buNone/>
            </a:pPr>
            <a:r>
              <a:rPr lang="es-CO" sz="4000" b="1" dirty="0">
                <a:solidFill>
                  <a:srgbClr val="505252"/>
                </a:solidFill>
                <a:latin typeface="+mn-lt"/>
                <a:ea typeface="+mj-ea"/>
                <a:cs typeface="Arial" pitchFamily="34" charset="0"/>
              </a:rPr>
              <a:t>                   Educación y divulgación para la apropiación colectiva del suelo de protección </a:t>
            </a:r>
          </a:p>
          <a:p>
            <a:pPr marL="0" indent="0">
              <a:buNone/>
            </a:pPr>
            <a:endParaRPr lang="es-CO" sz="4000" b="1" dirty="0">
              <a:solidFill>
                <a:srgbClr val="505252"/>
              </a:solidFill>
              <a:latin typeface="+mn-lt"/>
              <a:ea typeface="+mj-ea"/>
              <a:cs typeface="Arial" pitchFamily="34" charset="0"/>
            </a:endParaRPr>
          </a:p>
          <a:p>
            <a:pPr marL="0" indent="0">
              <a:buNone/>
            </a:pPr>
            <a:r>
              <a:rPr lang="es-CO" sz="4000" b="1" dirty="0">
                <a:solidFill>
                  <a:srgbClr val="505252"/>
                </a:solidFill>
                <a:latin typeface="+mn-lt"/>
                <a:ea typeface="+mj-ea"/>
                <a:cs typeface="Arial" pitchFamily="34" charset="0"/>
              </a:rPr>
              <a:t>         Fortalecimiento del control de la ocupación ilegal del suelo de protección </a:t>
            </a:r>
          </a:p>
          <a:p>
            <a:pPr marL="0" indent="0">
              <a:buNone/>
            </a:pPr>
            <a:endParaRPr lang="es-CO" sz="4000" b="1" dirty="0">
              <a:solidFill>
                <a:srgbClr val="505252"/>
              </a:solidFill>
              <a:latin typeface="+mn-lt"/>
              <a:ea typeface="+mj-ea"/>
              <a:cs typeface="Arial" pitchFamily="34" charset="0"/>
            </a:endParaRPr>
          </a:p>
          <a:p>
            <a:pPr marL="0" indent="0">
              <a:buNone/>
            </a:pPr>
            <a:r>
              <a:rPr lang="es-CO" sz="4000" b="1" dirty="0">
                <a:solidFill>
                  <a:srgbClr val="505252"/>
                </a:solidFill>
                <a:latin typeface="+mn-lt"/>
                <a:ea typeface="+mj-ea"/>
                <a:cs typeface="Arial" pitchFamily="34" charset="0"/>
              </a:rPr>
              <a:t>   Fortalecimiento de la capacidad administrativa sobre el suelo de protección </a:t>
            </a:r>
          </a:p>
          <a:p>
            <a:endParaRPr lang="es-CO" sz="2800" dirty="0">
              <a:latin typeface="+mn-lt"/>
            </a:endParaRPr>
          </a:p>
          <a:p>
            <a:endParaRPr lang="es-CO" dirty="0"/>
          </a:p>
          <a:p>
            <a:endParaRPr lang="es-CO" dirty="0"/>
          </a:p>
          <a:p>
            <a:endParaRPr lang="es-CO" dirty="0"/>
          </a:p>
          <a:p>
            <a:endParaRPr lang="es-CO" dirty="0"/>
          </a:p>
          <a:p>
            <a:endParaRPr lang="es-CO" dirty="0"/>
          </a:p>
          <a:p>
            <a:endParaRPr lang="es-CO" dirty="0"/>
          </a:p>
        </p:txBody>
      </p:sp>
      <p:sp>
        <p:nvSpPr>
          <p:cNvPr id="4" name="Título 2">
            <a:extLst>
              <a:ext uri="{FF2B5EF4-FFF2-40B4-BE49-F238E27FC236}">
                <a16:creationId xmlns:a16="http://schemas.microsoft.com/office/drawing/2014/main" id="{DEA1E228-687E-49DD-BE2B-5A00DDE0C459}"/>
              </a:ext>
            </a:extLst>
          </p:cNvPr>
          <p:cNvSpPr>
            <a:spLocks noGrp="1"/>
          </p:cNvSpPr>
          <p:nvPr>
            <p:ph type="title"/>
          </p:nvPr>
        </p:nvSpPr>
        <p:spPr/>
        <p:txBody>
          <a:bodyPr/>
          <a:lstStyle/>
          <a:p>
            <a:r>
              <a:rPr lang="es-MX"/>
              <a:t>Política Pública para el manejo del Suelo de Protección</a:t>
            </a:r>
            <a:endParaRPr lang="es-MX" dirty="0"/>
          </a:p>
        </p:txBody>
      </p:sp>
      <p:sp>
        <p:nvSpPr>
          <p:cNvPr id="22" name="Elipse 21"/>
          <p:cNvSpPr/>
          <p:nvPr/>
        </p:nvSpPr>
        <p:spPr>
          <a:xfrm>
            <a:off x="444910" y="1353240"/>
            <a:ext cx="395748" cy="42770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1</a:t>
            </a:r>
          </a:p>
        </p:txBody>
      </p:sp>
      <p:sp>
        <p:nvSpPr>
          <p:cNvPr id="24" name="Elipse 23"/>
          <p:cNvSpPr/>
          <p:nvPr/>
        </p:nvSpPr>
        <p:spPr>
          <a:xfrm>
            <a:off x="840658" y="1770948"/>
            <a:ext cx="395748" cy="44245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2</a:t>
            </a:r>
          </a:p>
        </p:txBody>
      </p:sp>
      <p:sp>
        <p:nvSpPr>
          <p:cNvPr id="25" name="Elipse 24"/>
          <p:cNvSpPr/>
          <p:nvPr/>
        </p:nvSpPr>
        <p:spPr>
          <a:xfrm>
            <a:off x="1230261" y="2313027"/>
            <a:ext cx="395748" cy="43507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3</a:t>
            </a:r>
          </a:p>
        </p:txBody>
      </p:sp>
      <p:sp>
        <p:nvSpPr>
          <p:cNvPr id="26" name="Elipse 25"/>
          <p:cNvSpPr/>
          <p:nvPr/>
        </p:nvSpPr>
        <p:spPr>
          <a:xfrm>
            <a:off x="1626009" y="2847732"/>
            <a:ext cx="395748" cy="42322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4</a:t>
            </a:r>
          </a:p>
        </p:txBody>
      </p:sp>
      <p:sp>
        <p:nvSpPr>
          <p:cNvPr id="27" name="Elipse 26"/>
          <p:cNvSpPr/>
          <p:nvPr/>
        </p:nvSpPr>
        <p:spPr>
          <a:xfrm>
            <a:off x="2008109" y="3370581"/>
            <a:ext cx="392061" cy="41295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5</a:t>
            </a:r>
          </a:p>
        </p:txBody>
      </p:sp>
      <p:sp>
        <p:nvSpPr>
          <p:cNvPr id="28" name="Elipse 27"/>
          <p:cNvSpPr/>
          <p:nvPr/>
        </p:nvSpPr>
        <p:spPr>
          <a:xfrm>
            <a:off x="2018070" y="4051107"/>
            <a:ext cx="395748" cy="412955"/>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6</a:t>
            </a:r>
          </a:p>
        </p:txBody>
      </p:sp>
      <p:sp>
        <p:nvSpPr>
          <p:cNvPr id="29" name="Elipse 28"/>
          <p:cNvSpPr/>
          <p:nvPr/>
        </p:nvSpPr>
        <p:spPr>
          <a:xfrm>
            <a:off x="1626009" y="4475277"/>
            <a:ext cx="400664" cy="4143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7</a:t>
            </a:r>
          </a:p>
        </p:txBody>
      </p:sp>
      <p:sp>
        <p:nvSpPr>
          <p:cNvPr id="30" name="Elipse 29"/>
          <p:cNvSpPr/>
          <p:nvPr/>
        </p:nvSpPr>
        <p:spPr>
          <a:xfrm>
            <a:off x="1230261" y="5011282"/>
            <a:ext cx="392061" cy="35135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8</a:t>
            </a:r>
          </a:p>
        </p:txBody>
      </p:sp>
      <p:sp>
        <p:nvSpPr>
          <p:cNvPr id="31" name="Elipse 30"/>
          <p:cNvSpPr/>
          <p:nvPr/>
        </p:nvSpPr>
        <p:spPr>
          <a:xfrm>
            <a:off x="811162" y="5515612"/>
            <a:ext cx="412954" cy="40081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9</a:t>
            </a:r>
          </a:p>
        </p:txBody>
      </p:sp>
      <p:sp>
        <p:nvSpPr>
          <p:cNvPr id="32" name="Elipse 31"/>
          <p:cNvSpPr/>
          <p:nvPr/>
        </p:nvSpPr>
        <p:spPr>
          <a:xfrm>
            <a:off x="361245" y="5953402"/>
            <a:ext cx="572729" cy="48362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t>10</a:t>
            </a:r>
          </a:p>
        </p:txBody>
      </p:sp>
    </p:spTree>
    <p:extLst>
      <p:ext uri="{BB962C8B-B14F-4D97-AF65-F5344CB8AC3E}">
        <p14:creationId xmlns:p14="http://schemas.microsoft.com/office/powerpoint/2010/main" val="1865284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838200" y="2662120"/>
            <a:ext cx="3019476" cy="1698455"/>
          </a:xfrm>
          <a:prstGeom prst="rect">
            <a:avLst/>
          </a:prstGeom>
        </p:spPr>
      </p:pic>
      <p:sp>
        <p:nvSpPr>
          <p:cNvPr id="6" name="Título 2">
            <a:extLst>
              <a:ext uri="{FF2B5EF4-FFF2-40B4-BE49-F238E27FC236}">
                <a16:creationId xmlns:a16="http://schemas.microsoft.com/office/drawing/2014/main" id="{DEA1E228-687E-49DD-BE2B-5A00DDE0C459}"/>
              </a:ext>
            </a:extLst>
          </p:cNvPr>
          <p:cNvSpPr>
            <a:spLocks noGrp="1"/>
          </p:cNvSpPr>
          <p:nvPr>
            <p:ph type="title"/>
          </p:nvPr>
        </p:nvSpPr>
        <p:spPr>
          <a:xfrm>
            <a:off x="838200" y="365126"/>
            <a:ext cx="10515600" cy="725527"/>
          </a:xfrm>
        </p:spPr>
        <p:txBody>
          <a:bodyPr/>
          <a:lstStyle/>
          <a:p>
            <a:r>
              <a:rPr lang="es-MX" dirty="0"/>
              <a:t>Política Pública para el manejo del Suelo de Protección</a:t>
            </a:r>
          </a:p>
        </p:txBody>
      </p:sp>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1709" y="1232602"/>
            <a:ext cx="2349637" cy="2095621"/>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pic>
      <p:sp>
        <p:nvSpPr>
          <p:cNvPr id="8" name="Rectángulo 7"/>
          <p:cNvSpPr/>
          <p:nvPr/>
        </p:nvSpPr>
        <p:spPr>
          <a:xfrm>
            <a:off x="788725" y="1752905"/>
            <a:ext cx="8542983" cy="707886"/>
          </a:xfrm>
          <a:prstGeom prst="rect">
            <a:avLst/>
          </a:prstGeom>
        </p:spPr>
        <p:txBody>
          <a:bodyPr wrap="square">
            <a:spAutoFit/>
          </a:bodyPr>
          <a:lstStyle/>
          <a:p>
            <a:pPr algn="just"/>
            <a:r>
              <a:rPr lang="es-CO" sz="1600" dirty="0">
                <a:solidFill>
                  <a:srgbClr val="505252"/>
                </a:solidFill>
                <a:ea typeface="+mj-ea"/>
                <a:cs typeface="Arial" pitchFamily="34" charset="0"/>
              </a:rPr>
              <a:t>Restauración de zonas controladas de retamo y afectadas por incendios</a:t>
            </a:r>
            <a:r>
              <a:rPr lang="es-CO" dirty="0">
                <a:solidFill>
                  <a:srgbClr val="000000"/>
                </a:solidFill>
              </a:rPr>
              <a:t>.</a:t>
            </a:r>
            <a:r>
              <a:rPr lang="es-CO" sz="1600" dirty="0">
                <a:solidFill>
                  <a:srgbClr val="505252"/>
                </a:solidFill>
                <a:ea typeface="+mj-ea"/>
                <a:cs typeface="Arial" pitchFamily="34" charset="0"/>
              </a:rPr>
              <a:t> Se </a:t>
            </a:r>
            <a:r>
              <a:rPr lang="es-CO" sz="2000" dirty="0">
                <a:solidFill>
                  <a:srgbClr val="3BAA34"/>
                </a:solidFill>
                <a:ea typeface="+mj-ea"/>
                <a:cs typeface="Arial" pitchFamily="34" charset="0"/>
              </a:rPr>
              <a:t>plantaron</a:t>
            </a:r>
            <a:r>
              <a:rPr lang="es-CO" dirty="0">
                <a:solidFill>
                  <a:srgbClr val="000000"/>
                </a:solidFill>
              </a:rPr>
              <a:t> </a:t>
            </a:r>
            <a:r>
              <a:rPr lang="es-CO" sz="2000" dirty="0">
                <a:solidFill>
                  <a:srgbClr val="009EE5"/>
                </a:solidFill>
                <a:ea typeface="+mj-ea"/>
                <a:cs typeface="+mj-cs"/>
              </a:rPr>
              <a:t>9.447</a:t>
            </a:r>
            <a:r>
              <a:rPr lang="es-CO" dirty="0">
                <a:solidFill>
                  <a:srgbClr val="000000"/>
                </a:solidFill>
              </a:rPr>
              <a:t> </a:t>
            </a:r>
            <a:r>
              <a:rPr lang="es-CO" sz="2000" dirty="0">
                <a:solidFill>
                  <a:srgbClr val="3BAA34"/>
                </a:solidFill>
                <a:ea typeface="+mj-ea"/>
                <a:cs typeface="Arial" pitchFamily="34" charset="0"/>
              </a:rPr>
              <a:t>árboles </a:t>
            </a:r>
          </a:p>
        </p:txBody>
      </p:sp>
      <p:sp>
        <p:nvSpPr>
          <p:cNvPr id="9" name="Rectángulo 8"/>
          <p:cNvSpPr/>
          <p:nvPr/>
        </p:nvSpPr>
        <p:spPr>
          <a:xfrm>
            <a:off x="4142662" y="3298129"/>
            <a:ext cx="5132046" cy="461665"/>
          </a:xfrm>
          <a:prstGeom prst="rect">
            <a:avLst/>
          </a:prstGeom>
        </p:spPr>
        <p:txBody>
          <a:bodyPr wrap="none">
            <a:spAutoFit/>
          </a:bodyPr>
          <a:lstStyle/>
          <a:p>
            <a:r>
              <a:rPr lang="es-CO" dirty="0">
                <a:solidFill>
                  <a:srgbClr val="505252"/>
                </a:solidFill>
                <a:ea typeface="+mj-ea"/>
                <a:cs typeface="Arial" pitchFamily="34" charset="0"/>
              </a:rPr>
              <a:t>Acciones de prevención y mitigación en </a:t>
            </a:r>
            <a:r>
              <a:rPr lang="es-CO" sz="2400" dirty="0">
                <a:solidFill>
                  <a:srgbClr val="009EE5"/>
                </a:solidFill>
                <a:ea typeface="+mj-ea"/>
                <a:cs typeface="+mj-cs"/>
              </a:rPr>
              <a:t>61,75 has</a:t>
            </a:r>
          </a:p>
        </p:txBody>
      </p:sp>
      <p:sp>
        <p:nvSpPr>
          <p:cNvPr id="10" name="Rectángulo 9"/>
          <p:cNvSpPr/>
          <p:nvPr/>
        </p:nvSpPr>
        <p:spPr>
          <a:xfrm>
            <a:off x="4142662" y="4284906"/>
            <a:ext cx="6955810" cy="677108"/>
          </a:xfrm>
          <a:prstGeom prst="rect">
            <a:avLst/>
          </a:prstGeom>
        </p:spPr>
        <p:txBody>
          <a:bodyPr wrap="square">
            <a:spAutoFit/>
          </a:bodyPr>
          <a:lstStyle/>
          <a:p>
            <a:pPr algn="just"/>
            <a:r>
              <a:rPr lang="es-CO" sz="2000" dirty="0">
                <a:solidFill>
                  <a:srgbClr val="009EE5"/>
                </a:solidFill>
                <a:ea typeface="+mj-ea"/>
                <a:cs typeface="+mj-cs"/>
              </a:rPr>
              <a:t>2.000</a:t>
            </a:r>
            <a:r>
              <a:rPr lang="es-CO" dirty="0">
                <a:solidFill>
                  <a:srgbClr val="000000"/>
                </a:solidFill>
              </a:rPr>
              <a:t> </a:t>
            </a:r>
            <a:r>
              <a:rPr lang="es-CO" sz="1600" dirty="0">
                <a:solidFill>
                  <a:srgbClr val="505252"/>
                </a:solidFill>
                <a:ea typeface="+mj-ea"/>
                <a:cs typeface="Arial" pitchFamily="34" charset="0"/>
              </a:rPr>
              <a:t>metros despeje del</a:t>
            </a:r>
            <a:r>
              <a:rPr lang="es-CO" dirty="0">
                <a:solidFill>
                  <a:srgbClr val="000000"/>
                </a:solidFill>
              </a:rPr>
              <a:t> </a:t>
            </a:r>
            <a:r>
              <a:rPr lang="es-CO" sz="2000" dirty="0">
                <a:solidFill>
                  <a:srgbClr val="3BAA34"/>
                </a:solidFill>
                <a:ea typeface="+mj-ea"/>
                <a:cs typeface="Arial" pitchFamily="34" charset="0"/>
              </a:rPr>
              <a:t>Sendero a Monserrate</a:t>
            </a:r>
          </a:p>
          <a:p>
            <a:pPr algn="just"/>
            <a:endParaRPr lang="es-ES" dirty="0">
              <a:solidFill>
                <a:srgbClr val="000000"/>
              </a:solidFill>
            </a:endParaRPr>
          </a:p>
        </p:txBody>
      </p:sp>
      <p:pic>
        <p:nvPicPr>
          <p:cNvPr id="11" name="Picture 5">
            <a:extLst>
              <a:ext uri="{FF2B5EF4-FFF2-40B4-BE49-F238E27FC236}">
                <a16:creationId xmlns:a16="http://schemas.microsoft.com/office/drawing/2014/main" id="{B9156855-07E2-4309-9567-EBF82099D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725" y="4514278"/>
            <a:ext cx="3068951" cy="20617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sp>
        <p:nvSpPr>
          <p:cNvPr id="12" name="Rectángulo 11"/>
          <p:cNvSpPr/>
          <p:nvPr/>
        </p:nvSpPr>
        <p:spPr>
          <a:xfrm>
            <a:off x="4142662" y="5143775"/>
            <a:ext cx="7377752" cy="954107"/>
          </a:xfrm>
          <a:prstGeom prst="rect">
            <a:avLst/>
          </a:prstGeom>
        </p:spPr>
        <p:txBody>
          <a:bodyPr wrap="square">
            <a:spAutoFit/>
          </a:bodyPr>
          <a:lstStyle/>
          <a:p>
            <a:pPr algn="just"/>
            <a:r>
              <a:rPr lang="es-ES" sz="2000" dirty="0">
                <a:solidFill>
                  <a:srgbClr val="009EE5"/>
                </a:solidFill>
                <a:ea typeface="+mj-ea"/>
                <a:cs typeface="+mj-cs"/>
              </a:rPr>
              <a:t>13</a:t>
            </a:r>
            <a:r>
              <a:rPr lang="es-ES" sz="1600" dirty="0">
                <a:solidFill>
                  <a:srgbClr val="00264C"/>
                </a:solidFill>
                <a:ea typeface="+mj-ea"/>
                <a:cs typeface="Arial" pitchFamily="34" charset="0"/>
              </a:rPr>
              <a:t> </a:t>
            </a:r>
            <a:r>
              <a:rPr lang="es-ES" sz="2000" dirty="0">
                <a:solidFill>
                  <a:srgbClr val="3BAA34"/>
                </a:solidFill>
                <a:ea typeface="+mj-ea"/>
                <a:cs typeface="Arial" pitchFamily="34" charset="0"/>
              </a:rPr>
              <a:t>Conceptos Técnicos </a:t>
            </a:r>
            <a:r>
              <a:rPr lang="es-ES" sz="1600" dirty="0">
                <a:solidFill>
                  <a:srgbClr val="505252"/>
                </a:solidFill>
                <a:ea typeface="+mj-ea"/>
                <a:cs typeface="Arial" pitchFamily="34" charset="0"/>
              </a:rPr>
              <a:t>y</a:t>
            </a:r>
            <a:r>
              <a:rPr lang="es-ES" dirty="0">
                <a:solidFill>
                  <a:srgbClr val="000000"/>
                </a:solidFill>
              </a:rPr>
              <a:t> </a:t>
            </a:r>
            <a:r>
              <a:rPr lang="es-ES" sz="2000" dirty="0">
                <a:solidFill>
                  <a:srgbClr val="009EE5"/>
                </a:solidFill>
                <a:ea typeface="+mj-ea"/>
                <a:cs typeface="+mj-cs"/>
              </a:rPr>
              <a:t>1</a:t>
            </a:r>
            <a:r>
              <a:rPr lang="es-ES" dirty="0">
                <a:solidFill>
                  <a:srgbClr val="000000"/>
                </a:solidFill>
              </a:rPr>
              <a:t> </a:t>
            </a:r>
            <a:r>
              <a:rPr lang="es-ES" sz="2000" dirty="0">
                <a:solidFill>
                  <a:srgbClr val="3BAA34"/>
                </a:solidFill>
                <a:ea typeface="+mj-ea"/>
                <a:cs typeface="Arial" pitchFamily="34" charset="0"/>
              </a:rPr>
              <a:t>Informe Técnico </a:t>
            </a:r>
            <a:r>
              <a:rPr lang="es-ES" sz="1600" dirty="0">
                <a:solidFill>
                  <a:srgbClr val="505252"/>
                </a:solidFill>
                <a:ea typeface="+mj-ea"/>
                <a:cs typeface="Arial" pitchFamily="34" charset="0"/>
              </a:rPr>
              <a:t>correspondientes a alinderamientos o respuestas sobre determinantes ambientales, lineamientos y afectaciones a la </a:t>
            </a:r>
            <a:r>
              <a:rPr lang="es-ES" sz="2000" dirty="0">
                <a:solidFill>
                  <a:srgbClr val="3BAA34"/>
                </a:solidFill>
                <a:ea typeface="+mj-ea"/>
                <a:cs typeface="Arial" pitchFamily="34" charset="0"/>
              </a:rPr>
              <a:t>Estructura Ecológica Principal</a:t>
            </a:r>
            <a:endParaRPr lang="es-ES" sz="1600" dirty="0">
              <a:solidFill>
                <a:srgbClr val="505252"/>
              </a:solidFill>
              <a:ea typeface="+mj-ea"/>
              <a:cs typeface="Arial" pitchFamily="34" charset="0"/>
            </a:endParaRPr>
          </a:p>
        </p:txBody>
      </p:sp>
    </p:spTree>
    <p:extLst>
      <p:ext uri="{BB962C8B-B14F-4D97-AF65-F5344CB8AC3E}">
        <p14:creationId xmlns:p14="http://schemas.microsoft.com/office/powerpoint/2010/main" val="4030965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677844CD-EFB6-4AC0-A095-21781163A669}"/>
              </a:ext>
            </a:extLst>
          </p:cNvPr>
          <p:cNvGraphicFramePr>
            <a:graphicFrameLocks noGrp="1"/>
          </p:cNvGraphicFramePr>
          <p:nvPr>
            <p:ph idx="1"/>
          </p:nvPr>
        </p:nvGraphicFramePr>
        <p:xfrm>
          <a:off x="260622" y="1485825"/>
          <a:ext cx="11670756" cy="4628370"/>
        </p:xfrm>
        <a:graphic>
          <a:graphicData uri="http://schemas.openxmlformats.org/drawingml/2006/table">
            <a:tbl>
              <a:tblPr/>
              <a:tblGrid>
                <a:gridCol w="7878813">
                  <a:extLst>
                    <a:ext uri="{9D8B030D-6E8A-4147-A177-3AD203B41FA5}">
                      <a16:colId xmlns:a16="http://schemas.microsoft.com/office/drawing/2014/main" val="743959201"/>
                    </a:ext>
                  </a:extLst>
                </a:gridCol>
                <a:gridCol w="1263981">
                  <a:extLst>
                    <a:ext uri="{9D8B030D-6E8A-4147-A177-3AD203B41FA5}">
                      <a16:colId xmlns:a16="http://schemas.microsoft.com/office/drawing/2014/main" val="1391591842"/>
                    </a:ext>
                  </a:extLst>
                </a:gridCol>
                <a:gridCol w="1263981">
                  <a:extLst>
                    <a:ext uri="{9D8B030D-6E8A-4147-A177-3AD203B41FA5}">
                      <a16:colId xmlns:a16="http://schemas.microsoft.com/office/drawing/2014/main" val="998687086"/>
                    </a:ext>
                  </a:extLst>
                </a:gridCol>
                <a:gridCol w="1263981">
                  <a:extLst>
                    <a:ext uri="{9D8B030D-6E8A-4147-A177-3AD203B41FA5}">
                      <a16:colId xmlns:a16="http://schemas.microsoft.com/office/drawing/2014/main" val="760767487"/>
                    </a:ext>
                  </a:extLst>
                </a:gridCol>
              </a:tblGrid>
              <a:tr h="771395">
                <a:tc rowSpan="2">
                  <a:txBody>
                    <a:bodyPr/>
                    <a:lstStyle/>
                    <a:p>
                      <a:pPr algn="ctr" fontAlgn="b"/>
                      <a:r>
                        <a:rPr lang="es-MX" sz="1800" b="1" i="0" u="none" strike="noStrike" dirty="0">
                          <a:solidFill>
                            <a:srgbClr val="000000"/>
                          </a:solidFill>
                          <a:effectLst/>
                          <a:latin typeface="Calibri" panose="020F0502020204030204" pitchFamily="34" charset="0"/>
                        </a:rPr>
                        <a:t>Eje transversal/Programa/Proyecto del PDD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s-MX" sz="1800" b="1" i="0" u="none" strike="noStrike" dirty="0">
                          <a:solidFill>
                            <a:srgbClr val="000000"/>
                          </a:solidFill>
                          <a:effectLst/>
                          <a:latin typeface="Calibri" panose="020F0502020204030204" pitchFamily="34" charset="0"/>
                        </a:rPr>
                        <a:t>TOTAL 2016-2017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252769760"/>
                  </a:ext>
                </a:extLst>
              </a:tr>
              <a:tr h="771395">
                <a:tc vMerge="1">
                  <a:txBody>
                    <a:bodyPr/>
                    <a:lstStyle/>
                    <a:p>
                      <a:endParaRPr lang="es-MX"/>
                    </a:p>
                  </a:txBody>
                  <a:tcPr/>
                </a:tc>
                <a:tc>
                  <a:txBody>
                    <a:bodyPr/>
                    <a:lstStyle/>
                    <a:p>
                      <a:pPr algn="ctr" fontAlgn="b"/>
                      <a:r>
                        <a:rPr lang="es-MX" sz="1800" b="1" i="0" u="none" strike="noStrike">
                          <a:solidFill>
                            <a:srgbClr val="000000"/>
                          </a:solidFill>
                          <a:effectLst/>
                          <a:latin typeface="Calibri" panose="020F0502020204030204" pitchFamily="34" charset="0"/>
                        </a:rPr>
                        <a:t>Programado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b="1" i="0" u="none" strike="noStrike">
                          <a:solidFill>
                            <a:srgbClr val="000000"/>
                          </a:solidFill>
                          <a:effectLst/>
                          <a:latin typeface="Calibri" panose="020F0502020204030204" pitchFamily="34" charset="0"/>
                        </a:rPr>
                        <a:t>Ejecutado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800" b="1" i="0" u="none" strike="noStrike">
                          <a:solidFill>
                            <a:srgbClr val="00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6904739"/>
                  </a:ext>
                </a:extLst>
              </a:tr>
              <a:tr h="771395">
                <a:tc>
                  <a:txBody>
                    <a:bodyPr/>
                    <a:lstStyle/>
                    <a:p>
                      <a:pPr algn="l" fontAlgn="b"/>
                      <a:r>
                        <a:rPr lang="es-MX" sz="1800" b="0" i="0" u="none" strike="noStrike" dirty="0">
                          <a:solidFill>
                            <a:srgbClr val="000000"/>
                          </a:solidFill>
                          <a:effectLst/>
                          <a:latin typeface="Calibri" panose="020F0502020204030204" pitchFamily="34" charset="0"/>
                        </a:rPr>
                        <a:t>06. Eje transversal Sostenibilidad Ambiental basada en la eficiencia energética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s-MX" sz="1800" b="0" i="0" u="none" strike="noStrike" dirty="0">
                          <a:solidFill>
                            <a:srgbClr val="000000"/>
                          </a:solidFill>
                          <a:effectLst/>
                          <a:latin typeface="Calibri" panose="020F0502020204030204" pitchFamily="34" charset="0"/>
                        </a:rPr>
                        <a:t>29.090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s-MX" sz="1800" b="0" i="0" u="none" strike="noStrike" dirty="0">
                          <a:solidFill>
                            <a:srgbClr val="000000"/>
                          </a:solidFill>
                          <a:effectLst/>
                          <a:latin typeface="Calibri" panose="020F0502020204030204" pitchFamily="34" charset="0"/>
                        </a:rPr>
                        <a:t>17.235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s-MX" sz="1800" b="0" i="0" u="none" strike="noStrike" dirty="0">
                          <a:solidFill>
                            <a:srgbClr val="000000"/>
                          </a:solidFill>
                          <a:effectLst/>
                          <a:latin typeface="Calibri" panose="020F0502020204030204" pitchFamily="34"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545658803"/>
                  </a:ext>
                </a:extLst>
              </a:tr>
              <a:tr h="771395">
                <a:tc>
                  <a:txBody>
                    <a:bodyPr/>
                    <a:lstStyle/>
                    <a:p>
                      <a:pPr algn="l" fontAlgn="b"/>
                      <a:r>
                        <a:rPr lang="es-MX" sz="1800" b="0" i="0" u="none" strike="noStrike" dirty="0">
                          <a:solidFill>
                            <a:srgbClr val="000000"/>
                          </a:solidFill>
                          <a:effectLst/>
                          <a:latin typeface="Calibri" panose="020F0502020204030204" pitchFamily="34" charset="0"/>
                        </a:rPr>
                        <a:t>38. Recuperación y manejo de la Estructura Ecológica Principal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29.090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17.235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082873625"/>
                  </a:ext>
                </a:extLst>
              </a:tr>
              <a:tr h="771395">
                <a:tc>
                  <a:txBody>
                    <a:bodyPr/>
                    <a:lstStyle/>
                    <a:p>
                      <a:pPr algn="l" fontAlgn="t"/>
                      <a:r>
                        <a:rPr lang="es-MX" sz="1800" b="0" i="0" u="none" strike="noStrike" dirty="0">
                          <a:solidFill>
                            <a:srgbClr val="000000"/>
                          </a:solidFill>
                          <a:effectLst/>
                          <a:latin typeface="Calibri" panose="020F0502020204030204" pitchFamily="34" charset="0"/>
                        </a:rPr>
                        <a:t>177. Consolidación de la Estructura Ecológica Principal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29.090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17.235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MX" sz="1800" b="0" i="0" u="none" strike="noStrike" dirty="0">
                          <a:solidFill>
                            <a:srgbClr val="000000"/>
                          </a:solidFill>
                          <a:effectLst/>
                          <a:latin typeface="Calibri" panose="020F0502020204030204" pitchFamily="34"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755864"/>
                  </a:ext>
                </a:extLst>
              </a:tr>
              <a:tr h="771395">
                <a:tc>
                  <a:txBody>
                    <a:bodyPr/>
                    <a:lstStyle/>
                    <a:p>
                      <a:pPr algn="l" fontAlgn="b"/>
                      <a:r>
                        <a:rPr lang="es-MX" sz="1800" b="1" i="0" u="none" strike="noStrike" dirty="0">
                          <a:solidFill>
                            <a:srgbClr val="000000"/>
                          </a:solidFill>
                          <a:effectLst/>
                          <a:latin typeface="Calibri" panose="020F0502020204030204" pitchFamily="34" charset="0"/>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29.090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17.235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b"/>
                      <a:r>
                        <a:rPr lang="es-MX" sz="1800" b="0" i="0" u="none" strike="noStrike" dirty="0">
                          <a:solidFill>
                            <a:srgbClr val="000000"/>
                          </a:solidFill>
                          <a:effectLst/>
                          <a:latin typeface="Calibri" panose="020F0502020204030204" pitchFamily="34"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366069737"/>
                  </a:ext>
                </a:extLst>
              </a:tr>
            </a:tbl>
          </a:graphicData>
        </a:graphic>
      </p:graphicFrame>
      <p:sp>
        <p:nvSpPr>
          <p:cNvPr id="3" name="Título 2">
            <a:extLst>
              <a:ext uri="{FF2B5EF4-FFF2-40B4-BE49-F238E27FC236}">
                <a16:creationId xmlns:a16="http://schemas.microsoft.com/office/drawing/2014/main" id="{DEA1E228-687E-49DD-BE2B-5A00DDE0C459}"/>
              </a:ext>
            </a:extLst>
          </p:cNvPr>
          <p:cNvSpPr>
            <a:spLocks noGrp="1"/>
          </p:cNvSpPr>
          <p:nvPr>
            <p:ph type="title"/>
          </p:nvPr>
        </p:nvSpPr>
        <p:spPr/>
        <p:txBody>
          <a:bodyPr/>
          <a:lstStyle/>
          <a:p>
            <a:r>
              <a:rPr lang="es-MX" dirty="0"/>
              <a:t>Política Pública para el manejo del Suelo de Protección</a:t>
            </a:r>
          </a:p>
        </p:txBody>
      </p:sp>
      <p:sp>
        <p:nvSpPr>
          <p:cNvPr id="7" name="CuadroTexto 6"/>
          <p:cNvSpPr txBox="1"/>
          <p:nvPr/>
        </p:nvSpPr>
        <p:spPr>
          <a:xfrm>
            <a:off x="10191513" y="6114195"/>
            <a:ext cx="3678167" cy="261610"/>
          </a:xfrm>
          <a:prstGeom prst="rect">
            <a:avLst/>
          </a:prstGeom>
          <a:noFill/>
        </p:spPr>
        <p:txBody>
          <a:bodyPr wrap="square" rtlCol="0">
            <a:spAutoFit/>
          </a:bodyPr>
          <a:lstStyle/>
          <a:p>
            <a:r>
              <a:rPr lang="es-ES" sz="1100" dirty="0">
                <a:solidFill>
                  <a:srgbClr val="000000"/>
                </a:solidFill>
              </a:rPr>
              <a:t>Valores en millones de pesos</a:t>
            </a:r>
          </a:p>
        </p:txBody>
      </p:sp>
      <p:sp>
        <p:nvSpPr>
          <p:cNvPr id="8" name="CuadroTexto 7"/>
          <p:cNvSpPr txBox="1"/>
          <p:nvPr/>
        </p:nvSpPr>
        <p:spPr>
          <a:xfrm>
            <a:off x="260622" y="6114195"/>
            <a:ext cx="1855206" cy="369332"/>
          </a:xfrm>
          <a:prstGeom prst="rect">
            <a:avLst/>
          </a:prstGeom>
          <a:noFill/>
        </p:spPr>
        <p:txBody>
          <a:bodyPr wrap="square" rtlCol="0">
            <a:spAutoFit/>
          </a:bodyPr>
          <a:lstStyle/>
          <a:p>
            <a:r>
              <a:rPr lang="es-ES" dirty="0">
                <a:solidFill>
                  <a:srgbClr val="000000"/>
                </a:solidFill>
              </a:rPr>
              <a:t>Fuente: PACA</a:t>
            </a:r>
          </a:p>
        </p:txBody>
      </p:sp>
    </p:spTree>
    <p:extLst>
      <p:ext uri="{BB962C8B-B14F-4D97-AF65-F5344CB8AC3E}">
        <p14:creationId xmlns:p14="http://schemas.microsoft.com/office/powerpoint/2010/main" val="349240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141475" y="1363719"/>
          <a:ext cx="4949140" cy="2414788"/>
        </p:xfrm>
        <a:graphic>
          <a:graphicData uri="http://schemas.openxmlformats.org/drawingml/2006/table">
            <a:tbl>
              <a:tblPr/>
              <a:tblGrid>
                <a:gridCol w="4949140">
                  <a:extLst>
                    <a:ext uri="{9D8B030D-6E8A-4147-A177-3AD203B41FA5}">
                      <a16:colId xmlns:a16="http://schemas.microsoft.com/office/drawing/2014/main" val="20000"/>
                    </a:ext>
                  </a:extLst>
                </a:gridCol>
              </a:tblGrid>
              <a:tr h="4241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Proyecto</a:t>
                      </a:r>
                      <a:r>
                        <a:rPr lang="es-ES" sz="1600" b="1" i="0" u="none" strike="noStrike" baseline="0" dirty="0">
                          <a:solidFill>
                            <a:srgbClr val="000000"/>
                          </a:solidFill>
                          <a:effectLst/>
                          <a:latin typeface="Calibri" panose="020F0502020204030204" pitchFamily="34" charset="0"/>
                        </a:rPr>
                        <a:t> de inversión SDA/ Meta</a:t>
                      </a:r>
                      <a:endParaRPr lang="es-ES"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64274">
                <a:tc>
                  <a:txBody>
                    <a:bodyPr/>
                    <a:lstStyle/>
                    <a:p>
                      <a:pPr algn="just" fontAlgn="b"/>
                      <a:r>
                        <a:rPr lang="es-ES" sz="1400" b="0" i="0" u="none" strike="noStrike" dirty="0">
                          <a:solidFill>
                            <a:srgbClr val="000000"/>
                          </a:solidFill>
                          <a:effectLst/>
                          <a:latin typeface="+mn-lt"/>
                        </a:rPr>
                        <a:t>1132. Gestión integral para la conservación, recuperación y conectividad de la Estructura Ecológica Principal y otras áreas de interés ambiental en el Distrito Capital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409433">
                <a:tc>
                  <a:txBody>
                    <a:bodyPr/>
                    <a:lstStyle/>
                    <a:p>
                      <a:pPr algn="just" fontAlgn="ctr"/>
                      <a:r>
                        <a:rPr lang="es-ES" sz="1400" b="0" i="0" u="none" strike="noStrike" dirty="0">
                          <a:solidFill>
                            <a:srgbClr val="000000"/>
                          </a:solidFill>
                          <a:effectLst/>
                          <a:latin typeface="+mn-lt"/>
                        </a:rPr>
                        <a:t>Recuperar y viabilizar  115  hectáreas de suelo de protección por riesgo como uso de espacio público para la ciudad.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0131">
                <a:tc>
                  <a:txBody>
                    <a:bodyPr/>
                    <a:lstStyle/>
                    <a:p>
                      <a:pPr algn="just" fontAlgn="ctr"/>
                      <a:r>
                        <a:rPr lang="es-ES" sz="1400" b="0" i="0" u="none" strike="noStrike" dirty="0">
                          <a:solidFill>
                            <a:srgbClr val="000000"/>
                          </a:solidFill>
                          <a:effectLst/>
                          <a:latin typeface="+mn-lt"/>
                        </a:rPr>
                        <a:t>Evaluar técnicamente el 100 por ciento de sectores definidos (100 ha) para la gestión de declaratoria como área protegida y elementos conectores de la EEP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1615" y="1363719"/>
            <a:ext cx="2901019" cy="1754140"/>
          </a:xfrm>
          <a:prstGeom prst="rect">
            <a:avLst/>
          </a:prstGeom>
        </p:spPr>
      </p:pic>
      <p:graphicFrame>
        <p:nvGraphicFramePr>
          <p:cNvPr id="2" name="Tabla 1"/>
          <p:cNvGraphicFramePr>
            <a:graphicFrameLocks noGrp="1"/>
          </p:cNvGraphicFramePr>
          <p:nvPr/>
        </p:nvGraphicFramePr>
        <p:xfrm>
          <a:off x="141475" y="3778507"/>
          <a:ext cx="4949140" cy="2394585"/>
        </p:xfrm>
        <a:graphic>
          <a:graphicData uri="http://schemas.openxmlformats.org/drawingml/2006/table">
            <a:tbl>
              <a:tblPr/>
              <a:tblGrid>
                <a:gridCol w="4949140">
                  <a:extLst>
                    <a:ext uri="{9D8B030D-6E8A-4147-A177-3AD203B41FA5}">
                      <a16:colId xmlns:a16="http://schemas.microsoft.com/office/drawing/2014/main" val="20000"/>
                    </a:ext>
                  </a:extLst>
                </a:gridCol>
              </a:tblGrid>
              <a:tr h="642037">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ES" sz="1400" b="0" i="0" u="none" strike="noStrike" kern="1200" dirty="0">
                          <a:solidFill>
                            <a:srgbClr val="000000"/>
                          </a:solidFill>
                          <a:effectLst/>
                          <a:latin typeface="+mn-lt"/>
                          <a:ea typeface="+mn-ea"/>
                          <a:cs typeface="+mn-cs"/>
                        </a:rPr>
                        <a:t>1150. Implementación de acciones del plan de manejo de la franja de adecuación y la reserva forestal protectora de los cerros orientales.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390823">
                <a:tc>
                  <a:txBody>
                    <a:bodyPr/>
                    <a:lstStyle/>
                    <a:p>
                      <a:pPr algn="l" fontAlgn="ctr"/>
                      <a:r>
                        <a:rPr lang="es-ES" sz="1400" b="0" i="0" u="none" strike="noStrike" kern="1200" dirty="0">
                          <a:solidFill>
                            <a:srgbClr val="000000"/>
                          </a:solidFill>
                          <a:effectLst/>
                          <a:latin typeface="+mn-lt"/>
                          <a:ea typeface="+mn-ea"/>
                          <a:cs typeface="+mn-cs"/>
                        </a:rPr>
                        <a:t>Gestionar  100% el plan de  adquisición de predios priorizados en los cerros orientales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0823">
                <a:tc>
                  <a:txBody>
                    <a:bodyPr/>
                    <a:lstStyle/>
                    <a:p>
                      <a:pPr algn="l" fontAlgn="ctr"/>
                      <a:r>
                        <a:rPr lang="es-ES" sz="1400" b="0" i="0" u="none" strike="noStrike" kern="1200" dirty="0">
                          <a:solidFill>
                            <a:srgbClr val="000000"/>
                          </a:solidFill>
                          <a:effectLst/>
                          <a:latin typeface="+mn-lt"/>
                          <a:ea typeface="+mn-ea"/>
                          <a:cs typeface="+mn-cs"/>
                        </a:rPr>
                        <a:t>Adquirir  25 hectáreas de predios priorizados en los cerros orientales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29802">
                <a:tc>
                  <a:txBody>
                    <a:bodyPr/>
                    <a:lstStyle/>
                    <a:p>
                      <a:pPr algn="l" fontAlgn="ctr"/>
                      <a:r>
                        <a:rPr lang="es-ES" sz="1400" b="0" i="0" u="none" strike="noStrike" kern="1200" dirty="0">
                          <a:solidFill>
                            <a:srgbClr val="000000"/>
                          </a:solidFill>
                          <a:effectLst/>
                          <a:latin typeface="+mn-lt"/>
                          <a:ea typeface="+mn-ea"/>
                          <a:cs typeface="+mn-cs"/>
                        </a:rPr>
                        <a:t>Habilitar  4 hectáreas   de redes de senderos ecológicos secundarios en los cerros orientales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0823">
                <a:tc>
                  <a:txBody>
                    <a:bodyPr/>
                    <a:lstStyle/>
                    <a:p>
                      <a:pPr algn="l" fontAlgn="ctr"/>
                      <a:r>
                        <a:rPr lang="es-ES" sz="1400" b="0" i="0" u="none" strike="noStrike" kern="1200" dirty="0">
                          <a:solidFill>
                            <a:srgbClr val="000000"/>
                          </a:solidFill>
                          <a:effectLst/>
                          <a:latin typeface="+mn-lt"/>
                          <a:ea typeface="+mn-ea"/>
                          <a:cs typeface="+mn-cs"/>
                        </a:rPr>
                        <a:t>Restaurar y mantener   80 ha en el bosque oriental de Bogotá con participación del sector privado.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CuadroTexto 6"/>
          <p:cNvSpPr txBox="1"/>
          <p:nvPr/>
        </p:nvSpPr>
        <p:spPr>
          <a:xfrm>
            <a:off x="5461613" y="3128290"/>
            <a:ext cx="3027293" cy="523220"/>
          </a:xfrm>
          <a:prstGeom prst="rect">
            <a:avLst/>
          </a:prstGeom>
          <a:noFill/>
        </p:spPr>
        <p:txBody>
          <a:bodyPr wrap="square" rtlCol="0">
            <a:spAutoFit/>
          </a:bodyPr>
          <a:lstStyle/>
          <a:p>
            <a:r>
              <a:rPr lang="es-CO" sz="1400" dirty="0">
                <a:solidFill>
                  <a:srgbClr val="505252"/>
                </a:solidFill>
                <a:ea typeface="+mj-ea"/>
                <a:cs typeface="Arial" pitchFamily="34" charset="0"/>
              </a:rPr>
              <a:t>Mitigación de riesgo: Despeje de vías y caminos</a:t>
            </a:r>
          </a:p>
        </p:txBody>
      </p:sp>
      <p:pic>
        <p:nvPicPr>
          <p:cNvPr id="8" name="Marcador de contenido 3"/>
          <p:cNvPicPr>
            <a:picLocks noGrp="1" noChangeAspect="1"/>
          </p:cNvPicPr>
          <p:nvPr>
            <p:ph idx="1"/>
          </p:nvPr>
        </p:nvPicPr>
        <p:blipFill>
          <a:blip r:embed="rId3"/>
          <a:stretch>
            <a:fillRect/>
          </a:stretch>
        </p:blipFill>
        <p:spPr>
          <a:xfrm>
            <a:off x="5461614" y="3778507"/>
            <a:ext cx="2619965" cy="1812817"/>
          </a:xfrm>
          <a:prstGeom prst="rect">
            <a:avLst/>
          </a:prstGeom>
        </p:spPr>
      </p:pic>
      <p:pic>
        <p:nvPicPr>
          <p:cNvPr id="3" name="Imagen 2"/>
          <p:cNvPicPr>
            <a:picLocks noChangeAspect="1"/>
          </p:cNvPicPr>
          <p:nvPr/>
        </p:nvPicPr>
        <p:blipFill>
          <a:blip r:embed="rId4"/>
          <a:stretch>
            <a:fillRect/>
          </a:stretch>
        </p:blipFill>
        <p:spPr>
          <a:xfrm>
            <a:off x="8610494" y="3762047"/>
            <a:ext cx="3210976" cy="2077055"/>
          </a:xfrm>
          <a:prstGeom prst="rect">
            <a:avLst/>
          </a:prstGeom>
        </p:spPr>
      </p:pic>
      <p:pic>
        <p:nvPicPr>
          <p:cNvPr id="11" name="Imagen 10">
            <a:extLst>
              <a:ext uri="{FF2B5EF4-FFF2-40B4-BE49-F238E27FC236}">
                <a16:creationId xmlns:a16="http://schemas.microsoft.com/office/drawing/2014/main" id="{32680DE1-FBA4-4A0B-926C-72327283F3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494" y="1363719"/>
            <a:ext cx="2867271" cy="1761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xmlns:lc="http://schemas.openxmlformats.org/drawingml/2006/lockedCanvas">
                <a:solidFill>
                  <a:srgbClr val="FFFFFF"/>
                </a:solidFill>
              </a14:hiddenFill>
            </a:ext>
          </a:extLst>
        </p:spPr>
      </p:pic>
      <p:sp>
        <p:nvSpPr>
          <p:cNvPr id="12" name="CuadroTexto 11"/>
          <p:cNvSpPr txBox="1"/>
          <p:nvPr/>
        </p:nvSpPr>
        <p:spPr>
          <a:xfrm>
            <a:off x="5425992" y="5698869"/>
            <a:ext cx="3134348" cy="461665"/>
          </a:xfrm>
          <a:prstGeom prst="rect">
            <a:avLst/>
          </a:prstGeom>
          <a:noFill/>
        </p:spPr>
        <p:txBody>
          <a:bodyPr wrap="square" rtlCol="0">
            <a:spAutoFit/>
          </a:bodyPr>
          <a:lstStyle/>
          <a:p>
            <a:r>
              <a:rPr lang="es-CO" sz="1200" dirty="0">
                <a:solidFill>
                  <a:srgbClr val="505252"/>
                </a:solidFill>
                <a:ea typeface="+mj-ea"/>
                <a:cs typeface="Arial" pitchFamily="34" charset="0"/>
              </a:rPr>
              <a:t>Restauración en áreas afectadas por incendios forestales </a:t>
            </a:r>
          </a:p>
        </p:txBody>
      </p:sp>
      <p:sp>
        <p:nvSpPr>
          <p:cNvPr id="13" name="CuadroTexto 12"/>
          <p:cNvSpPr txBox="1"/>
          <p:nvPr/>
        </p:nvSpPr>
        <p:spPr>
          <a:xfrm>
            <a:off x="8543509" y="3220623"/>
            <a:ext cx="3344945" cy="307777"/>
          </a:xfrm>
          <a:prstGeom prst="rect">
            <a:avLst/>
          </a:prstGeom>
          <a:noFill/>
        </p:spPr>
        <p:txBody>
          <a:bodyPr wrap="square" rtlCol="0">
            <a:spAutoFit/>
          </a:bodyPr>
          <a:lstStyle/>
          <a:p>
            <a:r>
              <a:rPr lang="es-CO" sz="1400" dirty="0">
                <a:solidFill>
                  <a:srgbClr val="505252"/>
                </a:solidFill>
                <a:ea typeface="+mj-ea"/>
                <a:cs typeface="Arial" pitchFamily="34" charset="0"/>
              </a:rPr>
              <a:t>Despeje Sendero Monserrate</a:t>
            </a:r>
          </a:p>
        </p:txBody>
      </p:sp>
      <p:sp>
        <p:nvSpPr>
          <p:cNvPr id="10" name="Rectángulo 9"/>
          <p:cNvSpPr/>
          <p:nvPr/>
        </p:nvSpPr>
        <p:spPr>
          <a:xfrm>
            <a:off x="8710803" y="5711427"/>
            <a:ext cx="3160821" cy="461665"/>
          </a:xfrm>
          <a:prstGeom prst="rect">
            <a:avLst/>
          </a:prstGeom>
        </p:spPr>
        <p:txBody>
          <a:bodyPr wrap="square">
            <a:spAutoFit/>
          </a:bodyPr>
          <a:lstStyle/>
          <a:p>
            <a:r>
              <a:rPr lang="es-ES" sz="1200" dirty="0">
                <a:solidFill>
                  <a:srgbClr val="505252"/>
                </a:solidFill>
                <a:ea typeface="+mj-ea"/>
                <a:cs typeface="Arial" pitchFamily="34" charset="0"/>
              </a:rPr>
              <a:t>Manejo de Retamo Franja de Adecuación La Arboleda</a:t>
            </a:r>
          </a:p>
        </p:txBody>
      </p:sp>
      <p:sp>
        <p:nvSpPr>
          <p:cNvPr id="16" name="Título 2">
            <a:extLst>
              <a:ext uri="{FF2B5EF4-FFF2-40B4-BE49-F238E27FC236}">
                <a16:creationId xmlns:a16="http://schemas.microsoft.com/office/drawing/2014/main" id="{DEA1E228-687E-49DD-BE2B-5A00DDE0C459}"/>
              </a:ext>
            </a:extLst>
          </p:cNvPr>
          <p:cNvSpPr>
            <a:spLocks noGrp="1"/>
          </p:cNvSpPr>
          <p:nvPr>
            <p:ph type="title"/>
          </p:nvPr>
        </p:nvSpPr>
        <p:spPr>
          <a:xfrm>
            <a:off x="168192" y="416959"/>
            <a:ext cx="10515600" cy="725527"/>
          </a:xfrm>
        </p:spPr>
        <p:txBody>
          <a:bodyPr/>
          <a:lstStyle/>
          <a:p>
            <a:r>
              <a:rPr lang="es-MX" dirty="0"/>
              <a:t>Política Pública para el manejo del Suelo de Protección</a:t>
            </a:r>
          </a:p>
        </p:txBody>
      </p:sp>
    </p:spTree>
    <p:extLst>
      <p:ext uri="{BB962C8B-B14F-4D97-AF65-F5344CB8AC3E}">
        <p14:creationId xmlns:p14="http://schemas.microsoft.com/office/powerpoint/2010/main" val="1835223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6" name="Rectángulo 5"/>
          <p:cNvSpPr/>
          <p:nvPr/>
        </p:nvSpPr>
        <p:spPr>
          <a:xfrm>
            <a:off x="0" y="2009104"/>
            <a:ext cx="12228442" cy="1402865"/>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a:p>
            <a:pPr algn="ctr"/>
            <a:r>
              <a:rPr lang="es-ES" sz="3200" b="1" dirty="0"/>
              <a:t>Punto 1. </a:t>
            </a:r>
            <a:r>
              <a:rPr lang="es-MX" sz="3200" b="1" dirty="0"/>
              <a:t>Verificación del Quórum</a:t>
            </a:r>
            <a:endParaRPr lang="es-CO" sz="3200" dirty="0"/>
          </a:p>
        </p:txBody>
      </p:sp>
    </p:spTree>
    <p:extLst>
      <p:ext uri="{BB962C8B-B14F-4D97-AF65-F5344CB8AC3E}">
        <p14:creationId xmlns:p14="http://schemas.microsoft.com/office/powerpoint/2010/main" val="14835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blip>
          <a:stretch>
            <a:fillRect/>
          </a:stretch>
        </p:blipFill>
        <p:spPr>
          <a:xfrm>
            <a:off x="0" y="1228725"/>
            <a:ext cx="12192000" cy="5629275"/>
          </a:xfrm>
          <a:prstGeom prst="rect">
            <a:avLst/>
          </a:prstGeom>
        </p:spPr>
      </p:pic>
      <p:sp>
        <p:nvSpPr>
          <p:cNvPr id="5" name="Título 2">
            <a:extLst>
              <a:ext uri="{FF2B5EF4-FFF2-40B4-BE49-F238E27FC236}">
                <a16:creationId xmlns:a16="http://schemas.microsoft.com/office/drawing/2014/main" id="{DEA1E228-687E-49DD-BE2B-5A00DDE0C459}"/>
              </a:ext>
            </a:extLst>
          </p:cNvPr>
          <p:cNvSpPr>
            <a:spLocks noGrp="1"/>
          </p:cNvSpPr>
          <p:nvPr>
            <p:ph type="title"/>
          </p:nvPr>
        </p:nvSpPr>
        <p:spPr>
          <a:xfrm>
            <a:off x="838200" y="365126"/>
            <a:ext cx="10515600" cy="725527"/>
          </a:xfrm>
        </p:spPr>
        <p:txBody>
          <a:bodyPr/>
          <a:lstStyle/>
          <a:p>
            <a:r>
              <a:rPr lang="es-MX" dirty="0"/>
              <a:t>Política Pública Distrital de Producción Sostenible</a:t>
            </a:r>
          </a:p>
        </p:txBody>
      </p:sp>
      <p:sp>
        <p:nvSpPr>
          <p:cNvPr id="3" name="Elipse 2"/>
          <p:cNvSpPr/>
          <p:nvPr/>
        </p:nvSpPr>
        <p:spPr>
          <a:xfrm>
            <a:off x="575187" y="1607574"/>
            <a:ext cx="2197510" cy="174972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1 </a:t>
            </a:r>
          </a:p>
          <a:p>
            <a:pPr algn="ctr"/>
            <a:r>
              <a:rPr lang="es-CO" b="1" dirty="0">
                <a:solidFill>
                  <a:srgbClr val="000000"/>
                </a:solidFill>
              </a:rPr>
              <a:t>Gestión del Conocimiento </a:t>
            </a:r>
          </a:p>
        </p:txBody>
      </p:sp>
      <p:sp>
        <p:nvSpPr>
          <p:cNvPr id="6" name="Elipse 5"/>
          <p:cNvSpPr/>
          <p:nvPr/>
        </p:nvSpPr>
        <p:spPr>
          <a:xfrm>
            <a:off x="693174" y="4776487"/>
            <a:ext cx="2079523" cy="187304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2</a:t>
            </a:r>
          </a:p>
          <a:p>
            <a:pPr algn="ctr"/>
            <a:r>
              <a:rPr lang="es-CO" b="1" dirty="0">
                <a:solidFill>
                  <a:srgbClr val="000000"/>
                </a:solidFill>
              </a:rPr>
              <a:t>Cultura de Consumo y Producción Sostenible  </a:t>
            </a:r>
          </a:p>
        </p:txBody>
      </p:sp>
      <p:sp>
        <p:nvSpPr>
          <p:cNvPr id="7" name="Elipse 6"/>
          <p:cNvSpPr/>
          <p:nvPr/>
        </p:nvSpPr>
        <p:spPr>
          <a:xfrm>
            <a:off x="4989577" y="3080025"/>
            <a:ext cx="2389239" cy="1976285"/>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3</a:t>
            </a:r>
          </a:p>
          <a:p>
            <a:pPr algn="ctr"/>
            <a:r>
              <a:rPr lang="es-CO" b="1" dirty="0">
                <a:solidFill>
                  <a:srgbClr val="000000"/>
                </a:solidFill>
              </a:rPr>
              <a:t>Fortalecimiento Institucional para la Gestión Ambiental </a:t>
            </a:r>
          </a:p>
        </p:txBody>
      </p:sp>
      <p:sp>
        <p:nvSpPr>
          <p:cNvPr id="8" name="CuadroTexto 7"/>
          <p:cNvSpPr txBox="1"/>
          <p:nvPr/>
        </p:nvSpPr>
        <p:spPr>
          <a:xfrm>
            <a:off x="2917722" y="1646146"/>
            <a:ext cx="4751439" cy="1354217"/>
          </a:xfrm>
          <a:prstGeom prst="rect">
            <a:avLst/>
          </a:prstGeom>
          <a:noFill/>
        </p:spPr>
        <p:txBody>
          <a:bodyPr wrap="square" rtlCol="0">
            <a:spAutoFit/>
          </a:bodyPr>
          <a:lstStyle/>
          <a:p>
            <a:pPr marL="285750" indent="-285750">
              <a:buFont typeface="Wingdings" panose="05000000000000000000" pitchFamily="2" charset="2"/>
              <a:buChar char="v"/>
            </a:pPr>
            <a:r>
              <a:rPr lang="es-CO" sz="1600" b="1" dirty="0">
                <a:solidFill>
                  <a:srgbClr val="505252"/>
                </a:solidFill>
                <a:ea typeface="+mj-ea"/>
                <a:cs typeface="Arial" pitchFamily="34" charset="0"/>
              </a:rPr>
              <a:t>Formación empresarial e institucional orientada a la autogestión y la autorregulación </a:t>
            </a:r>
          </a:p>
          <a:p>
            <a:pPr marL="285750" indent="-285750">
              <a:buFont typeface="Wingdings" panose="05000000000000000000" pitchFamily="2" charset="2"/>
              <a:buChar char="v"/>
            </a:pPr>
            <a:r>
              <a:rPr lang="es-CO" sz="1600" b="1" dirty="0">
                <a:solidFill>
                  <a:srgbClr val="505252"/>
                </a:solidFill>
                <a:ea typeface="+mj-ea"/>
                <a:cs typeface="Arial" pitchFamily="34" charset="0"/>
              </a:rPr>
              <a:t>Investigación aplicada </a:t>
            </a:r>
          </a:p>
          <a:p>
            <a:pPr marL="285750" indent="-285750">
              <a:buFont typeface="Wingdings" panose="05000000000000000000" pitchFamily="2" charset="2"/>
              <a:buChar char="v"/>
            </a:pPr>
            <a:r>
              <a:rPr lang="es-CO" sz="1600" b="1" dirty="0">
                <a:solidFill>
                  <a:srgbClr val="505252"/>
                </a:solidFill>
                <a:ea typeface="+mj-ea"/>
                <a:cs typeface="Arial" pitchFamily="34" charset="0"/>
              </a:rPr>
              <a:t>Redes Organizacionales Sostenibles </a:t>
            </a:r>
          </a:p>
          <a:p>
            <a:endParaRPr lang="es-CO" b="1" dirty="0"/>
          </a:p>
        </p:txBody>
      </p:sp>
      <p:sp>
        <p:nvSpPr>
          <p:cNvPr id="9" name="CuadroTexto 8"/>
          <p:cNvSpPr txBox="1"/>
          <p:nvPr/>
        </p:nvSpPr>
        <p:spPr>
          <a:xfrm>
            <a:off x="3141406" y="5490790"/>
            <a:ext cx="4527755" cy="830997"/>
          </a:xfrm>
          <a:prstGeom prst="rect">
            <a:avLst/>
          </a:prstGeom>
          <a:noFill/>
        </p:spPr>
        <p:txBody>
          <a:bodyPr wrap="square" rtlCol="0">
            <a:spAutoFit/>
          </a:bodyPr>
          <a:lstStyle/>
          <a:p>
            <a:pPr marL="285750" indent="-285750">
              <a:buFont typeface="Wingdings" panose="05000000000000000000" pitchFamily="2" charset="2"/>
              <a:buChar char="v"/>
            </a:pPr>
            <a:r>
              <a:rPr lang="es-CO" sz="1600" b="1" dirty="0">
                <a:solidFill>
                  <a:srgbClr val="505252"/>
                </a:solidFill>
                <a:ea typeface="+mj-ea"/>
                <a:cs typeface="Arial" pitchFamily="34" charset="0"/>
              </a:rPr>
              <a:t>Formación Ciudadana </a:t>
            </a:r>
          </a:p>
          <a:p>
            <a:pPr marL="285750" indent="-285750">
              <a:buFont typeface="Wingdings" panose="05000000000000000000" pitchFamily="2" charset="2"/>
              <a:buChar char="v"/>
            </a:pPr>
            <a:r>
              <a:rPr lang="es-CO" sz="1600" b="1" dirty="0">
                <a:solidFill>
                  <a:srgbClr val="505252"/>
                </a:solidFill>
                <a:ea typeface="+mj-ea"/>
                <a:cs typeface="Arial" pitchFamily="34" charset="0"/>
              </a:rPr>
              <a:t>Gestión Sostenible de Cadena de Suministro </a:t>
            </a:r>
          </a:p>
          <a:p>
            <a:pPr marL="285750" indent="-285750">
              <a:buFont typeface="Wingdings" panose="05000000000000000000" pitchFamily="2" charset="2"/>
              <a:buChar char="v"/>
            </a:pPr>
            <a:r>
              <a:rPr lang="es-CO" sz="1600" b="1" dirty="0">
                <a:solidFill>
                  <a:srgbClr val="505252"/>
                </a:solidFill>
                <a:ea typeface="+mj-ea"/>
                <a:cs typeface="Arial" pitchFamily="34" charset="0"/>
              </a:rPr>
              <a:t>Mercados Sostenibles </a:t>
            </a:r>
          </a:p>
        </p:txBody>
      </p:sp>
      <p:sp>
        <p:nvSpPr>
          <p:cNvPr id="10" name="CuadroTexto 9"/>
          <p:cNvSpPr txBox="1"/>
          <p:nvPr/>
        </p:nvSpPr>
        <p:spPr>
          <a:xfrm>
            <a:off x="7562235" y="3180010"/>
            <a:ext cx="4100051" cy="1815882"/>
          </a:xfrm>
          <a:prstGeom prst="rect">
            <a:avLst/>
          </a:prstGeom>
          <a:noFill/>
        </p:spPr>
        <p:txBody>
          <a:bodyPr wrap="square" rtlCol="0">
            <a:spAutoFit/>
          </a:bodyPr>
          <a:lstStyle/>
          <a:p>
            <a:pPr marL="285750" indent="-285750">
              <a:buFont typeface="Wingdings" panose="05000000000000000000" pitchFamily="2" charset="2"/>
              <a:buChar char="v"/>
            </a:pPr>
            <a:r>
              <a:rPr lang="es-CO" sz="1600" b="1" dirty="0">
                <a:solidFill>
                  <a:srgbClr val="505252"/>
                </a:solidFill>
                <a:ea typeface="+mj-ea"/>
                <a:cs typeface="Arial" pitchFamily="34" charset="0"/>
              </a:rPr>
              <a:t>Fortalecimiento Normativo </a:t>
            </a:r>
          </a:p>
          <a:p>
            <a:pPr marL="285750" indent="-285750">
              <a:buFont typeface="Wingdings" panose="05000000000000000000" pitchFamily="2" charset="2"/>
              <a:buChar char="v"/>
            </a:pPr>
            <a:r>
              <a:rPr lang="es-CO" sz="1600" b="1" dirty="0">
                <a:solidFill>
                  <a:srgbClr val="505252"/>
                </a:solidFill>
                <a:ea typeface="+mj-ea"/>
                <a:cs typeface="Arial" pitchFamily="34" charset="0"/>
              </a:rPr>
              <a:t>Cooperación, financiación e Instrumentos económicos </a:t>
            </a:r>
          </a:p>
          <a:p>
            <a:pPr marL="285750" indent="-285750">
              <a:buFont typeface="Wingdings" panose="05000000000000000000" pitchFamily="2" charset="2"/>
              <a:buChar char="v"/>
            </a:pPr>
            <a:r>
              <a:rPr lang="es-CO" sz="1600" b="1" dirty="0">
                <a:solidFill>
                  <a:srgbClr val="505252"/>
                </a:solidFill>
                <a:ea typeface="+mj-ea"/>
                <a:cs typeface="Arial" pitchFamily="34" charset="0"/>
              </a:rPr>
              <a:t>Gestión de la Información </a:t>
            </a:r>
          </a:p>
          <a:p>
            <a:pPr marL="285750" indent="-285750">
              <a:buFont typeface="Wingdings" panose="05000000000000000000" pitchFamily="2" charset="2"/>
              <a:buChar char="v"/>
            </a:pPr>
            <a:r>
              <a:rPr lang="es-CO" sz="1600" b="1" dirty="0">
                <a:solidFill>
                  <a:srgbClr val="505252"/>
                </a:solidFill>
                <a:ea typeface="+mj-ea"/>
                <a:cs typeface="Arial" pitchFamily="34" charset="0"/>
              </a:rPr>
              <a:t>Fortalecimiento de los Mecanismos Institucionales de Gestión y Control Ambiental </a:t>
            </a:r>
          </a:p>
        </p:txBody>
      </p:sp>
    </p:spTree>
    <p:extLst>
      <p:ext uri="{BB962C8B-B14F-4D97-AF65-F5344CB8AC3E}">
        <p14:creationId xmlns:p14="http://schemas.microsoft.com/office/powerpoint/2010/main" val="1186008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DEA1E228-687E-49DD-BE2B-5A00DDE0C459}"/>
              </a:ext>
            </a:extLst>
          </p:cNvPr>
          <p:cNvSpPr txBox="1">
            <a:spLocks noGrp="1"/>
          </p:cNvSpPr>
          <p:nvPr>
            <p:ph type="title"/>
          </p:nvPr>
        </p:nvSpPr>
        <p:spPr>
          <a:xfrm>
            <a:off x="483358" y="365126"/>
            <a:ext cx="10515600" cy="725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bg1"/>
                </a:solidFill>
                <a:latin typeface="Arial Rounded MT Bold"/>
                <a:ea typeface="+mj-ea"/>
                <a:cs typeface="Arial Rounded MT Bold"/>
              </a:defRPr>
            </a:lvl1pPr>
          </a:lstStyle>
          <a:p>
            <a:r>
              <a:rPr lang="es-MX" dirty="0"/>
              <a:t>Política Pública Distrital de Producción Sostenible</a:t>
            </a:r>
          </a:p>
        </p:txBody>
      </p:sp>
      <p:sp>
        <p:nvSpPr>
          <p:cNvPr id="5" name="Marcador de contenido 4"/>
          <p:cNvSpPr>
            <a:spLocks noGrp="1"/>
          </p:cNvSpPr>
          <p:nvPr>
            <p:ph idx="1"/>
          </p:nvPr>
        </p:nvSpPr>
        <p:spPr>
          <a:xfrm>
            <a:off x="838200" y="1624067"/>
            <a:ext cx="10515600" cy="424732"/>
          </a:xfrm>
          <a:prstGeom prst="rect">
            <a:avLst/>
          </a:prstGeom>
        </p:spPr>
        <p:txBody>
          <a:bodyPr wrap="square">
            <a:spAutoFit/>
          </a:bodyPr>
          <a:lstStyle/>
          <a:p>
            <a:pPr marL="0" indent="0">
              <a:buNone/>
            </a:pPr>
            <a:r>
              <a:rPr lang="es-ES" sz="2400" b="1" dirty="0">
                <a:solidFill>
                  <a:srgbClr val="00264C"/>
                </a:solidFill>
                <a:latin typeface="Gotham Rounded Bold"/>
              </a:rPr>
              <a:t>Logros de la Política Pública </a:t>
            </a:r>
          </a:p>
        </p:txBody>
      </p:sp>
      <p:sp>
        <p:nvSpPr>
          <p:cNvPr id="6" name="Rectángulo 5"/>
          <p:cNvSpPr/>
          <p:nvPr/>
        </p:nvSpPr>
        <p:spPr>
          <a:xfrm>
            <a:off x="838200" y="2206074"/>
            <a:ext cx="10980761" cy="646331"/>
          </a:xfrm>
          <a:prstGeom prst="rect">
            <a:avLst/>
          </a:prstGeom>
        </p:spPr>
        <p:txBody>
          <a:bodyPr wrap="square">
            <a:spAutoFit/>
          </a:bodyPr>
          <a:lstStyle/>
          <a:p>
            <a:pPr algn="just"/>
            <a:r>
              <a:rPr lang="es-CO" sz="2000" dirty="0">
                <a:solidFill>
                  <a:srgbClr val="009EE5"/>
                </a:solidFill>
                <a:ea typeface="+mj-ea"/>
                <a:cs typeface="+mj-cs"/>
              </a:rPr>
              <a:t>664</a:t>
            </a:r>
            <a:r>
              <a:rPr lang="es-CO" dirty="0">
                <a:solidFill>
                  <a:srgbClr val="00264C"/>
                </a:solidFill>
                <a:ea typeface="+mj-ea"/>
                <a:cs typeface="Arial" pitchFamily="34" charset="0"/>
              </a:rPr>
              <a:t> </a:t>
            </a:r>
            <a:r>
              <a:rPr lang="es-CO" sz="2000" dirty="0">
                <a:solidFill>
                  <a:srgbClr val="3BAA34"/>
                </a:solidFill>
                <a:ea typeface="+mj-ea"/>
                <a:cs typeface="Arial" pitchFamily="34" charset="0"/>
              </a:rPr>
              <a:t>Organizaciones autorreguladas</a:t>
            </a:r>
            <a:r>
              <a:rPr lang="es-CO" dirty="0">
                <a:solidFill>
                  <a:srgbClr val="000000"/>
                </a:solidFill>
              </a:rPr>
              <a:t>. </a:t>
            </a:r>
            <a:r>
              <a:rPr lang="es-ES" sz="2000" dirty="0">
                <a:solidFill>
                  <a:srgbClr val="009EE5"/>
                </a:solidFill>
                <a:ea typeface="+mj-ea"/>
                <a:cs typeface="+mj-cs"/>
              </a:rPr>
              <a:t>163</a:t>
            </a:r>
            <a:r>
              <a:rPr lang="es-ES" dirty="0">
                <a:solidFill>
                  <a:srgbClr val="00264C"/>
                </a:solidFill>
                <a:ea typeface="+mj-ea"/>
                <a:cs typeface="Arial" pitchFamily="34" charset="0"/>
              </a:rPr>
              <a:t> </a:t>
            </a:r>
            <a:r>
              <a:rPr lang="es-ES" sz="2000" dirty="0">
                <a:solidFill>
                  <a:srgbClr val="3BAA34"/>
                </a:solidFill>
                <a:ea typeface="+mj-ea"/>
                <a:cs typeface="Arial" pitchFamily="34" charset="0"/>
              </a:rPr>
              <a:t>empresas </a:t>
            </a:r>
            <a:r>
              <a:rPr lang="es-ES" sz="1600" dirty="0">
                <a:solidFill>
                  <a:srgbClr val="505252"/>
                </a:solidFill>
                <a:ea typeface="+mj-ea"/>
                <a:cs typeface="Arial" pitchFamily="34" charset="0"/>
              </a:rPr>
              <a:t>con un índice de desempeño ambiental empresarial - IDEA - entre muy bueno y excelente</a:t>
            </a:r>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r="7143" b="12336"/>
          <a:stretch/>
        </p:blipFill>
        <p:spPr>
          <a:xfrm>
            <a:off x="838200" y="3040457"/>
            <a:ext cx="4546509" cy="2113637"/>
          </a:xfrm>
          <a:prstGeom prst="rect">
            <a:avLst/>
          </a:prstGeom>
        </p:spPr>
      </p:pic>
      <p:sp>
        <p:nvSpPr>
          <p:cNvPr id="7" name="Rectángulo 6"/>
          <p:cNvSpPr/>
          <p:nvPr/>
        </p:nvSpPr>
        <p:spPr>
          <a:xfrm>
            <a:off x="5600132" y="3040457"/>
            <a:ext cx="6096000" cy="1877437"/>
          </a:xfrm>
          <a:prstGeom prst="rect">
            <a:avLst/>
          </a:prstGeom>
        </p:spPr>
        <p:txBody>
          <a:bodyPr>
            <a:spAutoFit/>
          </a:bodyPr>
          <a:lstStyle/>
          <a:p>
            <a:pPr algn="just"/>
            <a:r>
              <a:rPr lang="es-CO" sz="2000" dirty="0">
                <a:solidFill>
                  <a:srgbClr val="009EE5"/>
                </a:solidFill>
                <a:ea typeface="+mj-ea"/>
                <a:cs typeface="+mj-cs"/>
              </a:rPr>
              <a:t>43 </a:t>
            </a:r>
            <a:r>
              <a:rPr lang="es-CO" sz="2000" dirty="0">
                <a:solidFill>
                  <a:srgbClr val="3BAA34"/>
                </a:solidFill>
                <a:ea typeface="+mj-ea"/>
                <a:cs typeface="Arial" pitchFamily="34" charset="0"/>
              </a:rPr>
              <a:t>Mesas Distritales </a:t>
            </a:r>
            <a:r>
              <a:rPr lang="es-CO" sz="1600" dirty="0">
                <a:solidFill>
                  <a:srgbClr val="505252"/>
                </a:solidFill>
                <a:ea typeface="+mj-ea"/>
                <a:cs typeface="Arial" pitchFamily="34" charset="0"/>
              </a:rPr>
              <a:t>de Curtiembres</a:t>
            </a:r>
          </a:p>
          <a:p>
            <a:pPr algn="just"/>
            <a:endParaRPr lang="es-CO" dirty="0">
              <a:solidFill>
                <a:srgbClr val="000000"/>
              </a:solidFill>
            </a:endParaRPr>
          </a:p>
          <a:p>
            <a:pPr algn="just"/>
            <a:r>
              <a:rPr lang="es-ES" sz="1600" dirty="0">
                <a:solidFill>
                  <a:srgbClr val="505252"/>
                </a:solidFill>
                <a:ea typeface="+mj-ea"/>
                <a:cs typeface="Arial" pitchFamily="34" charset="0"/>
              </a:rPr>
              <a:t>Reducción  de </a:t>
            </a:r>
            <a:r>
              <a:rPr lang="es-ES" sz="2000" dirty="0">
                <a:solidFill>
                  <a:srgbClr val="009EE5"/>
                </a:solidFill>
                <a:ea typeface="+mj-ea"/>
                <a:cs typeface="+mj-cs"/>
              </a:rPr>
              <a:t>413.297,67 </a:t>
            </a:r>
            <a:r>
              <a:rPr lang="es-ES" sz="1600" dirty="0">
                <a:solidFill>
                  <a:srgbClr val="505252"/>
                </a:solidFill>
                <a:ea typeface="+mj-ea"/>
                <a:cs typeface="Arial" pitchFamily="34" charset="0"/>
              </a:rPr>
              <a:t>toneladas de las </a:t>
            </a:r>
            <a:r>
              <a:rPr lang="es-ES" sz="2000" dirty="0">
                <a:solidFill>
                  <a:srgbClr val="3BAA34"/>
                </a:solidFill>
                <a:ea typeface="+mj-ea"/>
                <a:cs typeface="Arial" pitchFamily="34" charset="0"/>
              </a:rPr>
              <a:t>emisiones de CO2eq.</a:t>
            </a:r>
          </a:p>
          <a:p>
            <a:pPr algn="just"/>
            <a:endParaRPr lang="es-ES" dirty="0">
              <a:solidFill>
                <a:srgbClr val="000000"/>
              </a:solidFill>
            </a:endParaRPr>
          </a:p>
          <a:p>
            <a:pPr algn="just"/>
            <a:r>
              <a:rPr lang="es-ES" sz="1600" dirty="0">
                <a:solidFill>
                  <a:srgbClr val="505252"/>
                </a:solidFill>
                <a:ea typeface="+mj-ea"/>
                <a:cs typeface="Arial" pitchFamily="34" charset="0"/>
              </a:rPr>
              <a:t>Aprovechamiento de </a:t>
            </a:r>
            <a:r>
              <a:rPr lang="es-ES" sz="2000" dirty="0">
                <a:solidFill>
                  <a:srgbClr val="009EE5"/>
                </a:solidFill>
                <a:ea typeface="+mj-ea"/>
                <a:cs typeface="+mj-cs"/>
              </a:rPr>
              <a:t>10199,9</a:t>
            </a:r>
            <a:r>
              <a:rPr lang="es-ES" dirty="0">
                <a:solidFill>
                  <a:srgbClr val="00264C"/>
                </a:solidFill>
                <a:ea typeface="+mj-ea"/>
                <a:cs typeface="Arial" pitchFamily="34" charset="0"/>
              </a:rPr>
              <a:t> </a:t>
            </a:r>
            <a:r>
              <a:rPr lang="es-ES" sz="1600" dirty="0">
                <a:solidFill>
                  <a:srgbClr val="505252"/>
                </a:solidFill>
                <a:ea typeface="+mj-ea"/>
                <a:cs typeface="Arial" pitchFamily="34" charset="0"/>
              </a:rPr>
              <a:t>toneladas </a:t>
            </a:r>
            <a:r>
              <a:rPr lang="es-ES" sz="1600" dirty="0">
                <a:solidFill>
                  <a:srgbClr val="505252"/>
                </a:solidFill>
                <a:latin typeface="Gotham Rounded Bold" pitchFamily="50" charset="0"/>
                <a:ea typeface="+mj-ea"/>
                <a:cs typeface="Arial" pitchFamily="34" charset="0"/>
              </a:rPr>
              <a:t>de </a:t>
            </a:r>
            <a:r>
              <a:rPr lang="es-ES" sz="2000" dirty="0">
                <a:solidFill>
                  <a:srgbClr val="3BAA34"/>
                </a:solidFill>
                <a:latin typeface="Gotham Rounded Bold" pitchFamily="50" charset="0"/>
                <a:ea typeface="+mj-ea"/>
                <a:cs typeface="Arial" pitchFamily="34" charset="0"/>
              </a:rPr>
              <a:t>llantas usadas. </a:t>
            </a:r>
          </a:p>
        </p:txBody>
      </p:sp>
      <p:sp>
        <p:nvSpPr>
          <p:cNvPr id="9" name="Rectángulo 8"/>
          <p:cNvSpPr/>
          <p:nvPr/>
        </p:nvSpPr>
        <p:spPr>
          <a:xfrm>
            <a:off x="838200" y="5694493"/>
            <a:ext cx="10857932" cy="400110"/>
          </a:xfrm>
          <a:prstGeom prst="rect">
            <a:avLst/>
          </a:prstGeom>
        </p:spPr>
        <p:txBody>
          <a:bodyPr wrap="square">
            <a:spAutoFit/>
          </a:bodyPr>
          <a:lstStyle/>
          <a:p>
            <a:pPr algn="just"/>
            <a:r>
              <a:rPr lang="es-CO" sz="1600" dirty="0">
                <a:solidFill>
                  <a:srgbClr val="505252"/>
                </a:solidFill>
                <a:ea typeface="+mj-ea"/>
                <a:cs typeface="Arial" pitchFamily="34" charset="0"/>
              </a:rPr>
              <a:t>Radicar Propuesta de formulación de la </a:t>
            </a:r>
            <a:r>
              <a:rPr lang="es-CO" sz="2000" dirty="0">
                <a:solidFill>
                  <a:srgbClr val="3BAA34"/>
                </a:solidFill>
                <a:ea typeface="+mj-ea"/>
                <a:cs typeface="Arial" pitchFamily="34" charset="0"/>
              </a:rPr>
              <a:t>Política Pública de Producción y Consumo Sostenible</a:t>
            </a:r>
          </a:p>
        </p:txBody>
      </p:sp>
    </p:spTree>
    <p:extLst>
      <p:ext uri="{BB962C8B-B14F-4D97-AF65-F5344CB8AC3E}">
        <p14:creationId xmlns:p14="http://schemas.microsoft.com/office/powerpoint/2010/main" val="1652674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nvPr>
        </p:nvGraphicFramePr>
        <p:xfrm>
          <a:off x="290383" y="1624083"/>
          <a:ext cx="11611234" cy="3373847"/>
        </p:xfrm>
        <a:graphic>
          <a:graphicData uri="http://schemas.openxmlformats.org/drawingml/2006/table">
            <a:tbl>
              <a:tblPr/>
              <a:tblGrid>
                <a:gridCol w="6675696">
                  <a:extLst>
                    <a:ext uri="{9D8B030D-6E8A-4147-A177-3AD203B41FA5}">
                      <a16:colId xmlns:a16="http://schemas.microsoft.com/office/drawing/2014/main" val="20000"/>
                    </a:ext>
                  </a:extLst>
                </a:gridCol>
                <a:gridCol w="814109">
                  <a:extLst>
                    <a:ext uri="{9D8B030D-6E8A-4147-A177-3AD203B41FA5}">
                      <a16:colId xmlns:a16="http://schemas.microsoft.com/office/drawing/2014/main" val="20001"/>
                    </a:ext>
                  </a:extLst>
                </a:gridCol>
                <a:gridCol w="814109">
                  <a:extLst>
                    <a:ext uri="{9D8B030D-6E8A-4147-A177-3AD203B41FA5}">
                      <a16:colId xmlns:a16="http://schemas.microsoft.com/office/drawing/2014/main" val="20002"/>
                    </a:ext>
                  </a:extLst>
                </a:gridCol>
                <a:gridCol w="814109">
                  <a:extLst>
                    <a:ext uri="{9D8B030D-6E8A-4147-A177-3AD203B41FA5}">
                      <a16:colId xmlns:a16="http://schemas.microsoft.com/office/drawing/2014/main" val="20003"/>
                    </a:ext>
                  </a:extLst>
                </a:gridCol>
                <a:gridCol w="854816">
                  <a:extLst>
                    <a:ext uri="{9D8B030D-6E8A-4147-A177-3AD203B41FA5}">
                      <a16:colId xmlns:a16="http://schemas.microsoft.com/office/drawing/2014/main" val="20004"/>
                    </a:ext>
                  </a:extLst>
                </a:gridCol>
                <a:gridCol w="824286">
                  <a:extLst>
                    <a:ext uri="{9D8B030D-6E8A-4147-A177-3AD203B41FA5}">
                      <a16:colId xmlns:a16="http://schemas.microsoft.com/office/drawing/2014/main" val="20005"/>
                    </a:ext>
                  </a:extLst>
                </a:gridCol>
                <a:gridCol w="814109">
                  <a:extLst>
                    <a:ext uri="{9D8B030D-6E8A-4147-A177-3AD203B41FA5}">
                      <a16:colId xmlns:a16="http://schemas.microsoft.com/office/drawing/2014/main" val="20006"/>
                    </a:ext>
                  </a:extLst>
                </a:gridCol>
              </a:tblGrid>
              <a:tr h="600502">
                <a:tc gridSpan="7">
                  <a:txBody>
                    <a:bodyPr/>
                    <a:lstStyle/>
                    <a:p>
                      <a:pPr algn="ctr" fontAlgn="b"/>
                      <a:r>
                        <a:rPr lang="es-ES" sz="1800" b="1" i="0" u="none" strike="noStrike" dirty="0">
                          <a:solidFill>
                            <a:srgbClr val="000000"/>
                          </a:solidFill>
                          <a:effectLst/>
                          <a:latin typeface="Calibri" panose="020F0502020204030204" pitchFamily="34" charset="0"/>
                        </a:rPr>
                        <a:t>Política Pública Distrital de Producción Sostenible</a:t>
                      </a:r>
                    </a:p>
                  </a:txBody>
                  <a:tcPr marL="9213" marR="9213" marT="921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741518">
                <a:tc rowSpan="2">
                  <a:txBody>
                    <a:bodyPr/>
                    <a:lstStyle/>
                    <a:p>
                      <a:pPr algn="ctr" fontAlgn="b"/>
                      <a:r>
                        <a:rPr lang="es-ES" sz="1100" b="1" i="0" u="none" strike="noStrike" dirty="0">
                          <a:solidFill>
                            <a:srgbClr val="000000"/>
                          </a:solidFill>
                          <a:effectLst/>
                          <a:latin typeface="Calibri" panose="020F0502020204030204" pitchFamily="34" charset="0"/>
                        </a:rPr>
                        <a:t>Eje transversal/Programa/Proyecto del PDD</a:t>
                      </a:r>
                    </a:p>
                  </a:txBody>
                  <a:tcPr marL="9213" marR="9213" marT="92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s-ES" sz="1100" b="1" i="0" u="none" strike="noStrike">
                          <a:solidFill>
                            <a:srgbClr val="000000"/>
                          </a:solidFill>
                          <a:effectLst/>
                          <a:latin typeface="Calibri" panose="020F0502020204030204" pitchFamily="34" charset="0"/>
                        </a:rPr>
                        <a:t>2016</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gridSpan="3">
                  <a:txBody>
                    <a:bodyPr/>
                    <a:lstStyle/>
                    <a:p>
                      <a:pPr algn="ctr" fontAlgn="b"/>
                      <a:r>
                        <a:rPr lang="es-ES" sz="1100" b="1" i="0" u="none" strike="noStrike">
                          <a:solidFill>
                            <a:srgbClr val="000000"/>
                          </a:solidFill>
                          <a:effectLst/>
                          <a:latin typeface="Calibri" panose="020F0502020204030204" pitchFamily="34" charset="0"/>
                        </a:rPr>
                        <a:t>2017</a:t>
                      </a:r>
                    </a:p>
                  </a:txBody>
                  <a:tcPr marL="9213" marR="9213" marT="92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227829">
                <a:tc vMerge="1">
                  <a:txBody>
                    <a:bodyPr/>
                    <a:lstStyle/>
                    <a:p>
                      <a:endParaRPr lang="es-ES"/>
                    </a:p>
                  </a:txBody>
                  <a:tcPr/>
                </a:tc>
                <a:tc>
                  <a:txBody>
                    <a:bodyPr/>
                    <a:lstStyle/>
                    <a:p>
                      <a:pPr algn="l" fontAlgn="b"/>
                      <a:r>
                        <a:rPr lang="es-ES" sz="1100" b="1" i="0" u="none" strike="noStrike" dirty="0">
                          <a:solidFill>
                            <a:srgbClr val="000000"/>
                          </a:solidFill>
                          <a:effectLst/>
                          <a:latin typeface="Calibri" panose="020F0502020204030204" pitchFamily="34" charset="0"/>
                        </a:rPr>
                        <a:t>Programado </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100" b="1" i="0" u="none" strike="noStrike" dirty="0">
                          <a:solidFill>
                            <a:srgbClr val="000000"/>
                          </a:solidFill>
                          <a:effectLst/>
                          <a:latin typeface="Calibri" panose="020F0502020204030204" pitchFamily="34" charset="0"/>
                        </a:rPr>
                        <a:t>Ejecutado </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1" i="0" u="none" strike="noStrike" dirty="0">
                          <a:solidFill>
                            <a:srgbClr val="000000"/>
                          </a:solidFill>
                          <a:effectLst/>
                          <a:latin typeface="Calibri" panose="020F0502020204030204" pitchFamily="34" charset="0"/>
                        </a:rPr>
                        <a:t>%</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100" b="1" i="0" u="none" strike="noStrike" dirty="0">
                          <a:solidFill>
                            <a:srgbClr val="000000"/>
                          </a:solidFill>
                          <a:effectLst/>
                          <a:latin typeface="Calibri" panose="020F0502020204030204" pitchFamily="34" charset="0"/>
                        </a:rPr>
                        <a:t>Programado </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100" b="1" i="0" u="none" strike="noStrike" dirty="0">
                          <a:solidFill>
                            <a:srgbClr val="000000"/>
                          </a:solidFill>
                          <a:effectLst/>
                          <a:latin typeface="Calibri" panose="020F0502020204030204" pitchFamily="34" charset="0"/>
                        </a:rPr>
                        <a:t>Ejecutado </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1" i="0" u="none" strike="noStrike" dirty="0">
                          <a:solidFill>
                            <a:srgbClr val="000000"/>
                          </a:solidFill>
                          <a:effectLst/>
                          <a:latin typeface="Calibri" panose="020F0502020204030204" pitchFamily="34" charset="0"/>
                        </a:rPr>
                        <a:t>%</a:t>
                      </a:r>
                    </a:p>
                  </a:txBody>
                  <a:tcPr marL="9213" marR="9213" marT="92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8649">
                <a:tc>
                  <a:txBody>
                    <a:bodyPr/>
                    <a:lstStyle/>
                    <a:p>
                      <a:pPr algn="l" fontAlgn="b"/>
                      <a:r>
                        <a:rPr lang="es-ES" sz="1800" b="0" i="0" u="none" strike="noStrike" dirty="0">
                          <a:solidFill>
                            <a:srgbClr val="000000"/>
                          </a:solidFill>
                          <a:effectLst/>
                          <a:latin typeface="Calibri" panose="020F0502020204030204" pitchFamily="34" charset="0"/>
                        </a:rPr>
                        <a:t>06. Eje transversal Sostenibilidad Ambiental basada en la eficiencia energética</a:t>
                      </a:r>
                    </a:p>
                  </a:txBody>
                  <a:tcPr marL="9213" marR="9213" marT="92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7.599</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6.505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85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10.206</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8.699</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1800" b="0" i="0" u="none" strike="noStrike" dirty="0">
                          <a:solidFill>
                            <a:srgbClr val="000000"/>
                          </a:solidFill>
                          <a:effectLst/>
                          <a:latin typeface="Calibri" panose="020F0502020204030204" pitchFamily="34" charset="0"/>
                        </a:rPr>
                        <a:t>85</a:t>
                      </a:r>
                    </a:p>
                  </a:txBody>
                  <a:tcPr marL="9213" marR="9213" marT="921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396604">
                <a:tc>
                  <a:txBody>
                    <a:bodyPr/>
                    <a:lstStyle/>
                    <a:p>
                      <a:pPr algn="l" fontAlgn="b"/>
                      <a:r>
                        <a:rPr lang="es-ES" sz="1800" b="0" i="0" u="none" strike="noStrike" dirty="0">
                          <a:solidFill>
                            <a:srgbClr val="000000"/>
                          </a:solidFill>
                          <a:effectLst/>
                          <a:latin typeface="Calibri" panose="020F0502020204030204" pitchFamily="34" charset="0"/>
                        </a:rPr>
                        <a:t>40. Gestión de la huella ambiental urbana</a:t>
                      </a:r>
                    </a:p>
                  </a:txBody>
                  <a:tcPr marL="9213" marR="9213" marT="92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7.599</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6.505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85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10.206</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8.699</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85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365259">
                <a:tc>
                  <a:txBody>
                    <a:bodyPr/>
                    <a:lstStyle/>
                    <a:p>
                      <a:pPr algn="l" fontAlgn="b"/>
                      <a:r>
                        <a:rPr lang="es-ES" sz="1800" b="0" i="0" u="none" strike="noStrike" dirty="0">
                          <a:solidFill>
                            <a:srgbClr val="000000"/>
                          </a:solidFill>
                          <a:effectLst/>
                          <a:latin typeface="Calibri" panose="020F0502020204030204" pitchFamily="34" charset="0"/>
                        </a:rPr>
                        <a:t>181. Territorio sostenible </a:t>
                      </a:r>
                    </a:p>
                  </a:txBody>
                  <a:tcPr marL="9213" marR="9213" marT="92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7.599</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6.505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85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10.206</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8.699</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1800" b="0" i="0" u="none" strike="noStrike" dirty="0">
                          <a:solidFill>
                            <a:srgbClr val="000000"/>
                          </a:solidFill>
                          <a:effectLst/>
                          <a:latin typeface="Calibri" panose="020F0502020204030204" pitchFamily="34" charset="0"/>
                        </a:rPr>
                        <a:t>85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23486">
                <a:tc>
                  <a:txBody>
                    <a:bodyPr/>
                    <a:lstStyle/>
                    <a:p>
                      <a:pPr algn="l" fontAlgn="b"/>
                      <a:r>
                        <a:rPr lang="es-ES" sz="1800" b="0" i="0" u="none" strike="noStrike" dirty="0">
                          <a:solidFill>
                            <a:srgbClr val="000000"/>
                          </a:solidFill>
                          <a:effectLst/>
                          <a:latin typeface="Calibri" panose="020F0502020204030204" pitchFamily="34" charset="0"/>
                        </a:rPr>
                        <a:t>Total </a:t>
                      </a:r>
                    </a:p>
                  </a:txBody>
                  <a:tcPr marL="9213" marR="9213" marT="921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7.599</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6.505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85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10.206</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8.699</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1800" b="0" i="0" u="none" strike="noStrike" dirty="0">
                          <a:solidFill>
                            <a:srgbClr val="000000"/>
                          </a:solidFill>
                          <a:effectLst/>
                          <a:latin typeface="Calibri" panose="020F0502020204030204" pitchFamily="34" charset="0"/>
                        </a:rPr>
                        <a:t>85</a:t>
                      </a:r>
                    </a:p>
                  </a:txBody>
                  <a:tcPr marL="9213" marR="9213" marT="9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
        <p:nvSpPr>
          <p:cNvPr id="4" name="Título 2">
            <a:extLst>
              <a:ext uri="{FF2B5EF4-FFF2-40B4-BE49-F238E27FC236}">
                <a16:creationId xmlns:a16="http://schemas.microsoft.com/office/drawing/2014/main" id="{DEA1E228-687E-49DD-BE2B-5A00DDE0C459}"/>
              </a:ext>
            </a:extLst>
          </p:cNvPr>
          <p:cNvSpPr>
            <a:spLocks noGrp="1"/>
          </p:cNvSpPr>
          <p:nvPr>
            <p:ph type="title"/>
          </p:nvPr>
        </p:nvSpPr>
        <p:spPr/>
        <p:txBody>
          <a:bodyPr/>
          <a:lstStyle/>
          <a:p>
            <a:r>
              <a:rPr lang="es-MX" dirty="0"/>
              <a:t>Política Pública Distrital de Producción Sostenible</a:t>
            </a:r>
          </a:p>
        </p:txBody>
      </p:sp>
      <p:sp>
        <p:nvSpPr>
          <p:cNvPr id="9" name="CuadroTexto 8"/>
          <p:cNvSpPr txBox="1"/>
          <p:nvPr/>
        </p:nvSpPr>
        <p:spPr>
          <a:xfrm>
            <a:off x="167553" y="4920986"/>
            <a:ext cx="1855206" cy="369332"/>
          </a:xfrm>
          <a:prstGeom prst="rect">
            <a:avLst/>
          </a:prstGeom>
          <a:noFill/>
        </p:spPr>
        <p:txBody>
          <a:bodyPr wrap="square" rtlCol="0">
            <a:spAutoFit/>
          </a:bodyPr>
          <a:lstStyle/>
          <a:p>
            <a:r>
              <a:rPr lang="es-ES" dirty="0">
                <a:solidFill>
                  <a:srgbClr val="000000"/>
                </a:solidFill>
              </a:rPr>
              <a:t>Fuente: PACA</a:t>
            </a:r>
          </a:p>
        </p:txBody>
      </p:sp>
      <p:sp>
        <p:nvSpPr>
          <p:cNvPr id="10" name="CuadroTexto 9"/>
          <p:cNvSpPr txBox="1"/>
          <p:nvPr/>
        </p:nvSpPr>
        <p:spPr>
          <a:xfrm>
            <a:off x="10177865" y="4920986"/>
            <a:ext cx="3678167" cy="261610"/>
          </a:xfrm>
          <a:prstGeom prst="rect">
            <a:avLst/>
          </a:prstGeom>
          <a:noFill/>
        </p:spPr>
        <p:txBody>
          <a:bodyPr wrap="square" rtlCol="0">
            <a:spAutoFit/>
          </a:bodyPr>
          <a:lstStyle/>
          <a:p>
            <a:r>
              <a:rPr lang="es-ES" sz="1100" dirty="0">
                <a:solidFill>
                  <a:srgbClr val="000000"/>
                </a:solidFill>
              </a:rPr>
              <a:t>Valores en millones de pesos</a:t>
            </a:r>
          </a:p>
        </p:txBody>
      </p:sp>
    </p:spTree>
    <p:extLst>
      <p:ext uri="{BB962C8B-B14F-4D97-AF65-F5344CB8AC3E}">
        <p14:creationId xmlns:p14="http://schemas.microsoft.com/office/powerpoint/2010/main" val="2896022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272955" y="1815153"/>
          <a:ext cx="3739487" cy="3753132"/>
        </p:xfrm>
        <a:graphic>
          <a:graphicData uri="http://schemas.openxmlformats.org/drawingml/2006/table">
            <a:tbl>
              <a:tblPr/>
              <a:tblGrid>
                <a:gridCol w="3739487">
                  <a:extLst>
                    <a:ext uri="{9D8B030D-6E8A-4147-A177-3AD203B41FA5}">
                      <a16:colId xmlns:a16="http://schemas.microsoft.com/office/drawing/2014/main" val="20000"/>
                    </a:ext>
                  </a:extLst>
                </a:gridCol>
              </a:tblGrid>
              <a:tr h="300067">
                <a:tc>
                  <a:txBody>
                    <a:bodyPr/>
                    <a:lstStyle/>
                    <a:p>
                      <a:pPr algn="ctr" fontAlgn="b"/>
                      <a:r>
                        <a:rPr lang="es-ES" sz="1600" b="1" i="0" u="none" strike="noStrike" dirty="0">
                          <a:solidFill>
                            <a:srgbClr val="000000"/>
                          </a:solidFill>
                          <a:effectLst/>
                          <a:latin typeface="Calibri" panose="020F0502020204030204" pitchFamily="34" charset="0"/>
                        </a:rPr>
                        <a:t>Política Pública de Producción Sostenible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1156">
                <a:tc>
                  <a:txBody>
                    <a:bodyPr/>
                    <a:lstStyle/>
                    <a:p>
                      <a:pPr algn="just" fontAlgn="b"/>
                      <a:r>
                        <a:rPr lang="es-ES" sz="1400" b="0" i="0" u="none" strike="noStrike" dirty="0">
                          <a:solidFill>
                            <a:srgbClr val="000000"/>
                          </a:solidFill>
                          <a:effectLst/>
                          <a:latin typeface="Calibri" panose="020F0502020204030204" pitchFamily="34" charset="0"/>
                        </a:rPr>
                        <a:t>1141.</a:t>
                      </a:r>
                      <a:r>
                        <a:rPr lang="es-ES" sz="1400" b="0" i="0" u="none" strike="noStrike" baseline="0" dirty="0">
                          <a:solidFill>
                            <a:srgbClr val="000000"/>
                          </a:solidFill>
                          <a:effectLst/>
                          <a:latin typeface="Calibri" panose="020F0502020204030204" pitchFamily="34" charset="0"/>
                        </a:rPr>
                        <a:t> Gestión Ambiental Urbana</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516657">
                <a:tc>
                  <a:txBody>
                    <a:bodyPr/>
                    <a:lstStyle/>
                    <a:p>
                      <a:pPr algn="just" fontAlgn="ctr"/>
                      <a:r>
                        <a:rPr lang="es-ES" sz="1400" b="0" i="0" u="none" strike="noStrike" kern="1200" dirty="0">
                          <a:solidFill>
                            <a:srgbClr val="000000"/>
                          </a:solidFill>
                          <a:effectLst/>
                          <a:latin typeface="Calibri" panose="020F0502020204030204" pitchFamily="34" charset="0"/>
                          <a:ea typeface="+mn-ea"/>
                          <a:cs typeface="+mn-cs"/>
                        </a:rPr>
                        <a:t>Promover el aprovechamiento de 25,000 toneladas de llantas usadas.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6657">
                <a:tc>
                  <a:txBody>
                    <a:bodyPr/>
                    <a:lstStyle/>
                    <a:p>
                      <a:pPr algn="just" fontAlgn="ctr"/>
                      <a:r>
                        <a:rPr lang="es-ES" sz="1400" b="0" i="0" u="none" strike="noStrike" kern="1200" dirty="0">
                          <a:solidFill>
                            <a:srgbClr val="000000"/>
                          </a:solidFill>
                          <a:effectLst/>
                          <a:latin typeface="Calibri" panose="020F0502020204030204" pitchFamily="34" charset="0"/>
                          <a:ea typeface="+mn-ea"/>
                          <a:cs typeface="+mn-cs"/>
                        </a:rPr>
                        <a:t>Reducir 800.000 toneladas de las emisiones de CO2eq.</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69345">
                <a:tc>
                  <a:txBody>
                    <a:bodyPr/>
                    <a:lstStyle/>
                    <a:p>
                      <a:pPr algn="just" fontAlgn="ctr"/>
                      <a:r>
                        <a:rPr lang="es-ES" sz="1400" b="0" i="0" u="none" strike="noStrike" kern="1200" dirty="0">
                          <a:solidFill>
                            <a:srgbClr val="000000"/>
                          </a:solidFill>
                          <a:effectLst/>
                          <a:latin typeface="Calibri" panose="020F0502020204030204" pitchFamily="34" charset="0"/>
                          <a:ea typeface="+mn-ea"/>
                          <a:cs typeface="+mn-cs"/>
                        </a:rPr>
                        <a:t>Lograr en 500 empresas un índice de desempeño ambiental empresarial - IDEA - entre muy bueno y</a:t>
                      </a:r>
                    </a:p>
                    <a:p>
                      <a:pPr algn="just" fontAlgn="ctr"/>
                      <a:r>
                        <a:rPr lang="es-ES" sz="1400" b="0" i="0" u="none" strike="noStrike" kern="1200" dirty="0">
                          <a:solidFill>
                            <a:srgbClr val="000000"/>
                          </a:solidFill>
                          <a:effectLst/>
                          <a:latin typeface="Calibri" panose="020F0502020204030204" pitchFamily="34" charset="0"/>
                          <a:ea typeface="+mn-ea"/>
                          <a:cs typeface="+mn-cs"/>
                        </a:rPr>
                        <a:t>excelente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16657">
                <a:tc>
                  <a:txBody>
                    <a:bodyPr/>
                    <a:lstStyle/>
                    <a:p>
                      <a:pPr algn="just" fontAlgn="ctr"/>
                      <a:r>
                        <a:rPr lang="es-ES" sz="1400" b="0" i="0" u="none" strike="noStrike" kern="1200" dirty="0">
                          <a:solidFill>
                            <a:srgbClr val="000000"/>
                          </a:solidFill>
                          <a:effectLst/>
                          <a:latin typeface="Calibri" panose="020F0502020204030204" pitchFamily="34" charset="0"/>
                          <a:ea typeface="+mn-ea"/>
                          <a:cs typeface="+mn-cs"/>
                        </a:rPr>
                        <a:t>Incluir 800 proyectos criterios de sostenibilidad ambiental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72593">
                <a:tc>
                  <a:txBody>
                    <a:bodyPr/>
                    <a:lstStyle/>
                    <a:p>
                      <a:pPr algn="l" fontAlgn="b"/>
                      <a:r>
                        <a:rPr lang="es-ES" sz="2000" b="0" i="0" u="none" strike="noStrike" dirty="0">
                          <a:solidFill>
                            <a:srgbClr val="000000"/>
                          </a:solidFill>
                          <a:effectLst/>
                          <a:latin typeface="Calibri" panose="020F0502020204030204" pitchFamily="34" charset="0"/>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val="10011"/>
                  </a:ext>
                </a:extLst>
              </a:tr>
            </a:tbl>
          </a:graphicData>
        </a:graphic>
      </p:graphicFrame>
      <p:sp>
        <p:nvSpPr>
          <p:cNvPr id="5" name="Título 2"/>
          <p:cNvSpPr>
            <a:spLocks noGrp="1"/>
          </p:cNvSpPr>
          <p:nvPr>
            <p:ph type="title"/>
          </p:nvPr>
        </p:nvSpPr>
        <p:spPr>
          <a:xfrm>
            <a:off x="272955" y="351479"/>
            <a:ext cx="10515600" cy="725527"/>
          </a:xfrm>
        </p:spPr>
        <p:txBody>
          <a:bodyPr/>
          <a:lstStyle/>
          <a:p>
            <a:r>
              <a:rPr lang="es-ES" dirty="0"/>
              <a:t>Inversión realizada a través de Proyectos</a:t>
            </a:r>
          </a:p>
        </p:txBody>
      </p:sp>
      <p:pic>
        <p:nvPicPr>
          <p:cNvPr id="6" name="Imagen 5">
            <a:extLst>
              <a:ext uri="{FF2B5EF4-FFF2-40B4-BE49-F238E27FC236}">
                <a16:creationId xmlns:a16="http://schemas.microsoft.com/office/drawing/2014/main" id="{F9D43D1F-D627-4D21-A79C-0BFD2CA1FD8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7215" y="4067031"/>
            <a:ext cx="2646239" cy="2033517"/>
          </a:xfrm>
          <a:prstGeom prst="rect">
            <a:avLst/>
          </a:prstGeom>
          <a:noFill/>
          <a:ln>
            <a:noFill/>
          </a:ln>
        </p:spPr>
      </p:pic>
      <p:pic>
        <p:nvPicPr>
          <p:cNvPr id="2050" name="Picture 2" descr="Resultado de imagen para aprovechamiento llantas usadas bogo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216" y="1835624"/>
            <a:ext cx="2646239" cy="185609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286145" y="6127840"/>
            <a:ext cx="4763033" cy="338554"/>
          </a:xfrm>
          <a:prstGeom prst="rect">
            <a:avLst/>
          </a:prstGeom>
          <a:noFill/>
        </p:spPr>
        <p:txBody>
          <a:bodyPr wrap="square" rtlCol="0">
            <a:spAutoFit/>
          </a:bodyPr>
          <a:lstStyle/>
          <a:p>
            <a:r>
              <a:rPr lang="es-ES" sz="1600" dirty="0">
                <a:solidFill>
                  <a:srgbClr val="505252"/>
                </a:solidFill>
                <a:ea typeface="+mj-ea"/>
                <a:cs typeface="Arial" pitchFamily="34" charset="0"/>
              </a:rPr>
              <a:t>Incluir criterios de sostenibilidad ambiental</a:t>
            </a:r>
          </a:p>
        </p:txBody>
      </p:sp>
      <p:sp>
        <p:nvSpPr>
          <p:cNvPr id="7" name="CuadroTexto 6"/>
          <p:cNvSpPr txBox="1"/>
          <p:nvPr/>
        </p:nvSpPr>
        <p:spPr>
          <a:xfrm>
            <a:off x="4381680" y="3697934"/>
            <a:ext cx="4763033" cy="338554"/>
          </a:xfrm>
          <a:prstGeom prst="rect">
            <a:avLst/>
          </a:prstGeom>
          <a:noFill/>
        </p:spPr>
        <p:txBody>
          <a:bodyPr wrap="square" rtlCol="0">
            <a:spAutoFit/>
          </a:bodyPr>
          <a:lstStyle/>
          <a:p>
            <a:r>
              <a:rPr lang="es-ES" sz="1600" dirty="0">
                <a:solidFill>
                  <a:srgbClr val="505252"/>
                </a:solidFill>
                <a:ea typeface="+mj-ea"/>
                <a:cs typeface="Arial" pitchFamily="34" charset="0"/>
              </a:rPr>
              <a:t>Aprovechamiento de las llantas usadas</a:t>
            </a:r>
          </a:p>
        </p:txBody>
      </p:sp>
      <p:pic>
        <p:nvPicPr>
          <p:cNvPr id="2052" name="Picture 4" descr="Resultado de imagen para empresas ambientales bogo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9171" y="1787269"/>
            <a:ext cx="2860580" cy="19041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9171" y="4043007"/>
            <a:ext cx="2860580" cy="204389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8759171" y="6127840"/>
            <a:ext cx="4763033" cy="338554"/>
          </a:xfrm>
          <a:prstGeom prst="rect">
            <a:avLst/>
          </a:prstGeom>
          <a:noFill/>
        </p:spPr>
        <p:txBody>
          <a:bodyPr wrap="square" rtlCol="0">
            <a:spAutoFit/>
          </a:bodyPr>
          <a:lstStyle/>
          <a:p>
            <a:r>
              <a:rPr lang="es-ES" sz="1600" dirty="0">
                <a:solidFill>
                  <a:srgbClr val="505252"/>
                </a:solidFill>
                <a:ea typeface="+mj-ea"/>
                <a:cs typeface="Arial" pitchFamily="34" charset="0"/>
              </a:rPr>
              <a:t>Gestión ambiental empresarial</a:t>
            </a:r>
          </a:p>
        </p:txBody>
      </p:sp>
      <p:sp>
        <p:nvSpPr>
          <p:cNvPr id="12" name="CuadroTexto 11"/>
          <p:cNvSpPr txBox="1"/>
          <p:nvPr/>
        </p:nvSpPr>
        <p:spPr>
          <a:xfrm>
            <a:off x="8759170" y="3689183"/>
            <a:ext cx="4763033" cy="338554"/>
          </a:xfrm>
          <a:prstGeom prst="rect">
            <a:avLst/>
          </a:prstGeom>
          <a:noFill/>
        </p:spPr>
        <p:txBody>
          <a:bodyPr wrap="square" rtlCol="0">
            <a:spAutoFit/>
          </a:bodyPr>
          <a:lstStyle/>
          <a:p>
            <a:r>
              <a:rPr lang="es-ES" sz="1600" dirty="0">
                <a:solidFill>
                  <a:srgbClr val="505252"/>
                </a:solidFill>
                <a:ea typeface="+mj-ea"/>
                <a:cs typeface="Arial" pitchFamily="34" charset="0"/>
              </a:rPr>
              <a:t>Organizaciones autorreguladas</a:t>
            </a:r>
          </a:p>
        </p:txBody>
      </p:sp>
    </p:spTree>
    <p:extLst>
      <p:ext uri="{BB962C8B-B14F-4D97-AF65-F5344CB8AC3E}">
        <p14:creationId xmlns:p14="http://schemas.microsoft.com/office/powerpoint/2010/main" val="2593134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blip>
          <a:stretch>
            <a:fillRect/>
          </a:stretch>
        </p:blipFill>
        <p:spPr>
          <a:xfrm>
            <a:off x="0" y="1128712"/>
            <a:ext cx="12192000" cy="6159223"/>
          </a:xfrm>
          <a:prstGeom prst="rect">
            <a:avLst/>
          </a:prstGeom>
        </p:spPr>
      </p:pic>
      <p:sp>
        <p:nvSpPr>
          <p:cNvPr id="3" name="Título 2">
            <a:extLst>
              <a:ext uri="{FF2B5EF4-FFF2-40B4-BE49-F238E27FC236}">
                <a16:creationId xmlns:a16="http://schemas.microsoft.com/office/drawing/2014/main" id="{DCC3CB3C-D58D-4C85-AB1B-0DA43DFF4984}"/>
              </a:ext>
            </a:extLst>
          </p:cNvPr>
          <p:cNvSpPr>
            <a:spLocks noGrp="1"/>
          </p:cNvSpPr>
          <p:nvPr>
            <p:ph type="title"/>
          </p:nvPr>
        </p:nvSpPr>
        <p:spPr/>
        <p:txBody>
          <a:bodyPr/>
          <a:lstStyle/>
          <a:p>
            <a:r>
              <a:rPr lang="es-ES" dirty="0"/>
              <a:t>Política Pública Distrital de Educación Ambiental</a:t>
            </a:r>
            <a:endParaRPr lang="es-MX" dirty="0"/>
          </a:p>
        </p:txBody>
      </p:sp>
      <p:sp>
        <p:nvSpPr>
          <p:cNvPr id="5" name="Elipse 4"/>
          <p:cNvSpPr/>
          <p:nvPr/>
        </p:nvSpPr>
        <p:spPr>
          <a:xfrm>
            <a:off x="838200" y="1519311"/>
            <a:ext cx="2033102" cy="18569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1 </a:t>
            </a:r>
          </a:p>
          <a:p>
            <a:pPr algn="ctr"/>
            <a:r>
              <a:rPr lang="es-CO" b="1" dirty="0">
                <a:solidFill>
                  <a:srgbClr val="000000"/>
                </a:solidFill>
              </a:rPr>
              <a:t>Gestión Sistemática </a:t>
            </a:r>
          </a:p>
        </p:txBody>
      </p:sp>
      <p:sp>
        <p:nvSpPr>
          <p:cNvPr id="6" name="Elipse 5"/>
          <p:cNvSpPr/>
          <p:nvPr/>
        </p:nvSpPr>
        <p:spPr>
          <a:xfrm>
            <a:off x="747081" y="4547189"/>
            <a:ext cx="2124221" cy="191320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2 </a:t>
            </a:r>
          </a:p>
          <a:p>
            <a:pPr algn="ctr"/>
            <a:r>
              <a:rPr lang="es-CO" b="1" dirty="0">
                <a:solidFill>
                  <a:srgbClr val="000000"/>
                </a:solidFill>
              </a:rPr>
              <a:t>Generación de conocimiento </a:t>
            </a:r>
          </a:p>
        </p:txBody>
      </p:sp>
      <p:sp>
        <p:nvSpPr>
          <p:cNvPr id="7" name="Elipse 6"/>
          <p:cNvSpPr/>
          <p:nvPr/>
        </p:nvSpPr>
        <p:spPr>
          <a:xfrm>
            <a:off x="5352531" y="3390831"/>
            <a:ext cx="2011680" cy="1744394"/>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3 </a:t>
            </a:r>
          </a:p>
          <a:p>
            <a:pPr algn="ctr"/>
            <a:r>
              <a:rPr lang="es-CO" b="1" dirty="0">
                <a:solidFill>
                  <a:srgbClr val="000000"/>
                </a:solidFill>
              </a:rPr>
              <a:t>Corresponsabilidad Ciudadana</a:t>
            </a:r>
          </a:p>
        </p:txBody>
      </p:sp>
      <p:sp>
        <p:nvSpPr>
          <p:cNvPr id="8" name="CuadroTexto 7"/>
          <p:cNvSpPr txBox="1"/>
          <p:nvPr/>
        </p:nvSpPr>
        <p:spPr>
          <a:xfrm>
            <a:off x="3137096" y="1447975"/>
            <a:ext cx="4754880" cy="1569660"/>
          </a:xfrm>
          <a:prstGeom prst="rect">
            <a:avLst/>
          </a:prstGeom>
          <a:noFill/>
        </p:spPr>
        <p:txBody>
          <a:bodyPr wrap="square" rtlCol="0">
            <a:spAutoFit/>
          </a:bodyPr>
          <a:lstStyle/>
          <a:p>
            <a:pPr marL="285750" indent="-285750">
              <a:buFont typeface="Wingdings" panose="05000000000000000000" pitchFamily="2" charset="2"/>
              <a:buChar char="v"/>
            </a:pPr>
            <a:r>
              <a:rPr lang="es-CO" sz="1600" b="1" dirty="0">
                <a:solidFill>
                  <a:srgbClr val="505252"/>
                </a:solidFill>
                <a:ea typeface="+mj-ea"/>
                <a:cs typeface="Arial" pitchFamily="34" charset="0"/>
              </a:rPr>
              <a:t>Administración Distrital responsable y ética con el ambiente </a:t>
            </a:r>
          </a:p>
          <a:p>
            <a:endParaRPr lang="es-CO" sz="1600" b="1" dirty="0">
              <a:solidFill>
                <a:srgbClr val="505252"/>
              </a:solidFill>
              <a:ea typeface="+mj-ea"/>
              <a:cs typeface="Arial" pitchFamily="34" charset="0"/>
            </a:endParaRPr>
          </a:p>
          <a:p>
            <a:pPr marL="285750" indent="-285750">
              <a:buFont typeface="Wingdings" panose="05000000000000000000" pitchFamily="2" charset="2"/>
              <a:buChar char="v"/>
            </a:pPr>
            <a:r>
              <a:rPr lang="es-CO" sz="1600" b="1" dirty="0">
                <a:solidFill>
                  <a:srgbClr val="505252"/>
                </a:solidFill>
                <a:ea typeface="+mj-ea"/>
                <a:cs typeface="Arial" pitchFamily="34" charset="0"/>
              </a:rPr>
              <a:t>Bogotá Rural y Urbana “Una sola ciudad” </a:t>
            </a:r>
          </a:p>
          <a:p>
            <a:endParaRPr lang="es-CO" sz="1600" b="1" dirty="0">
              <a:solidFill>
                <a:srgbClr val="505252"/>
              </a:solidFill>
              <a:ea typeface="+mj-ea"/>
              <a:cs typeface="Arial" pitchFamily="34" charset="0"/>
            </a:endParaRPr>
          </a:p>
          <a:p>
            <a:pPr marL="285750" indent="-285750">
              <a:buFont typeface="Wingdings" panose="05000000000000000000" pitchFamily="2" charset="2"/>
              <a:buChar char="v"/>
            </a:pPr>
            <a:r>
              <a:rPr lang="es-CO" sz="1600" b="1" dirty="0">
                <a:solidFill>
                  <a:srgbClr val="505252"/>
                </a:solidFill>
                <a:ea typeface="+mj-ea"/>
                <a:cs typeface="Arial" pitchFamily="34" charset="0"/>
              </a:rPr>
              <a:t>Bogotá nos cuida y la cuidamos </a:t>
            </a:r>
          </a:p>
        </p:txBody>
      </p:sp>
      <p:sp>
        <p:nvSpPr>
          <p:cNvPr id="9" name="CuadroTexto 8"/>
          <p:cNvSpPr txBox="1"/>
          <p:nvPr/>
        </p:nvSpPr>
        <p:spPr>
          <a:xfrm>
            <a:off x="3395003" y="5416062"/>
            <a:ext cx="5401994" cy="1384995"/>
          </a:xfrm>
          <a:prstGeom prst="rect">
            <a:avLst/>
          </a:prstGeom>
          <a:noFill/>
        </p:spPr>
        <p:txBody>
          <a:bodyPr wrap="square" rtlCol="0">
            <a:spAutoFit/>
          </a:bodyPr>
          <a:lstStyle/>
          <a:p>
            <a:pPr marL="285750" indent="-285750">
              <a:buFont typeface="Wingdings" panose="05000000000000000000" pitchFamily="2" charset="2"/>
              <a:buChar char="v"/>
            </a:pPr>
            <a:r>
              <a:rPr lang="es-CO" sz="1600" b="1" dirty="0">
                <a:solidFill>
                  <a:srgbClr val="505252"/>
                </a:solidFill>
                <a:ea typeface="+mj-ea"/>
                <a:cs typeface="Arial" pitchFamily="34" charset="0"/>
              </a:rPr>
              <a:t>Programa Educación sistémica ambiental</a:t>
            </a:r>
          </a:p>
          <a:p>
            <a:endParaRPr lang="es-CO" sz="1600" b="1" dirty="0">
              <a:solidFill>
                <a:srgbClr val="505252"/>
              </a:solidFill>
              <a:ea typeface="+mj-ea"/>
              <a:cs typeface="Arial" pitchFamily="34" charset="0"/>
            </a:endParaRPr>
          </a:p>
          <a:p>
            <a:pPr marL="285750" indent="-285750">
              <a:buFont typeface="Wingdings" panose="05000000000000000000" pitchFamily="2" charset="2"/>
              <a:buChar char="v"/>
            </a:pPr>
            <a:r>
              <a:rPr lang="es-CO" sz="1600" b="1" dirty="0">
                <a:solidFill>
                  <a:srgbClr val="505252"/>
                </a:solidFill>
                <a:ea typeface="+mj-ea"/>
                <a:cs typeface="Arial" pitchFamily="34" charset="0"/>
              </a:rPr>
              <a:t>Formación ambiental diversa </a:t>
            </a:r>
          </a:p>
          <a:p>
            <a:r>
              <a:rPr lang="es-CO" b="1" dirty="0"/>
              <a:t> </a:t>
            </a:r>
          </a:p>
          <a:p>
            <a:endParaRPr lang="es-CO" dirty="0"/>
          </a:p>
        </p:txBody>
      </p:sp>
      <p:sp>
        <p:nvSpPr>
          <p:cNvPr id="10" name="CuadroTexto 9"/>
          <p:cNvSpPr txBox="1"/>
          <p:nvPr/>
        </p:nvSpPr>
        <p:spPr>
          <a:xfrm>
            <a:off x="7609130" y="3524364"/>
            <a:ext cx="3630956" cy="1323439"/>
          </a:xfrm>
          <a:prstGeom prst="rect">
            <a:avLst/>
          </a:prstGeom>
          <a:noFill/>
        </p:spPr>
        <p:txBody>
          <a:bodyPr wrap="square" rtlCol="0">
            <a:spAutoFit/>
          </a:bodyPr>
          <a:lstStyle/>
          <a:p>
            <a:pPr marL="285750" indent="-285750">
              <a:buFont typeface="Wingdings" panose="05000000000000000000" pitchFamily="2" charset="2"/>
              <a:buChar char="v"/>
            </a:pPr>
            <a:r>
              <a:rPr lang="es-CO" sz="1600" b="1" dirty="0">
                <a:solidFill>
                  <a:srgbClr val="505252"/>
                </a:solidFill>
                <a:ea typeface="+mj-ea"/>
                <a:cs typeface="Arial" pitchFamily="34" charset="0"/>
              </a:rPr>
              <a:t>Programa aprehender y comprometerse ambientalmente con nuestra ciudad </a:t>
            </a:r>
          </a:p>
          <a:p>
            <a:endParaRPr lang="es-CO" sz="1600" b="1" dirty="0">
              <a:solidFill>
                <a:srgbClr val="505252"/>
              </a:solidFill>
              <a:ea typeface="+mj-ea"/>
              <a:cs typeface="Arial" pitchFamily="34" charset="0"/>
            </a:endParaRPr>
          </a:p>
          <a:p>
            <a:pPr marL="285750" indent="-285750">
              <a:buFont typeface="Wingdings" panose="05000000000000000000" pitchFamily="2" charset="2"/>
              <a:buChar char="v"/>
            </a:pPr>
            <a:r>
              <a:rPr lang="es-CO" sz="1600" b="1" dirty="0">
                <a:solidFill>
                  <a:srgbClr val="505252"/>
                </a:solidFill>
                <a:ea typeface="+mj-ea"/>
                <a:cs typeface="Arial" pitchFamily="34" charset="0"/>
              </a:rPr>
              <a:t>Bogotá ambiental y comunicativa </a:t>
            </a:r>
          </a:p>
        </p:txBody>
      </p:sp>
    </p:spTree>
    <p:extLst>
      <p:ext uri="{BB962C8B-B14F-4D97-AF65-F5344CB8AC3E}">
        <p14:creationId xmlns:p14="http://schemas.microsoft.com/office/powerpoint/2010/main" val="1680551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07ACF3A-208C-482A-B56C-296F5D2691BA}"/>
              </a:ext>
            </a:extLst>
          </p:cNvPr>
          <p:cNvSpPr>
            <a:spLocks noGrp="1"/>
          </p:cNvSpPr>
          <p:nvPr>
            <p:ph type="title"/>
          </p:nvPr>
        </p:nvSpPr>
        <p:spPr/>
        <p:txBody>
          <a:bodyPr/>
          <a:lstStyle/>
          <a:p>
            <a:r>
              <a:rPr lang="es-ES" dirty="0"/>
              <a:t>Política Pública Distrital de Educación Ambiental</a:t>
            </a:r>
            <a:endParaRPr lang="es-MX" dirty="0"/>
          </a:p>
        </p:txBody>
      </p:sp>
      <p:pic>
        <p:nvPicPr>
          <p:cNvPr id="4" name="Imagen 3">
            <a:extLst>
              <a:ext uri="{FF2B5EF4-FFF2-40B4-BE49-F238E27FC236}">
                <a16:creationId xmlns:a16="http://schemas.microsoft.com/office/drawing/2014/main" id="{6AAE2F50-2E4C-401E-B099-DEDDA9E91106}"/>
              </a:ext>
            </a:extLst>
          </p:cNvPr>
          <p:cNvPicPr>
            <a:picLocks noChangeAspect="1"/>
          </p:cNvPicPr>
          <p:nvPr/>
        </p:nvPicPr>
        <p:blipFill rotWithShape="1">
          <a:blip r:embed="rId2"/>
          <a:srcRect l="33626" t="18453" r="30849" b="28648"/>
          <a:stretch/>
        </p:blipFill>
        <p:spPr>
          <a:xfrm>
            <a:off x="603531" y="3022040"/>
            <a:ext cx="3586106" cy="3002222"/>
          </a:xfrm>
          <a:prstGeom prst="rect">
            <a:avLst/>
          </a:prstGeom>
        </p:spPr>
      </p:pic>
      <p:pic>
        <p:nvPicPr>
          <p:cNvPr id="3074" name="Picture 2" descr="Resultado de imagen para participacion en el parque entrenubes">
            <a:extLst>
              <a:ext uri="{FF2B5EF4-FFF2-40B4-BE49-F238E27FC236}">
                <a16:creationId xmlns:a16="http://schemas.microsoft.com/office/drawing/2014/main" id="{CF45969A-FBEF-471E-AD14-526A619829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010" y="1583332"/>
            <a:ext cx="4065562" cy="197352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BFD4D44-08E8-4C25-851D-28BE5B988B08}"/>
              </a:ext>
            </a:extLst>
          </p:cNvPr>
          <p:cNvSpPr txBox="1"/>
          <p:nvPr/>
        </p:nvSpPr>
        <p:spPr>
          <a:xfrm>
            <a:off x="603531" y="2254622"/>
            <a:ext cx="6397770" cy="451406"/>
          </a:xfrm>
          <a:prstGeom prst="rect">
            <a:avLst/>
          </a:prstGeom>
          <a:noFill/>
        </p:spPr>
        <p:txBody>
          <a:bodyPr wrap="square" rtlCol="0">
            <a:spAutoFit/>
          </a:bodyPr>
          <a:lstStyle/>
          <a:p>
            <a:pPr algn="just">
              <a:lnSpc>
                <a:spcPts val="1400"/>
              </a:lnSpc>
            </a:pPr>
            <a:r>
              <a:rPr lang="es-MX" dirty="0">
                <a:solidFill>
                  <a:srgbClr val="505252"/>
                </a:solidFill>
                <a:ea typeface="+mj-ea"/>
                <a:cs typeface="Arial" pitchFamily="34" charset="0"/>
              </a:rPr>
              <a:t>Existen</a:t>
            </a:r>
            <a:r>
              <a:rPr lang="es-MX" sz="2400" dirty="0"/>
              <a:t> </a:t>
            </a:r>
            <a:r>
              <a:rPr lang="es-MX" sz="2000" dirty="0">
                <a:solidFill>
                  <a:srgbClr val="009EE5"/>
                </a:solidFill>
                <a:ea typeface="+mj-ea"/>
                <a:cs typeface="+mj-cs"/>
              </a:rPr>
              <a:t>62 </a:t>
            </a:r>
            <a:r>
              <a:rPr lang="es-MX" dirty="0">
                <a:solidFill>
                  <a:srgbClr val="505252"/>
                </a:solidFill>
                <a:ea typeface="+mj-ea"/>
                <a:cs typeface="Arial" pitchFamily="34" charset="0"/>
              </a:rPr>
              <a:t>rutas para la realización de </a:t>
            </a:r>
            <a:r>
              <a:rPr lang="es-MX" sz="2400" dirty="0">
                <a:solidFill>
                  <a:srgbClr val="3AA934"/>
                </a:solidFill>
              </a:rPr>
              <a:t>caminatas ecológicas </a:t>
            </a:r>
            <a:r>
              <a:rPr lang="es-MX" dirty="0">
                <a:solidFill>
                  <a:srgbClr val="505252"/>
                </a:solidFill>
                <a:ea typeface="+mj-ea"/>
                <a:cs typeface="Arial" pitchFamily="34" charset="0"/>
              </a:rPr>
              <a:t>por el territorio ambiental bogotano.</a:t>
            </a:r>
          </a:p>
        </p:txBody>
      </p:sp>
      <p:sp>
        <p:nvSpPr>
          <p:cNvPr id="6" name="CuadroTexto 5">
            <a:extLst>
              <a:ext uri="{FF2B5EF4-FFF2-40B4-BE49-F238E27FC236}">
                <a16:creationId xmlns:a16="http://schemas.microsoft.com/office/drawing/2014/main" id="{2237D83E-D8CA-4395-89F5-80588A09676C}"/>
              </a:ext>
            </a:extLst>
          </p:cNvPr>
          <p:cNvSpPr txBox="1"/>
          <p:nvPr/>
        </p:nvSpPr>
        <p:spPr>
          <a:xfrm>
            <a:off x="4527135" y="3762642"/>
            <a:ext cx="7236097" cy="451406"/>
          </a:xfrm>
          <a:prstGeom prst="rect">
            <a:avLst/>
          </a:prstGeom>
          <a:noFill/>
        </p:spPr>
        <p:txBody>
          <a:bodyPr wrap="square" rtlCol="0">
            <a:spAutoFit/>
          </a:bodyPr>
          <a:lstStyle/>
          <a:p>
            <a:pPr algn="just">
              <a:lnSpc>
                <a:spcPts val="1400"/>
              </a:lnSpc>
            </a:pPr>
            <a:r>
              <a:rPr lang="es-MX" sz="1600" dirty="0">
                <a:solidFill>
                  <a:srgbClr val="505252"/>
                </a:solidFill>
                <a:ea typeface="+mj-ea"/>
                <a:cs typeface="Arial" pitchFamily="34" charset="0"/>
              </a:rPr>
              <a:t>La SDA cuenta con un </a:t>
            </a:r>
            <a:r>
              <a:rPr lang="es-MX" sz="2000" dirty="0">
                <a:solidFill>
                  <a:srgbClr val="3AA934"/>
                </a:solidFill>
              </a:rPr>
              <a:t>grupo de educación ambiental </a:t>
            </a:r>
            <a:r>
              <a:rPr lang="es-MX" sz="1600" dirty="0">
                <a:solidFill>
                  <a:srgbClr val="505252"/>
                </a:solidFill>
                <a:ea typeface="+mj-ea"/>
                <a:cs typeface="Arial" pitchFamily="34" charset="0"/>
              </a:rPr>
              <a:t>y otro </a:t>
            </a:r>
            <a:r>
              <a:rPr lang="es-MX" sz="2000" dirty="0">
                <a:solidFill>
                  <a:srgbClr val="3AA934"/>
                </a:solidFill>
              </a:rPr>
              <a:t>grupo de participación</a:t>
            </a:r>
            <a:r>
              <a:rPr lang="es-MX" b="1" dirty="0"/>
              <a:t> </a:t>
            </a:r>
            <a:r>
              <a:rPr lang="es-MX" sz="1600" dirty="0">
                <a:solidFill>
                  <a:srgbClr val="505252"/>
                </a:solidFill>
                <a:ea typeface="+mj-ea"/>
                <a:cs typeface="Arial" pitchFamily="34" charset="0"/>
              </a:rPr>
              <a:t>para el desarrollo de la Política</a:t>
            </a:r>
          </a:p>
        </p:txBody>
      </p:sp>
      <p:sp>
        <p:nvSpPr>
          <p:cNvPr id="8" name="Rectángulo 7">
            <a:extLst>
              <a:ext uri="{FF2B5EF4-FFF2-40B4-BE49-F238E27FC236}">
                <a16:creationId xmlns:a16="http://schemas.microsoft.com/office/drawing/2014/main" id="{AA72A2D4-C68D-46CD-BE52-7C83ADF98D6D}"/>
              </a:ext>
            </a:extLst>
          </p:cNvPr>
          <p:cNvSpPr/>
          <p:nvPr/>
        </p:nvSpPr>
        <p:spPr>
          <a:xfrm>
            <a:off x="603531" y="1675728"/>
            <a:ext cx="3787127" cy="461665"/>
          </a:xfrm>
          <a:prstGeom prst="rect">
            <a:avLst/>
          </a:prstGeom>
        </p:spPr>
        <p:txBody>
          <a:bodyPr wrap="none">
            <a:spAutoFit/>
          </a:bodyPr>
          <a:lstStyle/>
          <a:p>
            <a:r>
              <a:rPr lang="es-MX" sz="2400" b="1" dirty="0">
                <a:solidFill>
                  <a:srgbClr val="000000"/>
                </a:solidFill>
              </a:rPr>
              <a:t>Logros de la Política Pública:</a:t>
            </a:r>
          </a:p>
        </p:txBody>
      </p:sp>
      <p:sp>
        <p:nvSpPr>
          <p:cNvPr id="11" name="CuadroTexto 10">
            <a:extLst>
              <a:ext uri="{FF2B5EF4-FFF2-40B4-BE49-F238E27FC236}">
                <a16:creationId xmlns:a16="http://schemas.microsoft.com/office/drawing/2014/main" id="{D8019FF9-E562-4912-84CF-6BA28B276D42}"/>
              </a:ext>
            </a:extLst>
          </p:cNvPr>
          <p:cNvSpPr txBox="1"/>
          <p:nvPr/>
        </p:nvSpPr>
        <p:spPr>
          <a:xfrm>
            <a:off x="4527134" y="5798559"/>
            <a:ext cx="7236097" cy="271869"/>
          </a:xfrm>
          <a:prstGeom prst="rect">
            <a:avLst/>
          </a:prstGeom>
          <a:noFill/>
        </p:spPr>
        <p:txBody>
          <a:bodyPr wrap="square" rtlCol="0">
            <a:spAutoFit/>
          </a:bodyPr>
          <a:lstStyle/>
          <a:p>
            <a:pPr algn="just">
              <a:lnSpc>
                <a:spcPts val="1400"/>
              </a:lnSpc>
            </a:pPr>
            <a:r>
              <a:rPr lang="es-CO" sz="2000" dirty="0">
                <a:solidFill>
                  <a:srgbClr val="009EE5"/>
                </a:solidFill>
                <a:ea typeface="+mj-ea"/>
                <a:cs typeface="+mj-cs"/>
              </a:rPr>
              <a:t>5</a:t>
            </a:r>
            <a:r>
              <a:rPr lang="es-CO" sz="2000" dirty="0">
                <a:solidFill>
                  <a:schemeClr val="accent3">
                    <a:lumMod val="60000"/>
                    <a:lumOff val="40000"/>
                  </a:schemeClr>
                </a:solidFill>
              </a:rPr>
              <a:t> </a:t>
            </a:r>
            <a:r>
              <a:rPr lang="es-CO" sz="2000" dirty="0">
                <a:solidFill>
                  <a:srgbClr val="3AA934"/>
                </a:solidFill>
              </a:rPr>
              <a:t>Aulas Ambientales </a:t>
            </a:r>
            <a:r>
              <a:rPr lang="es-CO" sz="1600" dirty="0">
                <a:solidFill>
                  <a:srgbClr val="505252"/>
                </a:solidFill>
                <a:ea typeface="+mj-ea"/>
                <a:cs typeface="Arial" pitchFamily="34" charset="0"/>
              </a:rPr>
              <a:t>que  ejecutan las acciones de educación ambiental</a:t>
            </a:r>
            <a:endParaRPr lang="es-MX" sz="1600" dirty="0">
              <a:solidFill>
                <a:srgbClr val="505252"/>
              </a:solidFill>
              <a:ea typeface="+mj-ea"/>
              <a:cs typeface="Arial" pitchFamily="34" charset="0"/>
            </a:endParaRPr>
          </a:p>
        </p:txBody>
      </p:sp>
      <p:sp>
        <p:nvSpPr>
          <p:cNvPr id="2" name="Rectángulo 1"/>
          <p:cNvSpPr/>
          <p:nvPr/>
        </p:nvSpPr>
        <p:spPr>
          <a:xfrm>
            <a:off x="4527135" y="4647959"/>
            <a:ext cx="7236097" cy="707886"/>
          </a:xfrm>
          <a:prstGeom prst="rect">
            <a:avLst/>
          </a:prstGeom>
        </p:spPr>
        <p:txBody>
          <a:bodyPr wrap="square">
            <a:spAutoFit/>
          </a:bodyPr>
          <a:lstStyle/>
          <a:p>
            <a:pPr lvl="0" algn="just">
              <a:buClrTx/>
            </a:pPr>
            <a:r>
              <a:rPr lang="es-MX" sz="1600" dirty="0">
                <a:solidFill>
                  <a:srgbClr val="505252"/>
                </a:solidFill>
                <a:ea typeface="+mj-ea"/>
                <a:cs typeface="Arial" pitchFamily="34" charset="0"/>
              </a:rPr>
              <a:t>La Secretaría Distrital de Ambiente ha vinculado a </a:t>
            </a:r>
            <a:r>
              <a:rPr lang="es-MX" sz="2000" dirty="0">
                <a:solidFill>
                  <a:srgbClr val="009EE5"/>
                </a:solidFill>
                <a:ea typeface="+mj-ea"/>
                <a:cs typeface="+mj-cs"/>
              </a:rPr>
              <a:t>591.852 </a:t>
            </a:r>
            <a:r>
              <a:rPr lang="es-MX" sz="1600" dirty="0">
                <a:solidFill>
                  <a:srgbClr val="505252"/>
                </a:solidFill>
                <a:ea typeface="+mj-ea"/>
                <a:cs typeface="Arial" pitchFamily="34" charset="0"/>
              </a:rPr>
              <a:t>ciudadanos(as) en </a:t>
            </a:r>
            <a:r>
              <a:rPr lang="es-MX" sz="2000" dirty="0">
                <a:solidFill>
                  <a:srgbClr val="3AA934"/>
                </a:solidFill>
              </a:rPr>
              <a:t>actividades de educación ambiental</a:t>
            </a:r>
            <a:endParaRPr lang="es-ES" sz="2000" dirty="0">
              <a:solidFill>
                <a:srgbClr val="3AA934"/>
              </a:solidFill>
            </a:endParaRPr>
          </a:p>
        </p:txBody>
      </p:sp>
    </p:spTree>
    <p:extLst>
      <p:ext uri="{BB962C8B-B14F-4D97-AF65-F5344CB8AC3E}">
        <p14:creationId xmlns:p14="http://schemas.microsoft.com/office/powerpoint/2010/main" val="3647379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Política Pública Distrital de Educación Ambiental</a:t>
            </a:r>
          </a:p>
        </p:txBody>
      </p:sp>
      <p:graphicFrame>
        <p:nvGraphicFramePr>
          <p:cNvPr id="4" name="Tabla 3">
            <a:extLst>
              <a:ext uri="{FF2B5EF4-FFF2-40B4-BE49-F238E27FC236}">
                <a16:creationId xmlns:a16="http://schemas.microsoft.com/office/drawing/2014/main" id="{CB03105C-552B-4958-B0EA-A3020EA699F2}"/>
              </a:ext>
            </a:extLst>
          </p:cNvPr>
          <p:cNvGraphicFramePr>
            <a:graphicFrameLocks noGrp="1"/>
          </p:cNvGraphicFramePr>
          <p:nvPr/>
        </p:nvGraphicFramePr>
        <p:xfrm>
          <a:off x="245728" y="1726791"/>
          <a:ext cx="11559584" cy="4660360"/>
        </p:xfrm>
        <a:graphic>
          <a:graphicData uri="http://schemas.openxmlformats.org/drawingml/2006/table">
            <a:tbl>
              <a:tblPr/>
              <a:tblGrid>
                <a:gridCol w="7655785">
                  <a:extLst>
                    <a:ext uri="{9D8B030D-6E8A-4147-A177-3AD203B41FA5}">
                      <a16:colId xmlns:a16="http://schemas.microsoft.com/office/drawing/2014/main" val="173412167"/>
                    </a:ext>
                  </a:extLst>
                </a:gridCol>
                <a:gridCol w="1628656">
                  <a:extLst>
                    <a:ext uri="{9D8B030D-6E8A-4147-A177-3AD203B41FA5}">
                      <a16:colId xmlns:a16="http://schemas.microsoft.com/office/drawing/2014/main" val="2939469925"/>
                    </a:ext>
                  </a:extLst>
                </a:gridCol>
                <a:gridCol w="1458810">
                  <a:extLst>
                    <a:ext uri="{9D8B030D-6E8A-4147-A177-3AD203B41FA5}">
                      <a16:colId xmlns:a16="http://schemas.microsoft.com/office/drawing/2014/main" val="636527174"/>
                    </a:ext>
                  </a:extLst>
                </a:gridCol>
                <a:gridCol w="816333">
                  <a:extLst>
                    <a:ext uri="{9D8B030D-6E8A-4147-A177-3AD203B41FA5}">
                      <a16:colId xmlns:a16="http://schemas.microsoft.com/office/drawing/2014/main" val="1245301051"/>
                    </a:ext>
                  </a:extLst>
                </a:gridCol>
              </a:tblGrid>
              <a:tr h="593137">
                <a:tc rowSpan="2">
                  <a:txBody>
                    <a:bodyPr/>
                    <a:lstStyle/>
                    <a:p>
                      <a:pPr algn="ctr" rtl="0" fontAlgn="ctr"/>
                      <a:r>
                        <a:rPr lang="es-MX" sz="2400" b="1" i="0" u="none" strike="noStrike" dirty="0">
                          <a:solidFill>
                            <a:srgbClr val="000000"/>
                          </a:solidFill>
                          <a:effectLst/>
                          <a:latin typeface="Calibri" panose="020F0502020204030204" pitchFamily="34" charset="0"/>
                        </a:rPr>
                        <a:t>Eje transversal/Programa/Proyecto PDD</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noFill/>
                  </a:tcPr>
                </a:tc>
                <a:tc gridSpan="3">
                  <a:txBody>
                    <a:bodyPr/>
                    <a:lstStyle/>
                    <a:p>
                      <a:pPr algn="ctr" rtl="0" fontAlgn="b"/>
                      <a:r>
                        <a:rPr lang="es-MX" sz="2800" b="1" i="0" u="none" strike="noStrike" dirty="0">
                          <a:solidFill>
                            <a:srgbClr val="000000"/>
                          </a:solidFill>
                          <a:effectLst/>
                          <a:latin typeface="Calibri" panose="020F0502020204030204" pitchFamily="34" charset="0"/>
                        </a:rPr>
                        <a:t>TOTAL 2016-2017</a:t>
                      </a:r>
                    </a:p>
                  </a:txBody>
                  <a:tcPr marL="0" marR="0" marT="0" marB="0" anchor="b">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no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603094998"/>
                  </a:ext>
                </a:extLst>
              </a:tr>
              <a:tr h="508403">
                <a:tc vMerge="1">
                  <a:txBody>
                    <a:bodyPr/>
                    <a:lstStyle/>
                    <a:p>
                      <a:endParaRPr lang="es-MX"/>
                    </a:p>
                  </a:txBody>
                  <a:tcPr/>
                </a:tc>
                <a:tc>
                  <a:txBody>
                    <a:bodyPr/>
                    <a:lstStyle/>
                    <a:p>
                      <a:pPr algn="ctr" rtl="0" fontAlgn="b"/>
                      <a:r>
                        <a:rPr lang="es-MX" sz="2400" b="1" i="0" u="none" strike="noStrike">
                          <a:solidFill>
                            <a:srgbClr val="000000"/>
                          </a:solidFill>
                          <a:effectLst/>
                          <a:latin typeface="Calibri" panose="020F0502020204030204" pitchFamily="34" charset="0"/>
                        </a:rPr>
                        <a:t>Programado </a:t>
                      </a:r>
                    </a:p>
                  </a:txBody>
                  <a:tcPr marL="0" marR="0" marT="0" marB="0" anchor="b">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noFill/>
                  </a:tcPr>
                </a:tc>
                <a:tc>
                  <a:txBody>
                    <a:bodyPr/>
                    <a:lstStyle/>
                    <a:p>
                      <a:pPr algn="ctr" rtl="0" fontAlgn="b"/>
                      <a:r>
                        <a:rPr lang="es-MX" sz="2400" b="1" i="0" u="none" strike="noStrike" dirty="0">
                          <a:solidFill>
                            <a:srgbClr val="000000"/>
                          </a:solidFill>
                          <a:effectLst/>
                          <a:latin typeface="Calibri" panose="020F0502020204030204" pitchFamily="34" charset="0"/>
                        </a:rPr>
                        <a:t>Ejecutado </a:t>
                      </a:r>
                    </a:p>
                  </a:txBody>
                  <a:tcPr marL="0" marR="0" marT="0" marB="0" anchor="b">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noFill/>
                  </a:tcPr>
                </a:tc>
                <a:tc>
                  <a:txBody>
                    <a:bodyPr/>
                    <a:lstStyle/>
                    <a:p>
                      <a:pPr algn="ctr" rtl="0" fontAlgn="b"/>
                      <a:r>
                        <a:rPr lang="es-MX" sz="2400" b="1" i="0" u="none" strike="noStrike" dirty="0">
                          <a:solidFill>
                            <a:srgbClr val="000000"/>
                          </a:solidFill>
                          <a:effectLst/>
                          <a:latin typeface="Calibri" panose="020F0502020204030204" pitchFamily="34" charset="0"/>
                        </a:rPr>
                        <a:t>%</a:t>
                      </a:r>
                    </a:p>
                  </a:txBody>
                  <a:tcPr marL="0" marR="0" marT="0" marB="0" anchor="b">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noFill/>
                  </a:tcPr>
                </a:tc>
                <a:extLst>
                  <a:ext uri="{0D108BD9-81ED-4DB2-BD59-A6C34878D82A}">
                    <a16:rowId xmlns:a16="http://schemas.microsoft.com/office/drawing/2014/main" val="4136549914"/>
                  </a:ext>
                </a:extLst>
              </a:tr>
              <a:tr h="1186273">
                <a:tc>
                  <a:txBody>
                    <a:bodyPr/>
                    <a:lstStyle/>
                    <a:p>
                      <a:pPr algn="l" rtl="0" fontAlgn="ctr"/>
                      <a:r>
                        <a:rPr lang="es-MX" sz="2800" b="0" i="0" u="none" strike="noStrike" dirty="0">
                          <a:solidFill>
                            <a:srgbClr val="000000"/>
                          </a:solidFill>
                          <a:effectLst/>
                          <a:latin typeface="Calibri" panose="020F0502020204030204" pitchFamily="34" charset="0"/>
                        </a:rPr>
                        <a:t>06. Eje transversal Sostenibilidad Ambiental basada en la eficiencia energética</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92D050"/>
                    </a:solidFill>
                  </a:tcPr>
                </a:tc>
                <a:tc>
                  <a:txBody>
                    <a:bodyPr/>
                    <a:lstStyle/>
                    <a:p>
                      <a:pPr algn="ctr" rtl="0" fontAlgn="ctr"/>
                      <a:r>
                        <a:rPr lang="es-MX" sz="2800" b="0" i="0" u="none" strike="noStrike" dirty="0">
                          <a:solidFill>
                            <a:srgbClr val="000000"/>
                          </a:solidFill>
                          <a:effectLst/>
                          <a:latin typeface="Calibri" panose="020F0502020204030204" pitchFamily="34" charset="0"/>
                        </a:rPr>
                        <a:t>6.715</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92D050"/>
                    </a:solidFill>
                  </a:tcPr>
                </a:tc>
                <a:tc>
                  <a:txBody>
                    <a:bodyPr/>
                    <a:lstStyle/>
                    <a:p>
                      <a:pPr algn="ctr" rtl="0" fontAlgn="ctr"/>
                      <a:r>
                        <a:rPr lang="es-MX" sz="2800" b="0" i="0" u="none" strike="noStrike" dirty="0">
                          <a:solidFill>
                            <a:srgbClr val="000000"/>
                          </a:solidFill>
                          <a:effectLst/>
                          <a:latin typeface="Calibri" panose="020F0502020204030204" pitchFamily="34" charset="0"/>
                        </a:rPr>
                        <a:t>6.687</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92D050"/>
                    </a:solidFill>
                  </a:tcPr>
                </a:tc>
                <a:tc>
                  <a:txBody>
                    <a:bodyPr/>
                    <a:lstStyle/>
                    <a:p>
                      <a:pPr algn="ctr" rtl="0" fontAlgn="ctr"/>
                      <a:r>
                        <a:rPr lang="es-MX" sz="2800" b="0" i="0" u="none" strike="noStrike" dirty="0">
                          <a:solidFill>
                            <a:srgbClr val="000000"/>
                          </a:solidFill>
                          <a:effectLst/>
                          <a:latin typeface="Calibri" panose="020F0502020204030204" pitchFamily="34" charset="0"/>
                        </a:rPr>
                        <a:t>99</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92D050"/>
                    </a:solidFill>
                  </a:tcPr>
                </a:tc>
                <a:extLst>
                  <a:ext uri="{0D108BD9-81ED-4DB2-BD59-A6C34878D82A}">
                    <a16:rowId xmlns:a16="http://schemas.microsoft.com/office/drawing/2014/main" val="3246613869"/>
                  </a:ext>
                </a:extLst>
              </a:tr>
              <a:tr h="1186273">
                <a:tc>
                  <a:txBody>
                    <a:bodyPr/>
                    <a:lstStyle/>
                    <a:p>
                      <a:pPr algn="l" rtl="0" fontAlgn="ctr"/>
                      <a:r>
                        <a:rPr lang="es-MX" sz="2800" b="0" i="0" u="none" strike="noStrike" dirty="0">
                          <a:solidFill>
                            <a:srgbClr val="000000"/>
                          </a:solidFill>
                          <a:effectLst/>
                          <a:latin typeface="Calibri" panose="020F0502020204030204" pitchFamily="34" charset="0"/>
                        </a:rPr>
                        <a:t>39. Ambiente sano para la equidad y disfrute del ciudadano</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accent2">
                        <a:lumMod val="40000"/>
                        <a:lumOff val="60000"/>
                      </a:schemeClr>
                    </a:solidFill>
                  </a:tcPr>
                </a:tc>
                <a:tc>
                  <a:txBody>
                    <a:bodyPr/>
                    <a:lstStyle/>
                    <a:p>
                      <a:pPr algn="ctr" rtl="0" fontAlgn="ctr"/>
                      <a:r>
                        <a:rPr lang="es-MX" sz="2800" b="0" i="0" u="none" strike="noStrike" dirty="0">
                          <a:solidFill>
                            <a:srgbClr val="000000"/>
                          </a:solidFill>
                          <a:effectLst/>
                          <a:latin typeface="Calibri" panose="020F0502020204030204" pitchFamily="34" charset="0"/>
                        </a:rPr>
                        <a:t>6.715</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accent2">
                        <a:lumMod val="40000"/>
                        <a:lumOff val="60000"/>
                      </a:schemeClr>
                    </a:solidFill>
                  </a:tcPr>
                </a:tc>
                <a:tc>
                  <a:txBody>
                    <a:bodyPr/>
                    <a:lstStyle/>
                    <a:p>
                      <a:pPr algn="ctr" rtl="0" fontAlgn="ctr"/>
                      <a:r>
                        <a:rPr lang="es-MX" sz="2800" b="0" i="0" u="none" strike="noStrike" dirty="0">
                          <a:solidFill>
                            <a:srgbClr val="000000"/>
                          </a:solidFill>
                          <a:effectLst/>
                          <a:latin typeface="Calibri" panose="020F0502020204030204" pitchFamily="34" charset="0"/>
                        </a:rPr>
                        <a:t>6.687</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accent2">
                        <a:lumMod val="40000"/>
                        <a:lumOff val="60000"/>
                      </a:schemeClr>
                    </a:solidFill>
                  </a:tcPr>
                </a:tc>
                <a:tc>
                  <a:txBody>
                    <a:bodyPr/>
                    <a:lstStyle/>
                    <a:p>
                      <a:pPr algn="ctr" rtl="0" fontAlgn="ctr"/>
                      <a:r>
                        <a:rPr lang="es-MX" sz="2800" b="0" i="0" u="none" strike="noStrike" dirty="0">
                          <a:solidFill>
                            <a:srgbClr val="000000"/>
                          </a:solidFill>
                          <a:effectLst/>
                          <a:latin typeface="Calibri" panose="020F0502020204030204" pitchFamily="34" charset="0"/>
                        </a:rPr>
                        <a:t>99</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17604424"/>
                  </a:ext>
                </a:extLst>
              </a:tr>
              <a:tr h="59313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MX" sz="2800" b="0" i="0" u="none" strike="noStrike" dirty="0">
                          <a:solidFill>
                            <a:srgbClr val="000000"/>
                          </a:solidFill>
                          <a:effectLst/>
                          <a:latin typeface="Calibri" panose="020F0502020204030204" pitchFamily="34" charset="0"/>
                        </a:rPr>
                        <a:t>179. Ambiente Sano</a:t>
                      </a:r>
                    </a:p>
                  </a:txBody>
                  <a:tcPr marL="0" marR="0" marT="0" marB="0" anchor="b">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solidFill>
                  </a:tcPr>
                </a:tc>
                <a:tc>
                  <a:txBody>
                    <a:bodyPr/>
                    <a:lstStyle/>
                    <a:p>
                      <a:pPr algn="ctr" rtl="0" fontAlgn="ctr"/>
                      <a:r>
                        <a:rPr lang="es-MX" sz="2800" b="0" i="0" u="none" strike="noStrike" dirty="0">
                          <a:solidFill>
                            <a:srgbClr val="000000"/>
                          </a:solidFill>
                          <a:effectLst/>
                          <a:latin typeface="Calibri" panose="020F0502020204030204" pitchFamily="34" charset="0"/>
                        </a:rPr>
                        <a:t>6.715</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solidFill>
                  </a:tcPr>
                </a:tc>
                <a:tc>
                  <a:txBody>
                    <a:bodyPr/>
                    <a:lstStyle/>
                    <a:p>
                      <a:pPr algn="ctr" rtl="0" fontAlgn="ctr"/>
                      <a:r>
                        <a:rPr lang="es-MX" sz="2800" b="0" i="0" u="none" strike="noStrike" dirty="0">
                          <a:solidFill>
                            <a:srgbClr val="000000"/>
                          </a:solidFill>
                          <a:effectLst/>
                          <a:latin typeface="Calibri" panose="020F0502020204030204" pitchFamily="34" charset="0"/>
                        </a:rPr>
                        <a:t>6.687</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solidFill>
                  </a:tcPr>
                </a:tc>
                <a:tc>
                  <a:txBody>
                    <a:bodyPr/>
                    <a:lstStyle/>
                    <a:p>
                      <a:pPr algn="ctr" rtl="0" fontAlgn="ctr"/>
                      <a:r>
                        <a:rPr lang="es-MX" sz="2800" b="0" i="0" u="none" strike="noStrike" dirty="0">
                          <a:solidFill>
                            <a:srgbClr val="000000"/>
                          </a:solidFill>
                          <a:effectLst/>
                          <a:latin typeface="Calibri" panose="020F0502020204030204" pitchFamily="34" charset="0"/>
                        </a:rPr>
                        <a:t>99</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bg1"/>
                    </a:solidFill>
                  </a:tcPr>
                </a:tc>
                <a:extLst>
                  <a:ext uri="{0D108BD9-81ED-4DB2-BD59-A6C34878D82A}">
                    <a16:rowId xmlns:a16="http://schemas.microsoft.com/office/drawing/2014/main" val="4075837800"/>
                  </a:ext>
                </a:extLst>
              </a:tr>
              <a:tr h="593137">
                <a:tc>
                  <a:txBody>
                    <a:bodyPr/>
                    <a:lstStyle/>
                    <a:p>
                      <a:pPr algn="l" rtl="0" fontAlgn="ctr"/>
                      <a:r>
                        <a:rPr lang="es-MX" sz="2800" b="0" i="0" u="none" strike="noStrike" dirty="0">
                          <a:solidFill>
                            <a:srgbClr val="000000"/>
                          </a:solidFill>
                          <a:effectLst/>
                          <a:latin typeface="Calibri" panose="020F0502020204030204" pitchFamily="34" charset="0"/>
                        </a:rPr>
                        <a:t>Total</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accent6">
                        <a:lumMod val="40000"/>
                        <a:lumOff val="60000"/>
                      </a:schemeClr>
                    </a:solidFill>
                  </a:tcPr>
                </a:tc>
                <a:tc>
                  <a:txBody>
                    <a:bodyPr/>
                    <a:lstStyle/>
                    <a:p>
                      <a:pPr algn="ctr" rtl="0" fontAlgn="ctr"/>
                      <a:r>
                        <a:rPr lang="es-MX" sz="2800" b="0" i="0" u="none" strike="noStrike" dirty="0">
                          <a:solidFill>
                            <a:srgbClr val="000000"/>
                          </a:solidFill>
                          <a:effectLst/>
                          <a:latin typeface="Calibri" panose="020F0502020204030204" pitchFamily="34" charset="0"/>
                        </a:rPr>
                        <a:t>6.715</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accent6">
                        <a:lumMod val="40000"/>
                        <a:lumOff val="60000"/>
                      </a:schemeClr>
                    </a:solidFill>
                  </a:tcPr>
                </a:tc>
                <a:tc>
                  <a:txBody>
                    <a:bodyPr/>
                    <a:lstStyle/>
                    <a:p>
                      <a:pPr algn="ctr" rtl="0" fontAlgn="ctr"/>
                      <a:r>
                        <a:rPr lang="es-MX" sz="2800" b="0" i="0" u="none" strike="noStrike" dirty="0">
                          <a:solidFill>
                            <a:srgbClr val="000000"/>
                          </a:solidFill>
                          <a:effectLst/>
                          <a:latin typeface="Calibri" panose="020F0502020204030204" pitchFamily="34" charset="0"/>
                        </a:rPr>
                        <a:t>6.687</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accent6">
                        <a:lumMod val="40000"/>
                        <a:lumOff val="60000"/>
                      </a:schemeClr>
                    </a:solidFill>
                  </a:tcPr>
                </a:tc>
                <a:tc>
                  <a:txBody>
                    <a:bodyPr/>
                    <a:lstStyle/>
                    <a:p>
                      <a:pPr algn="ctr" rtl="0" fontAlgn="ctr"/>
                      <a:r>
                        <a:rPr lang="es-MX" sz="2800" b="0" i="0" u="none" strike="noStrike" dirty="0">
                          <a:solidFill>
                            <a:srgbClr val="000000"/>
                          </a:solidFill>
                          <a:effectLst/>
                          <a:latin typeface="Calibri" panose="020F0502020204030204" pitchFamily="34" charset="0"/>
                        </a:rPr>
                        <a:t>99</a:t>
                      </a:r>
                    </a:p>
                  </a:txBody>
                  <a:tcPr marL="0" marR="0" marT="0" marB="0" anchor="ctr">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967857998"/>
                  </a:ext>
                </a:extLst>
              </a:tr>
            </a:tbl>
          </a:graphicData>
        </a:graphic>
      </p:graphicFrame>
    </p:spTree>
    <p:extLst>
      <p:ext uri="{BB962C8B-B14F-4D97-AF65-F5344CB8AC3E}">
        <p14:creationId xmlns:p14="http://schemas.microsoft.com/office/powerpoint/2010/main" val="1823686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272955" y="351479"/>
            <a:ext cx="10515600" cy="725527"/>
          </a:xfrm>
        </p:spPr>
        <p:txBody>
          <a:bodyPr/>
          <a:lstStyle/>
          <a:p>
            <a:r>
              <a:rPr lang="es-ES" dirty="0"/>
              <a:t>Política Pública Distrital de Educación Ambiental</a:t>
            </a:r>
          </a:p>
        </p:txBody>
      </p:sp>
      <p:graphicFrame>
        <p:nvGraphicFramePr>
          <p:cNvPr id="6" name="Tabla 5"/>
          <p:cNvGraphicFramePr>
            <a:graphicFrameLocks noGrp="1"/>
          </p:cNvGraphicFramePr>
          <p:nvPr/>
        </p:nvGraphicFramePr>
        <p:xfrm>
          <a:off x="118211" y="1369703"/>
          <a:ext cx="3117359" cy="5293840"/>
        </p:xfrm>
        <a:graphic>
          <a:graphicData uri="http://schemas.openxmlformats.org/drawingml/2006/table">
            <a:tbl>
              <a:tblPr/>
              <a:tblGrid>
                <a:gridCol w="3117359">
                  <a:extLst>
                    <a:ext uri="{9D8B030D-6E8A-4147-A177-3AD203B41FA5}">
                      <a16:colId xmlns:a16="http://schemas.microsoft.com/office/drawing/2014/main" val="20000"/>
                    </a:ext>
                  </a:extLst>
                </a:gridCol>
              </a:tblGrid>
              <a:tr h="900867">
                <a:tc>
                  <a:txBody>
                    <a:bodyPr/>
                    <a:lstStyle/>
                    <a:p>
                      <a:pPr algn="l" fontAlgn="ctr"/>
                      <a:r>
                        <a:rPr lang="es-ES" sz="2000" b="1" i="0" u="none" strike="noStrike" dirty="0">
                          <a:solidFill>
                            <a:srgbClr val="000000"/>
                          </a:solidFill>
                          <a:effectLst/>
                          <a:latin typeface="Calibri" panose="020F0502020204030204" pitchFamily="34" charset="0"/>
                        </a:rPr>
                        <a:t>Proyecto de inversión SDA / Meta de inversión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50970">
                <a:tc>
                  <a:txBody>
                    <a:bodyPr/>
                    <a:lstStyle/>
                    <a:p>
                      <a:pPr algn="l" fontAlgn="ctr"/>
                      <a:r>
                        <a:rPr lang="es-ES" sz="2000" b="0" i="0" u="none" strike="noStrike" dirty="0">
                          <a:solidFill>
                            <a:srgbClr val="000000"/>
                          </a:solidFill>
                          <a:effectLst/>
                          <a:latin typeface="Calibri" panose="020F0502020204030204" pitchFamily="34" charset="0"/>
                        </a:rPr>
                        <a:t>981. Participación educación y comunicación para la sostenibilidad ambiental del D. 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1011598">
                <a:tc>
                  <a:txBody>
                    <a:bodyPr/>
                    <a:lstStyle/>
                    <a:p>
                      <a:pPr algn="l" fontAlgn="ctr"/>
                      <a:r>
                        <a:rPr lang="es-ES" sz="2000" b="0" i="0" u="none" strike="noStrike" dirty="0">
                          <a:solidFill>
                            <a:srgbClr val="000000"/>
                          </a:solidFill>
                          <a:effectLst/>
                          <a:latin typeface="Calibri" panose="020F0502020204030204" pitchFamily="34" charset="0"/>
                        </a:rPr>
                        <a:t>Participar 1'125.000 ciudadanos en acciones de educación ambiental*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87251">
                <a:tc>
                  <a:txBody>
                    <a:bodyPr/>
                    <a:lstStyle/>
                    <a:p>
                      <a:pPr algn="l" fontAlgn="b"/>
                      <a:r>
                        <a:rPr lang="es-ES" sz="2000" b="0" i="0" u="none" strike="noStrike" dirty="0">
                          <a:solidFill>
                            <a:srgbClr val="000000"/>
                          </a:solidFill>
                          <a:effectLst/>
                          <a:latin typeface="Calibri" panose="020F0502020204030204" pitchFamily="34" charset="0"/>
                        </a:rPr>
                        <a:t>980. Sendero panorámico cortafuegos de los cerros orientales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1011598">
                <a:tc>
                  <a:txBody>
                    <a:bodyPr/>
                    <a:lstStyle/>
                    <a:p>
                      <a:pPr algn="l" fontAlgn="ctr"/>
                      <a:r>
                        <a:rPr lang="es-ES" sz="2000" b="0" i="0" u="none" strike="noStrike" dirty="0">
                          <a:solidFill>
                            <a:srgbClr val="000000"/>
                          </a:solidFill>
                          <a:effectLst/>
                          <a:latin typeface="Calibri" panose="020F0502020204030204" pitchFamily="34" charset="0"/>
                        </a:rPr>
                        <a:t>Involucrar 250,000 ciudadanos en procesos de  apropiación ambiental de la RFPBOB.</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5" name="Imagen 4">
            <a:extLst>
              <a:ext uri="{FF2B5EF4-FFF2-40B4-BE49-F238E27FC236}">
                <a16:creationId xmlns:a16="http://schemas.microsoft.com/office/drawing/2014/main" id="{BADBD584-D62A-4F75-8030-E571F307FBC8}"/>
              </a:ext>
            </a:extLst>
          </p:cNvPr>
          <p:cNvPicPr>
            <a:picLocks noChangeAspect="1"/>
          </p:cNvPicPr>
          <p:nvPr/>
        </p:nvPicPr>
        <p:blipFill rotWithShape="1">
          <a:blip r:embed="rId3"/>
          <a:srcRect l="33116" t="16684" r="17616" b="30657"/>
          <a:stretch/>
        </p:blipFill>
        <p:spPr>
          <a:xfrm>
            <a:off x="3595527" y="1416386"/>
            <a:ext cx="3975686" cy="2600237"/>
          </a:xfrm>
          <a:prstGeom prst="rect">
            <a:avLst/>
          </a:prstGeom>
        </p:spPr>
      </p:pic>
      <p:pic>
        <p:nvPicPr>
          <p:cNvPr id="2050" name="Picture 2" descr="Resultado de imagen para parque de los nevados aula ambiental">
            <a:extLst>
              <a:ext uri="{FF2B5EF4-FFF2-40B4-BE49-F238E27FC236}">
                <a16:creationId xmlns:a16="http://schemas.microsoft.com/office/drawing/2014/main" id="{DE8FF060-0ED2-4535-B1FE-6B316DD5D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142" y="4016623"/>
            <a:ext cx="3923071" cy="260884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7931170" y="1946650"/>
            <a:ext cx="3942382" cy="923330"/>
          </a:xfrm>
          <a:prstGeom prst="rect">
            <a:avLst/>
          </a:prstGeom>
          <a:noFill/>
        </p:spPr>
        <p:txBody>
          <a:bodyPr wrap="square" rtlCol="0">
            <a:spAutoFit/>
          </a:bodyPr>
          <a:lstStyle/>
          <a:p>
            <a:pPr algn="just"/>
            <a:r>
              <a:rPr lang="es-ES" dirty="0">
                <a:solidFill>
                  <a:srgbClr val="505252"/>
                </a:solidFill>
                <a:ea typeface="+mj-ea"/>
                <a:cs typeface="Arial" pitchFamily="34" charset="0"/>
              </a:rPr>
              <a:t>Mapa de las rutas de caminatas ecológicas disponibles en el Distrito Capital</a:t>
            </a:r>
          </a:p>
        </p:txBody>
      </p:sp>
      <p:sp>
        <p:nvSpPr>
          <p:cNvPr id="7" name="CuadroTexto 6"/>
          <p:cNvSpPr txBox="1"/>
          <p:nvPr/>
        </p:nvSpPr>
        <p:spPr>
          <a:xfrm>
            <a:off x="7983785" y="4674713"/>
            <a:ext cx="4037917" cy="646331"/>
          </a:xfrm>
          <a:prstGeom prst="rect">
            <a:avLst/>
          </a:prstGeom>
          <a:noFill/>
        </p:spPr>
        <p:txBody>
          <a:bodyPr wrap="square" rtlCol="0">
            <a:spAutoFit/>
          </a:bodyPr>
          <a:lstStyle/>
          <a:p>
            <a:pPr algn="just"/>
            <a:r>
              <a:rPr lang="es-ES" dirty="0">
                <a:solidFill>
                  <a:srgbClr val="505252"/>
                </a:solidFill>
                <a:ea typeface="+mj-ea"/>
                <a:cs typeface="Arial" pitchFamily="34" charset="0"/>
              </a:rPr>
              <a:t>Aula Ambiental Parque Mirador de Los Nevados</a:t>
            </a:r>
          </a:p>
        </p:txBody>
      </p:sp>
    </p:spTree>
    <p:extLst>
      <p:ext uri="{BB962C8B-B14F-4D97-AF65-F5344CB8AC3E}">
        <p14:creationId xmlns:p14="http://schemas.microsoft.com/office/powerpoint/2010/main" val="2045706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blip>
          <a:stretch>
            <a:fillRect/>
          </a:stretch>
        </p:blipFill>
        <p:spPr>
          <a:xfrm>
            <a:off x="0" y="1195499"/>
            <a:ext cx="12192000" cy="5643350"/>
          </a:xfrm>
          <a:prstGeom prst="rect">
            <a:avLst/>
          </a:prstGeom>
        </p:spPr>
      </p:pic>
      <p:sp>
        <p:nvSpPr>
          <p:cNvPr id="3" name="Título 2">
            <a:extLst>
              <a:ext uri="{FF2B5EF4-FFF2-40B4-BE49-F238E27FC236}">
                <a16:creationId xmlns:a16="http://schemas.microsoft.com/office/drawing/2014/main" id="{8E8D865B-14EE-464E-BB73-9DDBC806641D}"/>
              </a:ext>
            </a:extLst>
          </p:cNvPr>
          <p:cNvSpPr>
            <a:spLocks noGrp="1"/>
          </p:cNvSpPr>
          <p:nvPr>
            <p:ph type="title"/>
          </p:nvPr>
        </p:nvSpPr>
        <p:spPr/>
        <p:txBody>
          <a:bodyPr/>
          <a:lstStyle/>
          <a:p>
            <a:r>
              <a:rPr lang="es-MX" b="1" dirty="0">
                <a:latin typeface="Calibri" panose="020F0502020204030204" pitchFamily="34" charset="0"/>
              </a:rPr>
              <a:t>Política Pública  de Ruralidad</a:t>
            </a:r>
            <a:endParaRPr lang="es-MX" dirty="0"/>
          </a:p>
        </p:txBody>
      </p:sp>
      <p:sp>
        <p:nvSpPr>
          <p:cNvPr id="6" name="Elipse 5"/>
          <p:cNvSpPr/>
          <p:nvPr/>
        </p:nvSpPr>
        <p:spPr>
          <a:xfrm>
            <a:off x="634181" y="1681315"/>
            <a:ext cx="987573" cy="77834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1 </a:t>
            </a:r>
          </a:p>
        </p:txBody>
      </p:sp>
      <p:sp>
        <p:nvSpPr>
          <p:cNvPr id="7" name="Elipse 6"/>
          <p:cNvSpPr/>
          <p:nvPr/>
        </p:nvSpPr>
        <p:spPr>
          <a:xfrm>
            <a:off x="634181" y="2875935"/>
            <a:ext cx="987573" cy="85280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2 </a:t>
            </a:r>
          </a:p>
        </p:txBody>
      </p:sp>
      <p:sp>
        <p:nvSpPr>
          <p:cNvPr id="8" name="Elipse 7"/>
          <p:cNvSpPr/>
          <p:nvPr/>
        </p:nvSpPr>
        <p:spPr>
          <a:xfrm>
            <a:off x="663109" y="4247536"/>
            <a:ext cx="987575" cy="822586"/>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3</a:t>
            </a:r>
          </a:p>
        </p:txBody>
      </p:sp>
      <p:sp>
        <p:nvSpPr>
          <p:cNvPr id="9" name="Elipse 8"/>
          <p:cNvSpPr/>
          <p:nvPr/>
        </p:nvSpPr>
        <p:spPr>
          <a:xfrm>
            <a:off x="648360" y="5633883"/>
            <a:ext cx="973394" cy="85540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Eje 4 </a:t>
            </a:r>
          </a:p>
        </p:txBody>
      </p:sp>
      <p:sp>
        <p:nvSpPr>
          <p:cNvPr id="14" name="CuadroTexto 13"/>
          <p:cNvSpPr txBox="1"/>
          <p:nvPr/>
        </p:nvSpPr>
        <p:spPr>
          <a:xfrm>
            <a:off x="2005780" y="1740309"/>
            <a:ext cx="2566220" cy="369332"/>
          </a:xfrm>
          <a:prstGeom prst="rect">
            <a:avLst/>
          </a:prstGeom>
          <a:noFill/>
        </p:spPr>
        <p:txBody>
          <a:bodyPr wrap="square" rtlCol="0">
            <a:spAutoFit/>
          </a:bodyPr>
          <a:lstStyle/>
          <a:p>
            <a:r>
              <a:rPr lang="es-CO" b="1" dirty="0">
                <a:solidFill>
                  <a:srgbClr val="505252"/>
                </a:solidFill>
                <a:cs typeface="Arial" pitchFamily="34" charset="0"/>
              </a:rPr>
              <a:t>Territorial</a:t>
            </a:r>
          </a:p>
        </p:txBody>
      </p:sp>
      <p:sp>
        <p:nvSpPr>
          <p:cNvPr id="15" name="CuadroTexto 14"/>
          <p:cNvSpPr txBox="1"/>
          <p:nvPr/>
        </p:nvSpPr>
        <p:spPr>
          <a:xfrm>
            <a:off x="2067543" y="3042376"/>
            <a:ext cx="6066523" cy="369332"/>
          </a:xfrm>
          <a:prstGeom prst="rect">
            <a:avLst/>
          </a:prstGeom>
          <a:noFill/>
        </p:spPr>
        <p:txBody>
          <a:bodyPr wrap="square" rtlCol="0">
            <a:spAutoFit/>
          </a:bodyPr>
          <a:lstStyle/>
          <a:p>
            <a:r>
              <a:rPr lang="es-CO" b="1" dirty="0">
                <a:solidFill>
                  <a:srgbClr val="505252"/>
                </a:solidFill>
                <a:cs typeface="Arial" pitchFamily="34" charset="0"/>
              </a:rPr>
              <a:t>Desarrollo Humano Sostenible y Seguridad Alimentaria </a:t>
            </a:r>
          </a:p>
        </p:txBody>
      </p:sp>
      <p:sp>
        <p:nvSpPr>
          <p:cNvPr id="16" name="CuadroTexto 15"/>
          <p:cNvSpPr txBox="1"/>
          <p:nvPr/>
        </p:nvSpPr>
        <p:spPr>
          <a:xfrm>
            <a:off x="2005779" y="4498258"/>
            <a:ext cx="5623319" cy="369332"/>
          </a:xfrm>
          <a:prstGeom prst="rect">
            <a:avLst/>
          </a:prstGeom>
          <a:noFill/>
        </p:spPr>
        <p:txBody>
          <a:bodyPr wrap="square" rtlCol="0">
            <a:spAutoFit/>
          </a:bodyPr>
          <a:lstStyle/>
          <a:p>
            <a:r>
              <a:rPr lang="es-CO" b="1" dirty="0">
                <a:solidFill>
                  <a:srgbClr val="505252"/>
                </a:solidFill>
                <a:cs typeface="Arial" pitchFamily="34" charset="0"/>
              </a:rPr>
              <a:t>Identidad y Culturas Campesinas</a:t>
            </a:r>
          </a:p>
        </p:txBody>
      </p:sp>
      <p:sp>
        <p:nvSpPr>
          <p:cNvPr id="17" name="CuadroTexto 16"/>
          <p:cNvSpPr txBox="1"/>
          <p:nvPr/>
        </p:nvSpPr>
        <p:spPr>
          <a:xfrm>
            <a:off x="2005780" y="5840361"/>
            <a:ext cx="5063760" cy="369332"/>
          </a:xfrm>
          <a:prstGeom prst="rect">
            <a:avLst/>
          </a:prstGeom>
          <a:noFill/>
        </p:spPr>
        <p:txBody>
          <a:bodyPr wrap="square" rtlCol="0">
            <a:spAutoFit/>
          </a:bodyPr>
          <a:lstStyle/>
          <a:p>
            <a:r>
              <a:rPr lang="es-CO" b="1" dirty="0">
                <a:solidFill>
                  <a:srgbClr val="505252"/>
                </a:solidFill>
                <a:cs typeface="Arial" pitchFamily="34" charset="0"/>
              </a:rPr>
              <a:t>Institucionalidad Democrática</a:t>
            </a:r>
          </a:p>
        </p:txBody>
      </p:sp>
    </p:spTree>
    <p:extLst>
      <p:ext uri="{BB962C8B-B14F-4D97-AF65-F5344CB8AC3E}">
        <p14:creationId xmlns:p14="http://schemas.microsoft.com/office/powerpoint/2010/main" val="1972238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07ACF3A-208C-482A-B56C-296F5D2691BA}"/>
              </a:ext>
            </a:extLst>
          </p:cNvPr>
          <p:cNvSpPr>
            <a:spLocks noGrp="1"/>
          </p:cNvSpPr>
          <p:nvPr>
            <p:ph type="title"/>
          </p:nvPr>
        </p:nvSpPr>
        <p:spPr/>
        <p:txBody>
          <a:bodyPr/>
          <a:lstStyle/>
          <a:p>
            <a:r>
              <a:rPr lang="es-ES" dirty="0"/>
              <a:t>Política Pública Distrital de Ruralidad</a:t>
            </a:r>
            <a:endParaRPr lang="es-MX" dirty="0"/>
          </a:p>
        </p:txBody>
      </p:sp>
      <p:sp>
        <p:nvSpPr>
          <p:cNvPr id="8" name="Rectángulo 7">
            <a:extLst>
              <a:ext uri="{FF2B5EF4-FFF2-40B4-BE49-F238E27FC236}">
                <a16:creationId xmlns:a16="http://schemas.microsoft.com/office/drawing/2014/main" id="{AA72A2D4-C68D-46CD-BE52-7C83ADF98D6D}"/>
              </a:ext>
            </a:extLst>
          </p:cNvPr>
          <p:cNvSpPr/>
          <p:nvPr/>
        </p:nvSpPr>
        <p:spPr>
          <a:xfrm>
            <a:off x="506909" y="1433185"/>
            <a:ext cx="4453463" cy="461665"/>
          </a:xfrm>
          <a:prstGeom prst="rect">
            <a:avLst/>
          </a:prstGeom>
        </p:spPr>
        <p:txBody>
          <a:bodyPr wrap="none">
            <a:spAutoFit/>
          </a:bodyPr>
          <a:lstStyle/>
          <a:p>
            <a:r>
              <a:rPr lang="es-MX" sz="2400" b="1" dirty="0">
                <a:solidFill>
                  <a:srgbClr val="00264C"/>
                </a:solidFill>
                <a:latin typeface="Gotham Rounded Bold"/>
                <a:cs typeface="Arial Rounded MT Bold"/>
              </a:rPr>
              <a:t>Logros de la Política Pública</a:t>
            </a:r>
            <a:r>
              <a:rPr lang="es-MX" sz="2400" b="1" dirty="0">
                <a:solidFill>
                  <a:srgbClr val="000000"/>
                </a:solidFill>
              </a:rPr>
              <a:t>:</a:t>
            </a:r>
          </a:p>
        </p:txBody>
      </p:sp>
      <p:pic>
        <p:nvPicPr>
          <p:cNvPr id="12" name="Imagen 11">
            <a:extLst>
              <a:ext uri="{FF2B5EF4-FFF2-40B4-BE49-F238E27FC236}">
                <a16:creationId xmlns:a16="http://schemas.microsoft.com/office/drawing/2014/main" id="{19E6B10D-FE1C-4CFA-B33E-A666D1E073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446" y="2237382"/>
            <a:ext cx="3320150" cy="2852386"/>
          </a:xfrm>
          <a:prstGeom prst="rect">
            <a:avLst/>
          </a:prstGeom>
        </p:spPr>
      </p:pic>
      <p:sp>
        <p:nvSpPr>
          <p:cNvPr id="15" name="Rectángulo 14">
            <a:extLst>
              <a:ext uri="{FF2B5EF4-FFF2-40B4-BE49-F238E27FC236}">
                <a16:creationId xmlns:a16="http://schemas.microsoft.com/office/drawing/2014/main" id="{ECA2CE70-C5A1-486B-95B9-A020ECC91896}"/>
              </a:ext>
            </a:extLst>
          </p:cNvPr>
          <p:cNvSpPr/>
          <p:nvPr/>
        </p:nvSpPr>
        <p:spPr>
          <a:xfrm>
            <a:off x="4352376" y="2009873"/>
            <a:ext cx="9223945" cy="446276"/>
          </a:xfrm>
          <a:prstGeom prst="rect">
            <a:avLst/>
          </a:prstGeom>
        </p:spPr>
        <p:txBody>
          <a:bodyPr wrap="square">
            <a:spAutoFit/>
          </a:bodyPr>
          <a:lstStyle/>
          <a:p>
            <a:pPr lvl="0" algn="just">
              <a:lnSpc>
                <a:spcPct val="115000"/>
              </a:lnSpc>
              <a:spcAft>
                <a:spcPts val="1000"/>
              </a:spcAft>
            </a:pPr>
            <a:r>
              <a:rPr lang="es-CO" sz="1600" dirty="0">
                <a:solidFill>
                  <a:srgbClr val="505252"/>
                </a:solidFill>
                <a:ea typeface="+mj-ea"/>
                <a:cs typeface="Arial" pitchFamily="34" charset="0"/>
              </a:rPr>
              <a:t>Fortalecimiento a</a:t>
            </a:r>
            <a:r>
              <a:rPr lang="es-CO" dirty="0">
                <a:solidFill>
                  <a:srgbClr val="000000"/>
                </a:solidFill>
                <a:ea typeface="Times New Roman" panose="02020603050405020304" pitchFamily="18" charset="0"/>
                <a:cs typeface="Times New Roman" panose="02020603050405020304" pitchFamily="18" charset="0"/>
              </a:rPr>
              <a:t> </a:t>
            </a:r>
            <a:r>
              <a:rPr lang="es-CO" sz="2000" dirty="0">
                <a:solidFill>
                  <a:srgbClr val="009EE5"/>
                </a:solidFill>
                <a:ea typeface="+mj-ea"/>
                <a:cs typeface="+mj-cs"/>
              </a:rPr>
              <a:t>70 </a:t>
            </a:r>
            <a:r>
              <a:rPr lang="es-CO" sz="2000" dirty="0">
                <a:solidFill>
                  <a:srgbClr val="3BAA34"/>
                </a:solidFill>
                <a:ea typeface="+mj-ea"/>
                <a:cs typeface="Arial" pitchFamily="34" charset="0"/>
              </a:rPr>
              <a:t>sistemas del servicio público de acueducto.</a:t>
            </a:r>
            <a:endParaRPr lang="es-MX" sz="2000" dirty="0">
              <a:solidFill>
                <a:srgbClr val="3BAA34"/>
              </a:solidFill>
              <a:ea typeface="+mj-ea"/>
              <a:cs typeface="Arial" pitchFamily="34" charset="0"/>
            </a:endParaRPr>
          </a:p>
        </p:txBody>
      </p:sp>
      <p:sp>
        <p:nvSpPr>
          <p:cNvPr id="16" name="Rectángulo 15">
            <a:extLst>
              <a:ext uri="{FF2B5EF4-FFF2-40B4-BE49-F238E27FC236}">
                <a16:creationId xmlns:a16="http://schemas.microsoft.com/office/drawing/2014/main" id="{5C0C1BF5-F51E-45DD-8EDF-9BDDB490A4E0}"/>
              </a:ext>
            </a:extLst>
          </p:cNvPr>
          <p:cNvSpPr/>
          <p:nvPr/>
        </p:nvSpPr>
        <p:spPr>
          <a:xfrm>
            <a:off x="4352376" y="3753852"/>
            <a:ext cx="7671302" cy="707886"/>
          </a:xfrm>
          <a:prstGeom prst="rect">
            <a:avLst/>
          </a:prstGeom>
        </p:spPr>
        <p:txBody>
          <a:bodyPr wrap="square">
            <a:spAutoFit/>
          </a:bodyPr>
          <a:lstStyle/>
          <a:p>
            <a:r>
              <a:rPr lang="es-MX" sz="2000" dirty="0">
                <a:solidFill>
                  <a:srgbClr val="3BAA34"/>
                </a:solidFill>
                <a:ea typeface="+mj-ea"/>
                <a:cs typeface="Arial" pitchFamily="34" charset="0"/>
              </a:rPr>
              <a:t>Jornadas de control de retamo espinoso </a:t>
            </a:r>
            <a:r>
              <a:rPr lang="es-MX" sz="1600" dirty="0">
                <a:solidFill>
                  <a:srgbClr val="505252"/>
                </a:solidFill>
                <a:ea typeface="+mj-ea"/>
                <a:cs typeface="Arial" pitchFamily="34" charset="0"/>
              </a:rPr>
              <a:t>en</a:t>
            </a:r>
            <a:r>
              <a:rPr lang="es-MX" dirty="0">
                <a:solidFill>
                  <a:srgbClr val="000000"/>
                </a:solidFill>
                <a:ea typeface="Times New Roman" panose="02020603050405020304" pitchFamily="18" charset="0"/>
              </a:rPr>
              <a:t> </a:t>
            </a:r>
            <a:r>
              <a:rPr lang="es-MX" sz="1600" dirty="0">
                <a:solidFill>
                  <a:srgbClr val="505252"/>
                </a:solidFill>
                <a:ea typeface="+mj-ea"/>
                <a:cs typeface="Arial" pitchFamily="34" charset="0"/>
              </a:rPr>
              <a:t>inmediaciones del </a:t>
            </a:r>
            <a:r>
              <a:rPr lang="es-MX" sz="2000" dirty="0">
                <a:solidFill>
                  <a:srgbClr val="009EE5"/>
                </a:solidFill>
                <a:ea typeface="+mj-ea"/>
                <a:cs typeface="+mj-cs"/>
              </a:rPr>
              <a:t>Parque Natural Nacional Sumapa</a:t>
            </a:r>
            <a:r>
              <a:rPr lang="es-MX" sz="1600" dirty="0">
                <a:solidFill>
                  <a:schemeClr val="accent3">
                    <a:lumMod val="60000"/>
                    <a:lumOff val="40000"/>
                  </a:schemeClr>
                </a:solidFill>
                <a:ea typeface="+mj-ea"/>
                <a:cs typeface="Arial" pitchFamily="34" charset="0"/>
              </a:rPr>
              <a:t>z</a:t>
            </a:r>
            <a:r>
              <a:rPr lang="es-MX" sz="1600" dirty="0">
                <a:solidFill>
                  <a:srgbClr val="505252"/>
                </a:solidFill>
                <a:ea typeface="+mj-ea"/>
                <a:cs typeface="Arial" pitchFamily="34" charset="0"/>
              </a:rPr>
              <a:t> y en la </a:t>
            </a:r>
            <a:r>
              <a:rPr lang="es-MX" sz="2000" dirty="0">
                <a:solidFill>
                  <a:srgbClr val="009EE5"/>
                </a:solidFill>
                <a:ea typeface="+mj-ea"/>
                <a:cs typeface="+mj-cs"/>
              </a:rPr>
              <a:t>Vereda Chisacá</a:t>
            </a:r>
          </a:p>
        </p:txBody>
      </p:sp>
      <p:sp>
        <p:nvSpPr>
          <p:cNvPr id="17" name="Rectángulo 16">
            <a:extLst>
              <a:ext uri="{FF2B5EF4-FFF2-40B4-BE49-F238E27FC236}">
                <a16:creationId xmlns:a16="http://schemas.microsoft.com/office/drawing/2014/main" id="{C721C3CB-E8DA-4A2F-AE72-5C107CDC44CB}"/>
              </a:ext>
            </a:extLst>
          </p:cNvPr>
          <p:cNvSpPr/>
          <p:nvPr/>
        </p:nvSpPr>
        <p:spPr>
          <a:xfrm>
            <a:off x="641446" y="5406424"/>
            <a:ext cx="11382232" cy="800219"/>
          </a:xfrm>
          <a:prstGeom prst="rect">
            <a:avLst/>
          </a:prstGeom>
        </p:spPr>
        <p:txBody>
          <a:bodyPr wrap="square">
            <a:spAutoFit/>
          </a:bodyPr>
          <a:lstStyle/>
          <a:p>
            <a:pPr lvl="0" algn="just">
              <a:lnSpc>
                <a:spcPct val="115000"/>
              </a:lnSpc>
              <a:spcAft>
                <a:spcPts val="1000"/>
              </a:spcAft>
            </a:pPr>
            <a:r>
              <a:rPr lang="es-CO" sz="2000" dirty="0">
                <a:solidFill>
                  <a:srgbClr val="3BAA34"/>
                </a:solidFill>
                <a:ea typeface="+mj-ea"/>
                <a:cs typeface="Arial" pitchFamily="34" charset="0"/>
              </a:rPr>
              <a:t>Mercados campesinos </a:t>
            </a:r>
            <a:r>
              <a:rPr lang="es-CO" sz="1600" dirty="0">
                <a:solidFill>
                  <a:srgbClr val="505252"/>
                </a:solidFill>
                <a:ea typeface="+mj-ea"/>
                <a:cs typeface="Arial" pitchFamily="34" charset="0"/>
              </a:rPr>
              <a:t>en la </a:t>
            </a:r>
            <a:r>
              <a:rPr lang="es-CO" sz="2000" dirty="0">
                <a:solidFill>
                  <a:srgbClr val="009EE5"/>
                </a:solidFill>
                <a:ea typeface="+mj-ea"/>
                <a:cs typeface="+mj-cs"/>
              </a:rPr>
              <a:t>Plaza de Bolívar </a:t>
            </a:r>
            <a:r>
              <a:rPr lang="es-CO" dirty="0">
                <a:solidFill>
                  <a:srgbClr val="000000"/>
                </a:solidFill>
                <a:ea typeface="Times New Roman" panose="02020603050405020304" pitchFamily="18" charset="0"/>
                <a:cs typeface="Times New Roman" panose="02020603050405020304" pitchFamily="18" charset="0"/>
              </a:rPr>
              <a:t>y </a:t>
            </a:r>
            <a:r>
              <a:rPr lang="es-CO" sz="1600" dirty="0">
                <a:solidFill>
                  <a:srgbClr val="505252"/>
                </a:solidFill>
                <a:ea typeface="+mj-ea"/>
                <a:cs typeface="Arial" pitchFamily="34" charset="0"/>
              </a:rPr>
              <a:t>en las diferentes localidades de Bogotá</a:t>
            </a:r>
            <a:r>
              <a:rPr lang="es-CO" dirty="0">
                <a:solidFill>
                  <a:srgbClr val="000000"/>
                </a:solidFill>
                <a:ea typeface="Times New Roman" panose="02020603050405020304" pitchFamily="18" charset="0"/>
                <a:cs typeface="Times New Roman" panose="02020603050405020304" pitchFamily="18" charset="0"/>
              </a:rPr>
              <a:t>. </a:t>
            </a:r>
            <a:r>
              <a:rPr lang="es-CO" sz="1600" dirty="0">
                <a:solidFill>
                  <a:srgbClr val="505252"/>
                </a:solidFill>
                <a:ea typeface="+mj-ea"/>
                <a:cs typeface="Arial" pitchFamily="34" charset="0"/>
              </a:rPr>
              <a:t>También se instaló un</a:t>
            </a:r>
            <a:r>
              <a:rPr lang="es-CO" dirty="0">
                <a:solidFill>
                  <a:srgbClr val="000000"/>
                </a:solidFill>
                <a:ea typeface="Times New Roman" panose="02020603050405020304" pitchFamily="18" charset="0"/>
                <a:cs typeface="Times New Roman" panose="02020603050405020304" pitchFamily="18" charset="0"/>
              </a:rPr>
              <a:t> </a:t>
            </a:r>
            <a:r>
              <a:rPr lang="es-CO" sz="2000" dirty="0">
                <a:solidFill>
                  <a:srgbClr val="3BAA34"/>
                </a:solidFill>
                <a:ea typeface="+mj-ea"/>
                <a:cs typeface="Arial" pitchFamily="34" charset="0"/>
              </a:rPr>
              <a:t>Mercado campesino permanente </a:t>
            </a:r>
            <a:r>
              <a:rPr lang="es-CO" dirty="0">
                <a:solidFill>
                  <a:srgbClr val="000000"/>
                </a:solidFill>
                <a:ea typeface="Times New Roman" panose="02020603050405020304" pitchFamily="18" charset="0"/>
                <a:cs typeface="Times New Roman" panose="02020603050405020304" pitchFamily="18" charset="0"/>
              </a:rPr>
              <a:t>en la </a:t>
            </a:r>
            <a:r>
              <a:rPr lang="es-CO" sz="2000" dirty="0">
                <a:solidFill>
                  <a:srgbClr val="009EE5"/>
                </a:solidFill>
                <a:ea typeface="+mj-ea"/>
                <a:cs typeface="+mj-cs"/>
              </a:rPr>
              <a:t>Plaza de los Artesanos. </a:t>
            </a:r>
            <a:endParaRPr lang="es-MX" sz="2000" dirty="0">
              <a:solidFill>
                <a:srgbClr val="009EE5"/>
              </a:solidFill>
              <a:ea typeface="+mj-ea"/>
              <a:cs typeface="+mj-cs"/>
            </a:endParaRPr>
          </a:p>
        </p:txBody>
      </p:sp>
      <p:sp>
        <p:nvSpPr>
          <p:cNvPr id="18" name="Rectángulo 17">
            <a:extLst>
              <a:ext uri="{FF2B5EF4-FFF2-40B4-BE49-F238E27FC236}">
                <a16:creationId xmlns:a16="http://schemas.microsoft.com/office/drawing/2014/main" id="{1322BE95-8EA3-4DC9-A953-77F503E3AA34}"/>
              </a:ext>
            </a:extLst>
          </p:cNvPr>
          <p:cNvSpPr/>
          <p:nvPr/>
        </p:nvSpPr>
        <p:spPr>
          <a:xfrm>
            <a:off x="4352376" y="2620335"/>
            <a:ext cx="7357403" cy="729430"/>
          </a:xfrm>
          <a:prstGeom prst="rect">
            <a:avLst/>
          </a:prstGeom>
        </p:spPr>
        <p:txBody>
          <a:bodyPr wrap="square">
            <a:spAutoFit/>
          </a:bodyPr>
          <a:lstStyle/>
          <a:p>
            <a:pPr lvl="0" algn="just">
              <a:lnSpc>
                <a:spcPct val="115000"/>
              </a:lnSpc>
              <a:spcAft>
                <a:spcPts val="0"/>
              </a:spcAft>
            </a:pPr>
            <a:r>
              <a:rPr lang="es-CO" sz="1600" dirty="0">
                <a:solidFill>
                  <a:srgbClr val="505252"/>
                </a:solidFill>
                <a:ea typeface="+mj-ea"/>
                <a:cs typeface="Arial" pitchFamily="34" charset="0"/>
              </a:rPr>
              <a:t>Implementación de </a:t>
            </a:r>
            <a:r>
              <a:rPr lang="es-CO" sz="2000" dirty="0">
                <a:solidFill>
                  <a:srgbClr val="3BAA34"/>
                </a:solidFill>
                <a:ea typeface="+mj-ea"/>
                <a:cs typeface="Arial" pitchFamily="34" charset="0"/>
              </a:rPr>
              <a:t>especies hortofrutícolas no tradicionales </a:t>
            </a:r>
            <a:r>
              <a:rPr lang="es-CO" sz="1600" dirty="0">
                <a:solidFill>
                  <a:srgbClr val="505252"/>
                </a:solidFill>
                <a:ea typeface="+mj-ea"/>
                <a:cs typeface="Arial" pitchFamily="34" charset="0"/>
              </a:rPr>
              <a:t>con alta potencialidad comercial y valor agregado.</a:t>
            </a:r>
            <a:endParaRPr lang="es-MX" sz="1600" dirty="0">
              <a:solidFill>
                <a:srgbClr val="505252"/>
              </a:solidFill>
              <a:ea typeface="+mj-ea"/>
              <a:cs typeface="Arial" pitchFamily="34" charset="0"/>
            </a:endParaRPr>
          </a:p>
        </p:txBody>
      </p:sp>
      <p:sp>
        <p:nvSpPr>
          <p:cNvPr id="9" name="Rectángulo 8">
            <a:extLst>
              <a:ext uri="{FF2B5EF4-FFF2-40B4-BE49-F238E27FC236}">
                <a16:creationId xmlns:a16="http://schemas.microsoft.com/office/drawing/2014/main" id="{86D6CFED-4F08-4DA2-84A1-62C85E5B259C}"/>
              </a:ext>
            </a:extLst>
          </p:cNvPr>
          <p:cNvSpPr/>
          <p:nvPr/>
        </p:nvSpPr>
        <p:spPr>
          <a:xfrm>
            <a:off x="4352376" y="4602227"/>
            <a:ext cx="6096000" cy="400110"/>
          </a:xfrm>
          <a:prstGeom prst="rect">
            <a:avLst/>
          </a:prstGeom>
        </p:spPr>
        <p:txBody>
          <a:bodyPr>
            <a:spAutoFit/>
          </a:bodyPr>
          <a:lstStyle/>
          <a:p>
            <a:r>
              <a:rPr lang="es-CO" sz="2000" dirty="0">
                <a:solidFill>
                  <a:srgbClr val="009EE5"/>
                </a:solidFill>
                <a:ea typeface="+mj-ea"/>
                <a:cs typeface="+mj-cs"/>
              </a:rPr>
              <a:t>129,9 Ha  </a:t>
            </a:r>
            <a:r>
              <a:rPr lang="es-CO" sz="2000" dirty="0">
                <a:solidFill>
                  <a:srgbClr val="3BAA34"/>
                </a:solidFill>
                <a:ea typeface="+mj-ea"/>
                <a:cs typeface="Arial" pitchFamily="34" charset="0"/>
              </a:rPr>
              <a:t>rurales restauradas</a:t>
            </a:r>
            <a:r>
              <a:rPr lang="es-CO" dirty="0"/>
              <a:t> </a:t>
            </a:r>
            <a:r>
              <a:rPr lang="es-CO" sz="1600" dirty="0">
                <a:solidFill>
                  <a:srgbClr val="505252"/>
                </a:solidFill>
                <a:ea typeface="+mj-ea"/>
                <a:cs typeface="Arial" pitchFamily="34" charset="0"/>
              </a:rPr>
              <a:t>en el D.C.</a:t>
            </a:r>
          </a:p>
        </p:txBody>
      </p:sp>
    </p:spTree>
    <p:extLst>
      <p:ext uri="{BB962C8B-B14F-4D97-AF65-F5344CB8AC3E}">
        <p14:creationId xmlns:p14="http://schemas.microsoft.com/office/powerpoint/2010/main" val="3393682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6" name="Rectángulo 5"/>
          <p:cNvSpPr/>
          <p:nvPr/>
        </p:nvSpPr>
        <p:spPr>
          <a:xfrm>
            <a:off x="0" y="2009104"/>
            <a:ext cx="12228442" cy="1402865"/>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a:p>
            <a:pPr algn="ctr"/>
            <a:r>
              <a:rPr lang="es-ES" sz="3200" b="1" dirty="0"/>
              <a:t>Punto 2. </a:t>
            </a:r>
            <a:r>
              <a:rPr lang="es-MX" sz="3200" b="1" dirty="0"/>
              <a:t>Presentación del proyecto de la modificación al Acuerdo No. 01 de 2016</a:t>
            </a:r>
            <a:endParaRPr lang="es-CO" sz="3200" b="1" dirty="0"/>
          </a:p>
        </p:txBody>
      </p:sp>
    </p:spTree>
    <p:extLst>
      <p:ext uri="{BB962C8B-B14F-4D97-AF65-F5344CB8AC3E}">
        <p14:creationId xmlns:p14="http://schemas.microsoft.com/office/powerpoint/2010/main" val="656901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Política Pública de Ruralidad</a:t>
            </a:r>
          </a:p>
        </p:txBody>
      </p:sp>
      <p:graphicFrame>
        <p:nvGraphicFramePr>
          <p:cNvPr id="5" name="Tabla 4"/>
          <p:cNvGraphicFramePr>
            <a:graphicFrameLocks noGrp="1"/>
          </p:cNvGraphicFramePr>
          <p:nvPr/>
        </p:nvGraphicFramePr>
        <p:xfrm>
          <a:off x="332705" y="1837717"/>
          <a:ext cx="11526590" cy="4100790"/>
        </p:xfrm>
        <a:graphic>
          <a:graphicData uri="http://schemas.openxmlformats.org/drawingml/2006/table">
            <a:tbl>
              <a:tblPr/>
              <a:tblGrid>
                <a:gridCol w="7858226">
                  <a:extLst>
                    <a:ext uri="{9D8B030D-6E8A-4147-A177-3AD203B41FA5}">
                      <a16:colId xmlns:a16="http://schemas.microsoft.com/office/drawing/2014/main" val="20000"/>
                    </a:ext>
                  </a:extLst>
                </a:gridCol>
                <a:gridCol w="1631853">
                  <a:extLst>
                    <a:ext uri="{9D8B030D-6E8A-4147-A177-3AD203B41FA5}">
                      <a16:colId xmlns:a16="http://schemas.microsoft.com/office/drawing/2014/main" val="20001"/>
                    </a:ext>
                  </a:extLst>
                </a:gridCol>
                <a:gridCol w="1494573">
                  <a:extLst>
                    <a:ext uri="{9D8B030D-6E8A-4147-A177-3AD203B41FA5}">
                      <a16:colId xmlns:a16="http://schemas.microsoft.com/office/drawing/2014/main" val="20002"/>
                    </a:ext>
                  </a:extLst>
                </a:gridCol>
                <a:gridCol w="541938">
                  <a:extLst>
                    <a:ext uri="{9D8B030D-6E8A-4147-A177-3AD203B41FA5}">
                      <a16:colId xmlns:a16="http://schemas.microsoft.com/office/drawing/2014/main" val="20003"/>
                    </a:ext>
                  </a:extLst>
                </a:gridCol>
              </a:tblGrid>
              <a:tr h="296107">
                <a:tc>
                  <a:txBody>
                    <a:bodyPr/>
                    <a:lstStyle/>
                    <a:p>
                      <a:pPr algn="l" fontAlgn="b"/>
                      <a:endParaRPr lang="pt-BR" sz="2400" b="1" i="0" u="none" strike="noStrike" dirty="0">
                        <a:solidFill>
                          <a:srgbClr val="000000"/>
                        </a:solidFill>
                        <a:effectLst/>
                        <a:latin typeface="Calibri" panose="020F0502020204030204" pitchFamily="34" charset="0"/>
                      </a:endParaRP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s-ES" sz="2400" b="1" i="0" u="none" strike="noStrike" dirty="0">
                          <a:solidFill>
                            <a:srgbClr val="000000"/>
                          </a:solidFill>
                          <a:effectLst/>
                          <a:latin typeface="Calibri" panose="020F0502020204030204" pitchFamily="34" charset="0"/>
                        </a:rPr>
                        <a:t>TOTAL 2016-2017</a:t>
                      </a: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4029">
                <a:tc>
                  <a:txBody>
                    <a:bodyPr/>
                    <a:lstStyle/>
                    <a:p>
                      <a:pPr algn="l" fontAlgn="b"/>
                      <a:r>
                        <a:rPr lang="es-ES" sz="2400" b="1" i="0" u="none" strike="noStrike" dirty="0">
                          <a:solidFill>
                            <a:srgbClr val="000000"/>
                          </a:solidFill>
                          <a:effectLst/>
                          <a:latin typeface="Calibri" panose="020F0502020204030204" pitchFamily="34" charset="0"/>
                        </a:rPr>
                        <a:t>Eje transversal/Programa/Proyecto del PDD/Meta</a:t>
                      </a: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2400" b="1" i="0" u="none" strike="noStrike">
                          <a:solidFill>
                            <a:srgbClr val="000000"/>
                          </a:solidFill>
                          <a:effectLst/>
                          <a:latin typeface="Calibri" panose="020F0502020204030204" pitchFamily="34" charset="0"/>
                        </a:rPr>
                        <a:t>Programado </a:t>
                      </a:r>
                    </a:p>
                  </a:txBody>
                  <a:tcPr marL="7743" marR="7743" marT="77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400" b="1" i="0" u="none" strike="noStrike">
                          <a:solidFill>
                            <a:srgbClr val="000000"/>
                          </a:solidFill>
                          <a:effectLst/>
                          <a:latin typeface="Calibri" panose="020F0502020204030204" pitchFamily="34" charset="0"/>
                        </a:rPr>
                        <a:t>Ejecutado </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400" b="1" i="0" u="none" strike="noStrike">
                          <a:solidFill>
                            <a:srgbClr val="000000"/>
                          </a:solidFill>
                          <a:effectLst/>
                          <a:latin typeface="Calibri" panose="020F0502020204030204" pitchFamily="34" charset="0"/>
                        </a:rPr>
                        <a:t>%</a:t>
                      </a:r>
                    </a:p>
                  </a:txBody>
                  <a:tcPr marL="7743" marR="7743" marT="77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1754">
                <a:tc>
                  <a:txBody>
                    <a:bodyPr/>
                    <a:lstStyle/>
                    <a:p>
                      <a:pPr algn="l" fontAlgn="b"/>
                      <a:r>
                        <a:rPr lang="es-ES" sz="2400" b="0" i="0" u="none" strike="noStrike" dirty="0">
                          <a:solidFill>
                            <a:srgbClr val="000000"/>
                          </a:solidFill>
                          <a:effectLst/>
                          <a:latin typeface="Calibri" panose="020F0502020204030204" pitchFamily="34" charset="0"/>
                        </a:rPr>
                        <a:t>06. Eje transversal Sostenibilidad Ambiental basada en la eficiencia energética</a:t>
                      </a: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2400" b="0" i="0" u="none" strike="noStrike" dirty="0">
                          <a:solidFill>
                            <a:srgbClr val="000000"/>
                          </a:solidFill>
                          <a:effectLst/>
                          <a:latin typeface="Calibri" panose="020F0502020204030204" pitchFamily="34" charset="0"/>
                        </a:rPr>
                        <a:t>3.374</a:t>
                      </a:r>
                    </a:p>
                  </a:txBody>
                  <a:tcPr marL="7743" marR="7743" marT="77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2400" b="0" i="0" u="none" strike="noStrike" dirty="0">
                          <a:solidFill>
                            <a:srgbClr val="000000"/>
                          </a:solidFill>
                          <a:effectLst/>
                          <a:latin typeface="Calibri" panose="020F0502020204030204" pitchFamily="34" charset="0"/>
                        </a:rPr>
                        <a:t>3.079</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2400" b="0" i="0" u="none" strike="noStrike" dirty="0">
                          <a:solidFill>
                            <a:srgbClr val="000000"/>
                          </a:solidFill>
                          <a:effectLst/>
                          <a:latin typeface="Calibri" panose="020F0502020204030204" pitchFamily="34" charset="0"/>
                        </a:rPr>
                        <a:t>91</a:t>
                      </a:r>
                    </a:p>
                  </a:txBody>
                  <a:tcPr marL="7743" marR="7743" marT="77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194029">
                <a:tc>
                  <a:txBody>
                    <a:bodyPr/>
                    <a:lstStyle/>
                    <a:p>
                      <a:pPr algn="l" fontAlgn="b"/>
                      <a:r>
                        <a:rPr lang="es-ES" sz="2400" b="0" i="0" u="none" strike="noStrike" dirty="0">
                          <a:solidFill>
                            <a:srgbClr val="000000"/>
                          </a:solidFill>
                          <a:effectLst/>
                          <a:latin typeface="Calibri" panose="020F0502020204030204" pitchFamily="34" charset="0"/>
                        </a:rPr>
                        <a:t>38 Recuperación y manejo de la estructura ecológica principal </a:t>
                      </a: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0.855</a:t>
                      </a:r>
                    </a:p>
                  </a:txBody>
                  <a:tcPr marL="7743" marR="7743" marT="77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0.752</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87</a:t>
                      </a:r>
                    </a:p>
                  </a:txBody>
                  <a:tcPr marL="7743" marR="7743" marT="77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254126">
                <a:tc>
                  <a:txBody>
                    <a:bodyPr/>
                    <a:lstStyle/>
                    <a:p>
                      <a:pPr algn="l" fontAlgn="t"/>
                      <a:r>
                        <a:rPr lang="es-MX" sz="2400" b="0" i="0" u="none" strike="noStrike" dirty="0">
                          <a:solidFill>
                            <a:srgbClr val="000000"/>
                          </a:solidFill>
                          <a:effectLst/>
                          <a:latin typeface="Calibri" panose="020F0502020204030204" pitchFamily="34" charset="0"/>
                        </a:rPr>
                        <a:t>177. Consolidación de la Estructura Ecológica Principal</a:t>
                      </a: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400" b="0" i="0" u="none" strike="noStrike">
                          <a:solidFill>
                            <a:srgbClr val="000000"/>
                          </a:solidFill>
                          <a:effectLst/>
                          <a:latin typeface="Calibri" panose="020F0502020204030204" pitchFamily="34" charset="0"/>
                        </a:rPr>
                        <a:t>0.855</a:t>
                      </a:r>
                    </a:p>
                  </a:txBody>
                  <a:tcPr marL="7743" marR="7743" marT="77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400" b="0" i="0" u="none" strike="noStrike">
                          <a:solidFill>
                            <a:srgbClr val="000000"/>
                          </a:solidFill>
                          <a:effectLst/>
                          <a:latin typeface="Calibri" panose="020F0502020204030204" pitchFamily="34" charset="0"/>
                        </a:rPr>
                        <a:t>0.752</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400" b="0" i="0" u="none" strike="noStrike" dirty="0">
                          <a:solidFill>
                            <a:srgbClr val="000000"/>
                          </a:solidFill>
                          <a:effectLst/>
                          <a:latin typeface="Calibri" panose="020F0502020204030204" pitchFamily="34" charset="0"/>
                        </a:rPr>
                        <a:t>87</a:t>
                      </a:r>
                    </a:p>
                  </a:txBody>
                  <a:tcPr marL="7743" marR="7743" marT="77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4029">
                <a:tc>
                  <a:txBody>
                    <a:bodyPr/>
                    <a:lstStyle/>
                    <a:p>
                      <a:pPr algn="l" fontAlgn="b"/>
                      <a:r>
                        <a:rPr lang="es-ES" sz="2400" b="0" i="0" u="none" strike="noStrike" dirty="0">
                          <a:solidFill>
                            <a:srgbClr val="000000"/>
                          </a:solidFill>
                          <a:effectLst/>
                          <a:latin typeface="Calibri" panose="020F0502020204030204" pitchFamily="34" charset="0"/>
                        </a:rPr>
                        <a:t>39 Ambiente sano para la equidad y disfrute del ciudadano </a:t>
                      </a: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1.839</a:t>
                      </a:r>
                    </a:p>
                  </a:txBody>
                  <a:tcPr marL="7743" marR="7743" marT="77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1.655</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90</a:t>
                      </a:r>
                    </a:p>
                  </a:txBody>
                  <a:tcPr marL="7743" marR="7743" marT="77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223188">
                <a:tc>
                  <a:txBody>
                    <a:bodyPr/>
                    <a:lstStyle/>
                    <a:p>
                      <a:pPr algn="l" fontAlgn="ctr"/>
                      <a:r>
                        <a:rPr lang="es-ES" sz="2400" b="0" i="0" u="none" strike="noStrike" dirty="0">
                          <a:solidFill>
                            <a:srgbClr val="000000"/>
                          </a:solidFill>
                          <a:effectLst/>
                          <a:latin typeface="Calibri" panose="020F0502020204030204" pitchFamily="34" charset="0"/>
                        </a:rPr>
                        <a:t>179. Ambiente sano</a:t>
                      </a: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400" b="0" i="0" u="none" strike="noStrike" dirty="0">
                          <a:solidFill>
                            <a:srgbClr val="000000"/>
                          </a:solidFill>
                          <a:effectLst/>
                          <a:latin typeface="Calibri" panose="020F0502020204030204" pitchFamily="34" charset="0"/>
                        </a:rPr>
                        <a:t>1.839</a:t>
                      </a:r>
                    </a:p>
                  </a:txBody>
                  <a:tcPr marL="7743" marR="7743" marT="77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400" b="0" i="0" u="none" strike="noStrike" dirty="0">
                          <a:solidFill>
                            <a:srgbClr val="000000"/>
                          </a:solidFill>
                          <a:effectLst/>
                          <a:latin typeface="Calibri" panose="020F0502020204030204" pitchFamily="34" charset="0"/>
                        </a:rPr>
                        <a:t>1.655</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400" b="0" i="0" u="none" strike="noStrike" dirty="0">
                          <a:solidFill>
                            <a:srgbClr val="000000"/>
                          </a:solidFill>
                          <a:effectLst/>
                          <a:latin typeface="Calibri" panose="020F0502020204030204" pitchFamily="34" charset="0"/>
                        </a:rPr>
                        <a:t>90</a:t>
                      </a:r>
                    </a:p>
                  </a:txBody>
                  <a:tcPr marL="7743" marR="7743" marT="77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4029">
                <a:tc>
                  <a:txBody>
                    <a:bodyPr/>
                    <a:lstStyle/>
                    <a:p>
                      <a:pPr algn="l" fontAlgn="b"/>
                      <a:r>
                        <a:rPr lang="es-ES" sz="2400" b="0" i="0" u="none" strike="noStrike" dirty="0">
                          <a:solidFill>
                            <a:srgbClr val="000000"/>
                          </a:solidFill>
                          <a:effectLst/>
                          <a:latin typeface="Calibri" panose="020F0502020204030204" pitchFamily="34" charset="0"/>
                        </a:rPr>
                        <a:t>41 Desarrollo rural sostenible</a:t>
                      </a: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0.679</a:t>
                      </a:r>
                    </a:p>
                  </a:txBody>
                  <a:tcPr marL="7743" marR="7743" marT="77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0.671</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98</a:t>
                      </a:r>
                    </a:p>
                  </a:txBody>
                  <a:tcPr marL="7743" marR="7743" marT="77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209420">
                <a:tc>
                  <a:txBody>
                    <a:bodyPr/>
                    <a:lstStyle/>
                    <a:p>
                      <a:pPr algn="l" fontAlgn="ctr"/>
                      <a:r>
                        <a:rPr lang="es-ES" sz="2400" b="0" i="0" u="none" strike="noStrike" dirty="0">
                          <a:solidFill>
                            <a:srgbClr val="000000"/>
                          </a:solidFill>
                          <a:effectLst/>
                          <a:latin typeface="Calibri" panose="020F0502020204030204" pitchFamily="34" charset="0"/>
                        </a:rPr>
                        <a:t>181</a:t>
                      </a:r>
                      <a:r>
                        <a:rPr lang="es-ES" sz="2400" b="0" i="0" u="none" strike="noStrike" baseline="0" dirty="0">
                          <a:solidFill>
                            <a:srgbClr val="000000"/>
                          </a:solidFill>
                          <a:effectLst/>
                          <a:latin typeface="Calibri" panose="020F0502020204030204" pitchFamily="34" charset="0"/>
                        </a:rPr>
                        <a:t> Territorio sostenible</a:t>
                      </a:r>
                      <a:endParaRPr lang="es-ES" sz="2400" b="0" i="0" u="none" strike="noStrike" dirty="0">
                        <a:solidFill>
                          <a:srgbClr val="000000"/>
                        </a:solidFill>
                        <a:effectLst/>
                        <a:latin typeface="Calibri" panose="020F0502020204030204" pitchFamily="34" charset="0"/>
                      </a:endParaRP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400" b="0" i="0" u="none" strike="noStrike" dirty="0">
                          <a:solidFill>
                            <a:srgbClr val="000000"/>
                          </a:solidFill>
                          <a:effectLst/>
                          <a:latin typeface="Calibri" panose="020F0502020204030204" pitchFamily="34" charset="0"/>
                        </a:rPr>
                        <a:t>0.679</a:t>
                      </a:r>
                    </a:p>
                  </a:txBody>
                  <a:tcPr marL="7743" marR="7743" marT="77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400" b="0" i="0" u="none" strike="noStrike" dirty="0">
                          <a:solidFill>
                            <a:srgbClr val="000000"/>
                          </a:solidFill>
                          <a:effectLst/>
                          <a:latin typeface="Calibri" panose="020F0502020204030204" pitchFamily="34" charset="0"/>
                        </a:rPr>
                        <a:t>0.671</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400" b="0" i="0" u="none" strike="noStrike" dirty="0">
                          <a:solidFill>
                            <a:srgbClr val="000000"/>
                          </a:solidFill>
                          <a:effectLst/>
                          <a:latin typeface="Calibri" panose="020F0502020204030204" pitchFamily="34" charset="0"/>
                        </a:rPr>
                        <a:t>98</a:t>
                      </a:r>
                    </a:p>
                  </a:txBody>
                  <a:tcPr marL="7743" marR="7743" marT="77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38141">
                <a:tc>
                  <a:txBody>
                    <a:bodyPr/>
                    <a:lstStyle/>
                    <a:p>
                      <a:pPr algn="l" fontAlgn="b"/>
                      <a:r>
                        <a:rPr lang="es-ES" sz="2400" b="0" i="0" u="none" strike="noStrike" dirty="0">
                          <a:solidFill>
                            <a:srgbClr val="000000"/>
                          </a:solidFill>
                          <a:effectLst/>
                          <a:latin typeface="Calibri" panose="020F0502020204030204" pitchFamily="34" charset="0"/>
                        </a:rPr>
                        <a:t>TOTAL</a:t>
                      </a:r>
                    </a:p>
                  </a:txBody>
                  <a:tcPr marL="7743" marR="7743" marT="7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3.374</a:t>
                      </a:r>
                    </a:p>
                  </a:txBody>
                  <a:tcPr marL="7743" marR="7743" marT="77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3.079</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2400" b="0" i="0" u="none" strike="noStrike" dirty="0">
                          <a:solidFill>
                            <a:srgbClr val="000000"/>
                          </a:solidFill>
                          <a:effectLst/>
                          <a:latin typeface="Calibri" panose="020F0502020204030204" pitchFamily="34" charset="0"/>
                        </a:rPr>
                        <a:t>91</a:t>
                      </a:r>
                    </a:p>
                  </a:txBody>
                  <a:tcPr marL="7743" marR="7743" marT="77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343391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251346" y="324183"/>
            <a:ext cx="10515600" cy="725527"/>
          </a:xfrm>
        </p:spPr>
        <p:txBody>
          <a:bodyPr/>
          <a:lstStyle/>
          <a:p>
            <a:r>
              <a:rPr lang="es-ES" dirty="0"/>
              <a:t>Política Pública de Ruralidad</a:t>
            </a:r>
          </a:p>
        </p:txBody>
      </p:sp>
      <p:graphicFrame>
        <p:nvGraphicFramePr>
          <p:cNvPr id="6" name="Tabla 5"/>
          <p:cNvGraphicFramePr>
            <a:graphicFrameLocks noGrp="1"/>
          </p:cNvGraphicFramePr>
          <p:nvPr/>
        </p:nvGraphicFramePr>
        <p:xfrm>
          <a:off x="161200" y="1539676"/>
          <a:ext cx="3363583" cy="4979961"/>
        </p:xfrm>
        <a:graphic>
          <a:graphicData uri="http://schemas.openxmlformats.org/drawingml/2006/table">
            <a:tbl>
              <a:tblPr/>
              <a:tblGrid>
                <a:gridCol w="3363583">
                  <a:extLst>
                    <a:ext uri="{9D8B030D-6E8A-4147-A177-3AD203B41FA5}">
                      <a16:colId xmlns:a16="http://schemas.microsoft.com/office/drawing/2014/main" val="20000"/>
                    </a:ext>
                  </a:extLst>
                </a:gridCol>
              </a:tblGrid>
              <a:tr h="541214">
                <a:tc>
                  <a:txBody>
                    <a:bodyPr/>
                    <a:lstStyle/>
                    <a:p>
                      <a:pPr algn="just" fontAlgn="ctr"/>
                      <a:r>
                        <a:rPr lang="es-ES" sz="1800" b="1" i="0" u="none" strike="noStrike" dirty="0">
                          <a:solidFill>
                            <a:srgbClr val="000000"/>
                          </a:solidFill>
                          <a:effectLst/>
                          <a:latin typeface="Calibri" panose="020F0502020204030204" pitchFamily="34" charset="0"/>
                        </a:rPr>
                        <a:t>Proyecto de inversión / Meta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82429">
                <a:tc>
                  <a:txBody>
                    <a:bodyPr/>
                    <a:lstStyle/>
                    <a:p>
                      <a:pPr algn="just" fontAlgn="ctr"/>
                      <a:r>
                        <a:rPr lang="es-ES" sz="1800" b="0" i="0" u="none" strike="noStrike" kern="1200" dirty="0">
                          <a:solidFill>
                            <a:srgbClr val="000000"/>
                          </a:solidFill>
                          <a:effectLst/>
                          <a:latin typeface="Calibri" panose="020F0502020204030204" pitchFamily="34" charset="0"/>
                          <a:ea typeface="+mn-ea"/>
                          <a:cs typeface="+mn-cs"/>
                        </a:rPr>
                        <a:t>7517. Promoción de la conservación de bienes y servicios ambientales rurales en Bogotá D.C.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4"/>
                  </a:ext>
                </a:extLst>
              </a:tr>
              <a:tr h="1678159">
                <a:tc>
                  <a:txBody>
                    <a:bodyPr/>
                    <a:lstStyle/>
                    <a:p>
                      <a:pPr algn="just" fontAlgn="ctr"/>
                      <a:r>
                        <a:rPr lang="es-ES" sz="1800" b="0" i="0" u="none" strike="noStrike" kern="1200" dirty="0">
                          <a:solidFill>
                            <a:srgbClr val="000000"/>
                          </a:solidFill>
                          <a:effectLst/>
                          <a:latin typeface="Calibri" panose="020F0502020204030204" pitchFamily="34" charset="0"/>
                          <a:ea typeface="+mn-ea"/>
                          <a:cs typeface="+mn-cs"/>
                        </a:rPr>
                        <a:t>Aumentar a 200 hectáreas las áreas con procesos de restauración ecológica participativa o conservación y/o mantenimiento en la ruralidad de Bogotana.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678159">
                <a:tc>
                  <a:txBody>
                    <a:bodyPr/>
                    <a:lstStyle/>
                    <a:p>
                      <a:pPr algn="just" fontAlgn="ctr"/>
                      <a:r>
                        <a:rPr lang="es-ES" sz="1800" b="0" i="0" u="none" strike="noStrike" kern="1200" dirty="0">
                          <a:solidFill>
                            <a:srgbClr val="000000"/>
                          </a:solidFill>
                          <a:effectLst/>
                          <a:latin typeface="Calibri" panose="020F0502020204030204" pitchFamily="34" charset="0"/>
                          <a:ea typeface="+mn-ea"/>
                          <a:cs typeface="+mn-cs"/>
                        </a:rPr>
                        <a:t>Implementar en 1,000 predios acciones de buenas prácticas ambientales en sistemas de producción agropecuaria.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7" name="Imagen 6">
            <a:extLst>
              <a:ext uri="{FF2B5EF4-FFF2-40B4-BE49-F238E27FC236}">
                <a16:creationId xmlns:a16="http://schemas.microsoft.com/office/drawing/2014/main" id="{9C234492-C755-47E2-9592-EDD96721CF21}"/>
              </a:ext>
            </a:extLst>
          </p:cNvPr>
          <p:cNvPicPr/>
          <p:nvPr/>
        </p:nvPicPr>
        <p:blipFill rotWithShape="1">
          <a:blip r:embed="rId2" cstate="print">
            <a:extLst>
              <a:ext uri="{28A0092B-C50C-407E-A947-70E740481C1C}">
                <a14:useLocalDpi xmlns:a14="http://schemas.microsoft.com/office/drawing/2010/main" val="0"/>
              </a:ext>
            </a:extLst>
          </a:blip>
          <a:srcRect t="21154"/>
          <a:stretch/>
        </p:blipFill>
        <p:spPr bwMode="auto">
          <a:xfrm>
            <a:off x="3685987" y="1648385"/>
            <a:ext cx="8360757" cy="1430331"/>
          </a:xfrm>
          <a:prstGeom prst="rect">
            <a:avLst/>
          </a:prstGeom>
          <a:noFill/>
        </p:spPr>
      </p:pic>
      <p:pic>
        <p:nvPicPr>
          <p:cNvPr id="8" name="Imagen 7">
            <a:extLst>
              <a:ext uri="{FF2B5EF4-FFF2-40B4-BE49-F238E27FC236}">
                <a16:creationId xmlns:a16="http://schemas.microsoft.com/office/drawing/2014/main" id="{7668A474-0132-4707-9CA2-BF1CB34EF9A3}"/>
              </a:ext>
            </a:extLst>
          </p:cNvPr>
          <p:cNvPicPr/>
          <p:nvPr/>
        </p:nvPicPr>
        <p:blipFill rotWithShape="1">
          <a:blip r:embed="rId3" cstate="print">
            <a:extLst>
              <a:ext uri="{28A0092B-C50C-407E-A947-70E740481C1C}">
                <a14:useLocalDpi xmlns:a14="http://schemas.microsoft.com/office/drawing/2010/main" val="0"/>
              </a:ext>
            </a:extLst>
          </a:blip>
          <a:srcRect t="15705"/>
          <a:stretch/>
        </p:blipFill>
        <p:spPr bwMode="auto">
          <a:xfrm>
            <a:off x="3685985" y="4426798"/>
            <a:ext cx="8360757" cy="1131323"/>
          </a:xfrm>
          <a:prstGeom prst="rect">
            <a:avLst/>
          </a:prstGeom>
          <a:noFill/>
        </p:spPr>
      </p:pic>
      <p:sp>
        <p:nvSpPr>
          <p:cNvPr id="3" name="Rectángulo 2">
            <a:extLst>
              <a:ext uri="{FF2B5EF4-FFF2-40B4-BE49-F238E27FC236}">
                <a16:creationId xmlns:a16="http://schemas.microsoft.com/office/drawing/2014/main" id="{36A40CFF-2585-47A8-BD19-DB7B941898A2}"/>
              </a:ext>
            </a:extLst>
          </p:cNvPr>
          <p:cNvSpPr/>
          <p:nvPr/>
        </p:nvSpPr>
        <p:spPr>
          <a:xfrm>
            <a:off x="3685985" y="5840251"/>
            <a:ext cx="8683163" cy="615553"/>
          </a:xfrm>
          <a:prstGeom prst="rect">
            <a:avLst/>
          </a:prstGeom>
        </p:spPr>
        <p:txBody>
          <a:bodyPr wrap="square">
            <a:spAutoFit/>
          </a:bodyPr>
          <a:lstStyle/>
          <a:p>
            <a:r>
              <a:rPr lang="es-CO" sz="1600" dirty="0">
                <a:solidFill>
                  <a:srgbClr val="505252"/>
                </a:solidFill>
                <a:ea typeface="+mj-ea"/>
                <a:cs typeface="Arial" pitchFamily="34" charset="0"/>
              </a:rPr>
              <a:t>Implementación de buenas prácticas ambientales en sistemas de producción agropecuaria </a:t>
            </a:r>
          </a:p>
          <a:p>
            <a:endParaRPr lang="es-CO" dirty="0"/>
          </a:p>
        </p:txBody>
      </p:sp>
      <p:sp>
        <p:nvSpPr>
          <p:cNvPr id="9" name="Rectángulo 8">
            <a:extLst>
              <a:ext uri="{FF2B5EF4-FFF2-40B4-BE49-F238E27FC236}">
                <a16:creationId xmlns:a16="http://schemas.microsoft.com/office/drawing/2014/main" id="{36A40CFF-2585-47A8-BD19-DB7B941898A2}"/>
              </a:ext>
            </a:extLst>
          </p:cNvPr>
          <p:cNvSpPr/>
          <p:nvPr/>
        </p:nvSpPr>
        <p:spPr>
          <a:xfrm>
            <a:off x="3685984" y="3207185"/>
            <a:ext cx="8683163" cy="615553"/>
          </a:xfrm>
          <a:prstGeom prst="rect">
            <a:avLst/>
          </a:prstGeom>
        </p:spPr>
        <p:txBody>
          <a:bodyPr wrap="square">
            <a:spAutoFit/>
          </a:bodyPr>
          <a:lstStyle/>
          <a:p>
            <a:r>
              <a:rPr lang="es-CO" sz="1600" dirty="0">
                <a:solidFill>
                  <a:srgbClr val="505252"/>
                </a:solidFill>
                <a:ea typeface="+mj-ea"/>
                <a:cs typeface="Arial" pitchFamily="34" charset="0"/>
              </a:rPr>
              <a:t>Jornadas de restauración ecológica participativa en la ruralidad del D.C.</a:t>
            </a:r>
          </a:p>
          <a:p>
            <a:endParaRPr lang="es-CO" dirty="0"/>
          </a:p>
        </p:txBody>
      </p:sp>
    </p:spTree>
    <p:extLst>
      <p:ext uri="{BB962C8B-B14F-4D97-AF65-F5344CB8AC3E}">
        <p14:creationId xmlns:p14="http://schemas.microsoft.com/office/powerpoint/2010/main" val="828983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blip>
          <a:stretch>
            <a:fillRect/>
          </a:stretch>
        </p:blipFill>
        <p:spPr>
          <a:xfrm>
            <a:off x="0" y="1209368"/>
            <a:ext cx="12192000" cy="5648632"/>
          </a:xfrm>
          <a:prstGeom prst="rect">
            <a:avLst/>
          </a:prstGeom>
        </p:spPr>
      </p:pic>
      <p:sp>
        <p:nvSpPr>
          <p:cNvPr id="3" name="Título 2">
            <a:extLst>
              <a:ext uri="{FF2B5EF4-FFF2-40B4-BE49-F238E27FC236}">
                <a16:creationId xmlns:a16="http://schemas.microsoft.com/office/drawing/2014/main" id="{E3906216-D198-49AA-8632-F3313A17DE71}"/>
              </a:ext>
            </a:extLst>
          </p:cNvPr>
          <p:cNvSpPr>
            <a:spLocks noGrp="1"/>
          </p:cNvSpPr>
          <p:nvPr>
            <p:ph type="title"/>
          </p:nvPr>
        </p:nvSpPr>
        <p:spPr/>
        <p:txBody>
          <a:bodyPr/>
          <a:lstStyle/>
          <a:p>
            <a:r>
              <a:rPr lang="es-ES" dirty="0"/>
              <a:t>Política Pública de Humedales del Distrito Capital</a:t>
            </a:r>
            <a:endParaRPr lang="es-MX" dirty="0"/>
          </a:p>
        </p:txBody>
      </p:sp>
      <p:sp>
        <p:nvSpPr>
          <p:cNvPr id="5" name="Elipse 4"/>
          <p:cNvSpPr/>
          <p:nvPr/>
        </p:nvSpPr>
        <p:spPr>
          <a:xfrm>
            <a:off x="486697" y="1696062"/>
            <a:ext cx="1710813" cy="146008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Estrategia 1</a:t>
            </a:r>
          </a:p>
          <a:p>
            <a:pPr algn="ctr"/>
            <a:r>
              <a:rPr lang="es-CO" dirty="0"/>
              <a:t> </a:t>
            </a:r>
          </a:p>
        </p:txBody>
      </p:sp>
      <p:sp>
        <p:nvSpPr>
          <p:cNvPr id="6" name="Elipse 5"/>
          <p:cNvSpPr/>
          <p:nvPr/>
        </p:nvSpPr>
        <p:spPr>
          <a:xfrm>
            <a:off x="486696" y="3430105"/>
            <a:ext cx="1710813" cy="138562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Estrategia 2 </a:t>
            </a:r>
          </a:p>
        </p:txBody>
      </p:sp>
      <p:sp>
        <p:nvSpPr>
          <p:cNvPr id="7" name="Elipse 6"/>
          <p:cNvSpPr/>
          <p:nvPr/>
        </p:nvSpPr>
        <p:spPr>
          <a:xfrm>
            <a:off x="486697" y="5089682"/>
            <a:ext cx="1710812" cy="140109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Estrategia 3</a:t>
            </a:r>
          </a:p>
        </p:txBody>
      </p:sp>
      <p:sp>
        <p:nvSpPr>
          <p:cNvPr id="8" name="Elipse 7"/>
          <p:cNvSpPr/>
          <p:nvPr/>
        </p:nvSpPr>
        <p:spPr>
          <a:xfrm>
            <a:off x="6939796" y="2467446"/>
            <a:ext cx="1725561" cy="146008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Estrategia 4 </a:t>
            </a:r>
          </a:p>
        </p:txBody>
      </p:sp>
      <p:sp>
        <p:nvSpPr>
          <p:cNvPr id="9" name="Elipse 8"/>
          <p:cNvSpPr/>
          <p:nvPr/>
        </p:nvSpPr>
        <p:spPr>
          <a:xfrm>
            <a:off x="6962184" y="4284045"/>
            <a:ext cx="1680786" cy="129785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Estrategia 5 </a:t>
            </a:r>
          </a:p>
        </p:txBody>
      </p:sp>
      <p:sp>
        <p:nvSpPr>
          <p:cNvPr id="10" name="CuadroTexto 9"/>
          <p:cNvSpPr txBox="1"/>
          <p:nvPr/>
        </p:nvSpPr>
        <p:spPr>
          <a:xfrm>
            <a:off x="2603771" y="1516378"/>
            <a:ext cx="3752860" cy="1200329"/>
          </a:xfrm>
          <a:prstGeom prst="rect">
            <a:avLst/>
          </a:prstGeom>
          <a:noFill/>
        </p:spPr>
        <p:txBody>
          <a:bodyPr wrap="square" rtlCol="0">
            <a:spAutoFit/>
          </a:bodyPr>
          <a:lstStyle/>
          <a:p>
            <a:pPr marL="285750" indent="-285750">
              <a:buFont typeface="Wingdings" panose="05000000000000000000" pitchFamily="2" charset="2"/>
              <a:buChar char="v"/>
            </a:pPr>
            <a:r>
              <a:rPr lang="es-CO" b="1" dirty="0">
                <a:solidFill>
                  <a:srgbClr val="505252"/>
                </a:solidFill>
                <a:cs typeface="Arial" pitchFamily="34" charset="0"/>
              </a:rPr>
              <a:t>Investigación participativa y aplicada sobre los humedales del D.C y sus componentes socioculturales </a:t>
            </a:r>
          </a:p>
        </p:txBody>
      </p:sp>
      <p:sp>
        <p:nvSpPr>
          <p:cNvPr id="11" name="CuadroTexto 10"/>
          <p:cNvSpPr txBox="1"/>
          <p:nvPr/>
        </p:nvSpPr>
        <p:spPr>
          <a:xfrm>
            <a:off x="2684205" y="3725524"/>
            <a:ext cx="3849330" cy="646331"/>
          </a:xfrm>
          <a:prstGeom prst="rect">
            <a:avLst/>
          </a:prstGeom>
          <a:noFill/>
        </p:spPr>
        <p:txBody>
          <a:bodyPr wrap="square" rtlCol="0">
            <a:spAutoFit/>
          </a:bodyPr>
          <a:lstStyle/>
          <a:p>
            <a:pPr marL="285750" indent="-285750">
              <a:buFont typeface="Wingdings" panose="05000000000000000000" pitchFamily="2" charset="2"/>
              <a:buChar char="v"/>
            </a:pPr>
            <a:r>
              <a:rPr lang="es-CO" b="1" dirty="0">
                <a:solidFill>
                  <a:srgbClr val="505252"/>
                </a:solidFill>
                <a:cs typeface="Arial" pitchFamily="34" charset="0"/>
              </a:rPr>
              <a:t>Educación comunicación y participación para el territorio </a:t>
            </a:r>
          </a:p>
        </p:txBody>
      </p:sp>
      <p:sp>
        <p:nvSpPr>
          <p:cNvPr id="12" name="CuadroTexto 11"/>
          <p:cNvSpPr txBox="1"/>
          <p:nvPr/>
        </p:nvSpPr>
        <p:spPr>
          <a:xfrm>
            <a:off x="2787445" y="5486400"/>
            <a:ext cx="4424516" cy="646331"/>
          </a:xfrm>
          <a:prstGeom prst="rect">
            <a:avLst/>
          </a:prstGeom>
          <a:noFill/>
        </p:spPr>
        <p:txBody>
          <a:bodyPr wrap="square" rtlCol="0">
            <a:spAutoFit/>
          </a:bodyPr>
          <a:lstStyle/>
          <a:p>
            <a:pPr marL="285750" indent="-285750">
              <a:buFont typeface="Wingdings" panose="05000000000000000000" pitchFamily="2" charset="2"/>
              <a:buChar char="v"/>
            </a:pPr>
            <a:r>
              <a:rPr lang="es-CO" b="1" dirty="0">
                <a:solidFill>
                  <a:srgbClr val="505252"/>
                </a:solidFill>
                <a:cs typeface="Arial" pitchFamily="34" charset="0"/>
              </a:rPr>
              <a:t>Recuperación, protección y compensación </a:t>
            </a:r>
          </a:p>
        </p:txBody>
      </p:sp>
      <p:sp>
        <p:nvSpPr>
          <p:cNvPr id="13" name="CuadroTexto 12"/>
          <p:cNvSpPr txBox="1"/>
          <p:nvPr/>
        </p:nvSpPr>
        <p:spPr>
          <a:xfrm>
            <a:off x="8952271" y="2772697"/>
            <a:ext cx="2861187" cy="369332"/>
          </a:xfrm>
          <a:prstGeom prst="rect">
            <a:avLst/>
          </a:prstGeom>
          <a:noFill/>
        </p:spPr>
        <p:txBody>
          <a:bodyPr wrap="square" rtlCol="0">
            <a:spAutoFit/>
          </a:bodyPr>
          <a:lstStyle/>
          <a:p>
            <a:pPr marL="285750" indent="-285750">
              <a:buFont typeface="Wingdings" panose="05000000000000000000" pitchFamily="2" charset="2"/>
              <a:buChar char="v"/>
            </a:pPr>
            <a:r>
              <a:rPr lang="es-CO" b="1" dirty="0">
                <a:solidFill>
                  <a:srgbClr val="505252"/>
                </a:solidFill>
                <a:cs typeface="Arial" pitchFamily="34" charset="0"/>
              </a:rPr>
              <a:t>Manejo y uso sostenible </a:t>
            </a:r>
          </a:p>
        </p:txBody>
      </p:sp>
      <p:sp>
        <p:nvSpPr>
          <p:cNvPr id="14" name="CuadroTexto 13"/>
          <p:cNvSpPr txBox="1"/>
          <p:nvPr/>
        </p:nvSpPr>
        <p:spPr>
          <a:xfrm>
            <a:off x="8952271" y="4704735"/>
            <a:ext cx="2861187" cy="369332"/>
          </a:xfrm>
          <a:prstGeom prst="rect">
            <a:avLst/>
          </a:prstGeom>
          <a:noFill/>
        </p:spPr>
        <p:txBody>
          <a:bodyPr wrap="square" rtlCol="0">
            <a:spAutoFit/>
          </a:bodyPr>
          <a:lstStyle/>
          <a:p>
            <a:pPr marL="285750" indent="-285750">
              <a:buFont typeface="Wingdings" panose="05000000000000000000" pitchFamily="2" charset="2"/>
              <a:buChar char="v"/>
            </a:pPr>
            <a:r>
              <a:rPr lang="es-CO" b="1" dirty="0">
                <a:solidFill>
                  <a:srgbClr val="505252"/>
                </a:solidFill>
                <a:cs typeface="Arial" pitchFamily="34" charset="0"/>
              </a:rPr>
              <a:t>Gestión </a:t>
            </a:r>
            <a:r>
              <a:rPr lang="es-CO" b="1" dirty="0" err="1">
                <a:solidFill>
                  <a:srgbClr val="505252"/>
                </a:solidFill>
                <a:cs typeface="Arial" pitchFamily="34" charset="0"/>
              </a:rPr>
              <a:t>Interistitucional</a:t>
            </a:r>
            <a:r>
              <a:rPr lang="es-CO" b="1" dirty="0">
                <a:solidFill>
                  <a:srgbClr val="505252"/>
                </a:solidFill>
                <a:cs typeface="Arial" pitchFamily="34" charset="0"/>
              </a:rPr>
              <a:t> </a:t>
            </a:r>
          </a:p>
        </p:txBody>
      </p:sp>
    </p:spTree>
    <p:extLst>
      <p:ext uri="{BB962C8B-B14F-4D97-AF65-F5344CB8AC3E}">
        <p14:creationId xmlns:p14="http://schemas.microsoft.com/office/powerpoint/2010/main" val="1050156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E3906216-D198-49AA-8632-F3313A17DE71}"/>
              </a:ext>
            </a:extLst>
          </p:cNvPr>
          <p:cNvSpPr>
            <a:spLocks noGrp="1"/>
          </p:cNvSpPr>
          <p:nvPr>
            <p:ph type="title"/>
          </p:nvPr>
        </p:nvSpPr>
        <p:spPr/>
        <p:txBody>
          <a:bodyPr/>
          <a:lstStyle/>
          <a:p>
            <a:r>
              <a:rPr lang="es-ES" dirty="0"/>
              <a:t>Política Pública de Humedales del Distrito Capital</a:t>
            </a:r>
            <a:endParaRPr lang="es-MX" dirty="0"/>
          </a:p>
        </p:txBody>
      </p:sp>
      <p:sp>
        <p:nvSpPr>
          <p:cNvPr id="5" name="Rectángulo 4"/>
          <p:cNvSpPr/>
          <p:nvPr/>
        </p:nvSpPr>
        <p:spPr>
          <a:xfrm>
            <a:off x="7521602" y="1406885"/>
            <a:ext cx="4658381" cy="2246769"/>
          </a:xfrm>
          <a:prstGeom prst="rect">
            <a:avLst/>
          </a:prstGeom>
        </p:spPr>
        <p:txBody>
          <a:bodyPr wrap="square">
            <a:spAutoFit/>
          </a:bodyPr>
          <a:lstStyle/>
          <a:p>
            <a:endParaRPr lang="es-ES" dirty="0">
              <a:solidFill>
                <a:srgbClr val="505252"/>
              </a:solidFill>
              <a:cs typeface="Arial" pitchFamily="34" charset="0"/>
            </a:endParaRPr>
          </a:p>
          <a:p>
            <a:pPr algn="just"/>
            <a:r>
              <a:rPr lang="es-ES" dirty="0">
                <a:solidFill>
                  <a:srgbClr val="505252"/>
                </a:solidFill>
                <a:cs typeface="Arial" pitchFamily="34" charset="0"/>
              </a:rPr>
              <a:t>Elaboración de los </a:t>
            </a:r>
            <a:r>
              <a:rPr lang="es-ES" sz="2400" dirty="0">
                <a:solidFill>
                  <a:srgbClr val="3BAA34"/>
                </a:solidFill>
                <a:cs typeface="Arial" pitchFamily="34" charset="0"/>
              </a:rPr>
              <a:t>PMA</a:t>
            </a:r>
            <a:r>
              <a:rPr lang="es-ES" dirty="0"/>
              <a:t> </a:t>
            </a:r>
            <a:r>
              <a:rPr lang="es-ES" dirty="0">
                <a:solidFill>
                  <a:srgbClr val="505252"/>
                </a:solidFill>
                <a:cs typeface="Arial" pitchFamily="34" charset="0"/>
              </a:rPr>
              <a:t>para los </a:t>
            </a:r>
            <a:r>
              <a:rPr lang="es-ES" sz="2000" dirty="0">
                <a:solidFill>
                  <a:srgbClr val="009EE5"/>
                </a:solidFill>
                <a:ea typeface="+mj-ea"/>
                <a:cs typeface="+mj-cs"/>
              </a:rPr>
              <a:t>Humedales Salitre y Tunjo.</a:t>
            </a:r>
          </a:p>
          <a:p>
            <a:endParaRPr lang="es-ES" dirty="0"/>
          </a:p>
          <a:p>
            <a:r>
              <a:rPr lang="es-ES" sz="1600" dirty="0">
                <a:solidFill>
                  <a:srgbClr val="505252"/>
                </a:solidFill>
                <a:cs typeface="Arial" pitchFamily="34" charset="0"/>
              </a:rPr>
              <a:t>Reconformación de </a:t>
            </a:r>
            <a:r>
              <a:rPr lang="es-ES" sz="2000" dirty="0">
                <a:solidFill>
                  <a:srgbClr val="009EE5"/>
                </a:solidFill>
                <a:ea typeface="+mj-ea"/>
                <a:cs typeface="+mj-cs"/>
              </a:rPr>
              <a:t>3.325 m2 </a:t>
            </a:r>
            <a:r>
              <a:rPr lang="es-ES" sz="1600" dirty="0">
                <a:solidFill>
                  <a:srgbClr val="505252"/>
                </a:solidFill>
                <a:cs typeface="Arial" pitchFamily="34" charset="0"/>
              </a:rPr>
              <a:t>de cuerpo de agua en el </a:t>
            </a:r>
            <a:r>
              <a:rPr lang="es-ES" sz="2000" dirty="0">
                <a:solidFill>
                  <a:srgbClr val="3BAA34"/>
                </a:solidFill>
                <a:cs typeface="Arial" pitchFamily="34" charset="0"/>
              </a:rPr>
              <a:t>Humedal Vaca sector Sur.</a:t>
            </a:r>
          </a:p>
          <a:p>
            <a:endParaRPr lang="es-ES" sz="2000" dirty="0">
              <a:solidFill>
                <a:srgbClr val="009EE5"/>
              </a:solidFill>
              <a:latin typeface="Gotham Rounded Bold" pitchFamily="50" charset="0"/>
              <a:ea typeface="+mj-ea"/>
              <a:cs typeface="+mj-cs"/>
            </a:endParaRPr>
          </a:p>
        </p:txBody>
      </p:sp>
      <p:sp>
        <p:nvSpPr>
          <p:cNvPr id="6" name="Rectángulo 5">
            <a:extLst>
              <a:ext uri="{FF2B5EF4-FFF2-40B4-BE49-F238E27FC236}">
                <a16:creationId xmlns:a16="http://schemas.microsoft.com/office/drawing/2014/main" id="{AA72A2D4-C68D-46CD-BE52-7C83ADF98D6D}"/>
              </a:ext>
            </a:extLst>
          </p:cNvPr>
          <p:cNvSpPr/>
          <p:nvPr/>
        </p:nvSpPr>
        <p:spPr>
          <a:xfrm>
            <a:off x="233954" y="1274094"/>
            <a:ext cx="4453463" cy="461665"/>
          </a:xfrm>
          <a:prstGeom prst="rect">
            <a:avLst/>
          </a:prstGeom>
        </p:spPr>
        <p:txBody>
          <a:bodyPr wrap="none">
            <a:spAutoFit/>
          </a:bodyPr>
          <a:lstStyle/>
          <a:p>
            <a:r>
              <a:rPr lang="es-MX" sz="2400" b="1" dirty="0">
                <a:solidFill>
                  <a:srgbClr val="00264C"/>
                </a:solidFill>
                <a:latin typeface="Gotham Rounded Bold"/>
                <a:cs typeface="Arial Rounded MT Bold"/>
              </a:rPr>
              <a:t>Logros de la Política Pública</a:t>
            </a:r>
            <a:r>
              <a:rPr lang="es-MX" sz="2400" b="1" dirty="0">
                <a:solidFill>
                  <a:srgbClr val="000000"/>
                </a:solidFill>
              </a:rPr>
              <a:t>:</a:t>
            </a:r>
          </a:p>
        </p:txBody>
      </p:sp>
      <p:sp>
        <p:nvSpPr>
          <p:cNvPr id="7" name="Rectángulo 6"/>
          <p:cNvSpPr/>
          <p:nvPr/>
        </p:nvSpPr>
        <p:spPr>
          <a:xfrm>
            <a:off x="233954" y="1834327"/>
            <a:ext cx="3532828" cy="2800767"/>
          </a:xfrm>
          <a:prstGeom prst="rect">
            <a:avLst/>
          </a:prstGeom>
        </p:spPr>
        <p:txBody>
          <a:bodyPr wrap="square">
            <a:spAutoFit/>
          </a:bodyPr>
          <a:lstStyle/>
          <a:p>
            <a:r>
              <a:rPr lang="es-ES" sz="2000" dirty="0">
                <a:solidFill>
                  <a:srgbClr val="009EE5"/>
                </a:solidFill>
                <a:ea typeface="+mj-ea"/>
                <a:cs typeface="+mj-cs"/>
              </a:rPr>
              <a:t>44</a:t>
            </a:r>
            <a:r>
              <a:rPr lang="es-ES" dirty="0">
                <a:solidFill>
                  <a:schemeClr val="accent3">
                    <a:lumMod val="60000"/>
                    <a:lumOff val="40000"/>
                  </a:schemeClr>
                </a:solidFill>
                <a:cs typeface="Arial" pitchFamily="34" charset="0"/>
              </a:rPr>
              <a:t> </a:t>
            </a:r>
            <a:r>
              <a:rPr lang="es-ES" sz="2000" dirty="0">
                <a:solidFill>
                  <a:srgbClr val="3BAA34"/>
                </a:solidFill>
                <a:cs typeface="Arial" pitchFamily="34" charset="0"/>
              </a:rPr>
              <a:t>conexiones erradas corregidas</a:t>
            </a:r>
          </a:p>
          <a:p>
            <a:endParaRPr lang="es-ES" sz="1600" dirty="0"/>
          </a:p>
          <a:p>
            <a:endParaRPr lang="es-ES" sz="1600" dirty="0"/>
          </a:p>
          <a:p>
            <a:r>
              <a:rPr lang="es-ES" sz="2000" dirty="0">
                <a:solidFill>
                  <a:srgbClr val="009EE5"/>
                </a:solidFill>
                <a:ea typeface="+mj-ea"/>
                <a:cs typeface="+mj-cs"/>
              </a:rPr>
              <a:t>114 </a:t>
            </a:r>
            <a:r>
              <a:rPr lang="es-ES" sz="2000" dirty="0">
                <a:solidFill>
                  <a:srgbClr val="3BAA34"/>
                </a:solidFill>
                <a:cs typeface="Arial" pitchFamily="34" charset="0"/>
              </a:rPr>
              <a:t>puntos de monitoreo físico químico</a:t>
            </a:r>
            <a:r>
              <a:rPr lang="es-ES" sz="1600" dirty="0"/>
              <a:t> </a:t>
            </a:r>
            <a:r>
              <a:rPr lang="es-ES" sz="1600" dirty="0">
                <a:solidFill>
                  <a:srgbClr val="505252"/>
                </a:solidFill>
                <a:cs typeface="Arial" pitchFamily="34" charset="0"/>
              </a:rPr>
              <a:t>en los </a:t>
            </a:r>
            <a:r>
              <a:rPr lang="es-ES" sz="2000" dirty="0">
                <a:solidFill>
                  <a:srgbClr val="009EE5"/>
                </a:solidFill>
                <a:ea typeface="+mj-ea"/>
                <a:cs typeface="+mj-cs"/>
              </a:rPr>
              <a:t>15 PEDH </a:t>
            </a:r>
            <a:r>
              <a:rPr lang="es-ES" sz="1600" dirty="0">
                <a:solidFill>
                  <a:srgbClr val="505252"/>
                </a:solidFill>
                <a:cs typeface="Arial" pitchFamily="34" charset="0"/>
              </a:rPr>
              <a:t>de la calidad del agua</a:t>
            </a:r>
          </a:p>
          <a:p>
            <a:pPr algn="just"/>
            <a:endParaRPr lang="es-ES" sz="1600" dirty="0"/>
          </a:p>
          <a:p>
            <a:pPr algn="just"/>
            <a:endParaRPr lang="es-ES" sz="1600" dirty="0"/>
          </a:p>
          <a:p>
            <a:pPr algn="just"/>
            <a:endParaRPr lang="es-ES" sz="1600" dirty="0"/>
          </a:p>
        </p:txBody>
      </p:sp>
      <p:sp>
        <p:nvSpPr>
          <p:cNvPr id="8" name="Rectángulo 7"/>
          <p:cNvSpPr/>
          <p:nvPr/>
        </p:nvSpPr>
        <p:spPr>
          <a:xfrm>
            <a:off x="4256308" y="4147577"/>
            <a:ext cx="3036037" cy="2000548"/>
          </a:xfrm>
          <a:prstGeom prst="rect">
            <a:avLst/>
          </a:prstGeom>
        </p:spPr>
        <p:txBody>
          <a:bodyPr wrap="square">
            <a:spAutoFit/>
          </a:bodyPr>
          <a:lstStyle/>
          <a:p>
            <a:pPr algn="just"/>
            <a:r>
              <a:rPr lang="es-ES" sz="2400" dirty="0">
                <a:solidFill>
                  <a:srgbClr val="3BAA34"/>
                </a:solidFill>
                <a:cs typeface="Arial" pitchFamily="34" charset="0"/>
              </a:rPr>
              <a:t>Monitoreo: </a:t>
            </a:r>
            <a:r>
              <a:rPr lang="es-ES" sz="2000" dirty="0">
                <a:solidFill>
                  <a:srgbClr val="009EE5"/>
                </a:solidFill>
                <a:ea typeface="+mj-ea"/>
                <a:cs typeface="+mj-cs"/>
              </a:rPr>
              <a:t>19.000 </a:t>
            </a:r>
            <a:r>
              <a:rPr lang="es-ES" dirty="0">
                <a:solidFill>
                  <a:srgbClr val="505252"/>
                </a:solidFill>
                <a:cs typeface="Arial" pitchFamily="34" charset="0"/>
              </a:rPr>
              <a:t>registros: </a:t>
            </a:r>
            <a:r>
              <a:rPr lang="es-ES" sz="2000" dirty="0">
                <a:solidFill>
                  <a:srgbClr val="009EE5"/>
                </a:solidFill>
                <a:ea typeface="+mj-ea"/>
                <a:cs typeface="+mj-cs"/>
              </a:rPr>
              <a:t>115</a:t>
            </a:r>
            <a:r>
              <a:rPr lang="es-ES" dirty="0">
                <a:solidFill>
                  <a:srgbClr val="505252"/>
                </a:solidFill>
                <a:cs typeface="Arial" pitchFamily="34" charset="0"/>
              </a:rPr>
              <a:t> mamíferos, </a:t>
            </a:r>
            <a:r>
              <a:rPr lang="es-ES" sz="2000" dirty="0">
                <a:solidFill>
                  <a:srgbClr val="009EE5"/>
                </a:solidFill>
                <a:ea typeface="+mj-ea"/>
                <a:cs typeface="+mj-cs"/>
              </a:rPr>
              <a:t>769 </a:t>
            </a:r>
            <a:r>
              <a:rPr lang="es-ES" dirty="0">
                <a:solidFill>
                  <a:srgbClr val="505252"/>
                </a:solidFill>
                <a:cs typeface="Arial" pitchFamily="34" charset="0"/>
              </a:rPr>
              <a:t>insectos, </a:t>
            </a:r>
            <a:r>
              <a:rPr lang="es-ES" sz="2000" dirty="0">
                <a:solidFill>
                  <a:srgbClr val="009EE5"/>
                </a:solidFill>
                <a:ea typeface="+mj-ea"/>
                <a:cs typeface="+mj-cs"/>
              </a:rPr>
              <a:t>15.205</a:t>
            </a:r>
            <a:r>
              <a:rPr lang="es-ES" dirty="0">
                <a:solidFill>
                  <a:srgbClr val="505252"/>
                </a:solidFill>
                <a:cs typeface="Arial" pitchFamily="34" charset="0"/>
              </a:rPr>
              <a:t> aves, </a:t>
            </a:r>
            <a:r>
              <a:rPr lang="es-ES" sz="2000" dirty="0">
                <a:solidFill>
                  <a:srgbClr val="009EE5"/>
                </a:solidFill>
                <a:ea typeface="+mj-ea"/>
                <a:cs typeface="+mj-cs"/>
              </a:rPr>
              <a:t>48</a:t>
            </a:r>
            <a:r>
              <a:rPr lang="es-ES" dirty="0">
                <a:solidFill>
                  <a:srgbClr val="505252"/>
                </a:solidFill>
                <a:cs typeface="Arial" pitchFamily="34" charset="0"/>
              </a:rPr>
              <a:t> herpetos y </a:t>
            </a:r>
            <a:r>
              <a:rPr lang="es-ES" sz="2000" dirty="0">
                <a:solidFill>
                  <a:srgbClr val="009EE5"/>
                </a:solidFill>
                <a:ea typeface="+mj-ea"/>
                <a:cs typeface="+mj-cs"/>
              </a:rPr>
              <a:t>2.869  </a:t>
            </a:r>
            <a:r>
              <a:rPr lang="es-ES" dirty="0">
                <a:solidFill>
                  <a:srgbClr val="505252"/>
                </a:solidFill>
                <a:cs typeface="Arial" pitchFamily="34" charset="0"/>
              </a:rPr>
              <a:t>registros de flora, correspondientes a </a:t>
            </a:r>
            <a:r>
              <a:rPr lang="es-ES" sz="2000" dirty="0">
                <a:solidFill>
                  <a:srgbClr val="009EE5"/>
                </a:solidFill>
                <a:ea typeface="+mj-ea"/>
                <a:cs typeface="+mj-cs"/>
              </a:rPr>
              <a:t>137 </a:t>
            </a:r>
            <a:r>
              <a:rPr lang="es-ES" sz="2000" dirty="0">
                <a:solidFill>
                  <a:srgbClr val="3BAA34"/>
                </a:solidFill>
                <a:cs typeface="Arial" pitchFamily="34" charset="0"/>
              </a:rPr>
              <a:t>especies</a:t>
            </a:r>
            <a:r>
              <a:rPr lang="es-ES" sz="2000" dirty="0">
                <a:solidFill>
                  <a:srgbClr val="009EE5"/>
                </a:solidFill>
                <a:ea typeface="+mj-ea"/>
                <a:cs typeface="+mj-cs"/>
              </a:rPr>
              <a:t>.</a:t>
            </a: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308" y="1902756"/>
            <a:ext cx="3036037" cy="1920119"/>
          </a:xfrm>
          <a:prstGeom prst="rect">
            <a:avLst/>
          </a:prstGeom>
        </p:spPr>
      </p:pic>
      <p:pic>
        <p:nvPicPr>
          <p:cNvPr id="10" name="Imagen 9"/>
          <p:cNvPicPr>
            <a:picLocks noChangeAspect="1"/>
          </p:cNvPicPr>
          <p:nvPr/>
        </p:nvPicPr>
        <p:blipFill>
          <a:blip r:embed="rId3"/>
          <a:stretch>
            <a:fillRect/>
          </a:stretch>
        </p:blipFill>
        <p:spPr>
          <a:xfrm>
            <a:off x="7651736" y="3969886"/>
            <a:ext cx="4198165" cy="2557506"/>
          </a:xfrm>
          <a:prstGeom prst="rect">
            <a:avLst/>
          </a:prstGeom>
        </p:spPr>
      </p:pic>
      <p:pic>
        <p:nvPicPr>
          <p:cNvPr id="11" name="Imagen 10"/>
          <p:cNvPicPr>
            <a:picLocks noChangeAspect="1"/>
          </p:cNvPicPr>
          <p:nvPr/>
        </p:nvPicPr>
        <p:blipFill>
          <a:blip r:embed="rId4"/>
          <a:stretch>
            <a:fillRect/>
          </a:stretch>
        </p:blipFill>
        <p:spPr>
          <a:xfrm>
            <a:off x="364089" y="4320424"/>
            <a:ext cx="3532828" cy="2173230"/>
          </a:xfrm>
          <a:prstGeom prst="rect">
            <a:avLst/>
          </a:prstGeom>
        </p:spPr>
      </p:pic>
    </p:spTree>
    <p:extLst>
      <p:ext uri="{BB962C8B-B14F-4D97-AF65-F5344CB8AC3E}">
        <p14:creationId xmlns:p14="http://schemas.microsoft.com/office/powerpoint/2010/main" val="2294922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E3906216-D198-49AA-8632-F3313A17DE71}"/>
              </a:ext>
            </a:extLst>
          </p:cNvPr>
          <p:cNvSpPr>
            <a:spLocks noGrp="1"/>
          </p:cNvSpPr>
          <p:nvPr>
            <p:ph type="title"/>
          </p:nvPr>
        </p:nvSpPr>
        <p:spPr>
          <a:xfrm>
            <a:off x="360528" y="419717"/>
            <a:ext cx="10515600" cy="725527"/>
          </a:xfrm>
        </p:spPr>
        <p:txBody>
          <a:bodyPr/>
          <a:lstStyle/>
          <a:p>
            <a:r>
              <a:rPr lang="es-ES" dirty="0"/>
              <a:t>Política Pública de Humedales del Distrito Capital</a:t>
            </a:r>
            <a:endParaRPr lang="es-MX" dirty="0"/>
          </a:p>
        </p:txBody>
      </p:sp>
      <p:pic>
        <p:nvPicPr>
          <p:cNvPr id="5" name="Imagen 4">
            <a:extLst>
              <a:ext uri="{FF2B5EF4-FFF2-40B4-BE49-F238E27FC236}">
                <a16:creationId xmlns:a16="http://schemas.microsoft.com/office/drawing/2014/main" id="{A7C9BB67-81FD-4B49-9FEE-5F5235B7FC49}"/>
              </a:ext>
            </a:extLst>
          </p:cNvPr>
          <p:cNvPicPr>
            <a:picLocks noChangeAspect="1"/>
          </p:cNvPicPr>
          <p:nvPr/>
        </p:nvPicPr>
        <p:blipFill rotWithShape="1">
          <a:blip r:embed="rId2"/>
          <a:srcRect t="8186" r="1683" b="4494"/>
          <a:stretch/>
        </p:blipFill>
        <p:spPr>
          <a:xfrm>
            <a:off x="6739663" y="1710776"/>
            <a:ext cx="5111144" cy="2552131"/>
          </a:xfrm>
          <a:prstGeom prst="rect">
            <a:avLst/>
          </a:prstGeom>
        </p:spPr>
      </p:pic>
      <p:sp>
        <p:nvSpPr>
          <p:cNvPr id="6" name="Rectángulo 5"/>
          <p:cNvSpPr/>
          <p:nvPr/>
        </p:nvSpPr>
        <p:spPr>
          <a:xfrm>
            <a:off x="155813" y="1710776"/>
            <a:ext cx="6583850" cy="400110"/>
          </a:xfrm>
          <a:prstGeom prst="rect">
            <a:avLst/>
          </a:prstGeom>
        </p:spPr>
        <p:txBody>
          <a:bodyPr wrap="square">
            <a:spAutoFit/>
          </a:bodyPr>
          <a:lstStyle/>
          <a:p>
            <a:r>
              <a:rPr lang="es-ES" dirty="0">
                <a:solidFill>
                  <a:srgbClr val="505252"/>
                </a:solidFill>
                <a:cs typeface="Arial" pitchFamily="34" charset="0"/>
              </a:rPr>
              <a:t>Creación</a:t>
            </a:r>
            <a:r>
              <a:rPr lang="es-ES" dirty="0"/>
              <a:t> </a:t>
            </a:r>
            <a:r>
              <a:rPr lang="es-ES" sz="2000" dirty="0">
                <a:solidFill>
                  <a:srgbClr val="3BAA34"/>
                </a:solidFill>
                <a:cs typeface="Arial" pitchFamily="34" charset="0"/>
              </a:rPr>
              <a:t>Página Web </a:t>
            </a:r>
            <a:r>
              <a:rPr lang="es-ES" dirty="0">
                <a:solidFill>
                  <a:srgbClr val="505252"/>
                </a:solidFill>
                <a:cs typeface="Arial" pitchFamily="34" charset="0"/>
              </a:rPr>
              <a:t>para los </a:t>
            </a:r>
            <a:r>
              <a:rPr lang="es-ES" sz="2000" dirty="0">
                <a:solidFill>
                  <a:srgbClr val="009EE5"/>
                </a:solidFill>
                <a:ea typeface="+mj-ea"/>
                <a:cs typeface="+mj-cs"/>
              </a:rPr>
              <a:t>Humedales del Distrito Capital</a:t>
            </a:r>
          </a:p>
        </p:txBody>
      </p:sp>
      <p:sp>
        <p:nvSpPr>
          <p:cNvPr id="9" name="Rectángulo 8"/>
          <p:cNvSpPr/>
          <p:nvPr/>
        </p:nvSpPr>
        <p:spPr>
          <a:xfrm>
            <a:off x="5618328" y="4563487"/>
            <a:ext cx="7117250" cy="1938992"/>
          </a:xfrm>
          <a:prstGeom prst="rect">
            <a:avLst/>
          </a:prstGeom>
        </p:spPr>
        <p:txBody>
          <a:bodyPr wrap="square">
            <a:spAutoFit/>
          </a:bodyPr>
          <a:lstStyle/>
          <a:p>
            <a:pPr algn="just"/>
            <a:r>
              <a:rPr lang="es-ES" sz="2000" dirty="0">
                <a:solidFill>
                  <a:srgbClr val="009EE5"/>
                </a:solidFill>
                <a:ea typeface="+mj-ea"/>
                <a:cs typeface="+mj-cs"/>
              </a:rPr>
              <a:t>1.196 </a:t>
            </a:r>
            <a:r>
              <a:rPr lang="es-ES" dirty="0">
                <a:solidFill>
                  <a:srgbClr val="505252"/>
                </a:solidFill>
                <a:cs typeface="Arial" pitchFamily="34" charset="0"/>
              </a:rPr>
              <a:t>recorridos interpretativos </a:t>
            </a:r>
          </a:p>
          <a:p>
            <a:pPr algn="just"/>
            <a:r>
              <a:rPr lang="es-ES" sz="2000" dirty="0">
                <a:solidFill>
                  <a:srgbClr val="009EE5"/>
                </a:solidFill>
                <a:ea typeface="+mj-ea"/>
                <a:cs typeface="+mj-cs"/>
              </a:rPr>
              <a:t>449 </a:t>
            </a:r>
            <a:r>
              <a:rPr lang="es-ES" dirty="0">
                <a:solidFill>
                  <a:srgbClr val="505252"/>
                </a:solidFill>
                <a:cs typeface="Arial" pitchFamily="34" charset="0"/>
              </a:rPr>
              <a:t>acciones pedagógicas      </a:t>
            </a:r>
          </a:p>
          <a:p>
            <a:pPr algn="just"/>
            <a:r>
              <a:rPr lang="es-ES" sz="2000" dirty="0">
                <a:solidFill>
                  <a:srgbClr val="009EE5"/>
                </a:solidFill>
                <a:ea typeface="+mj-ea"/>
                <a:cs typeface="+mj-cs"/>
              </a:rPr>
              <a:t>392 </a:t>
            </a:r>
            <a:r>
              <a:rPr lang="es-ES" dirty="0">
                <a:solidFill>
                  <a:srgbClr val="505252"/>
                </a:solidFill>
                <a:cs typeface="Arial" pitchFamily="34" charset="0"/>
              </a:rPr>
              <a:t>acciones en colegios          </a:t>
            </a:r>
          </a:p>
          <a:p>
            <a:pPr algn="just"/>
            <a:r>
              <a:rPr lang="es-ES" sz="2000" dirty="0">
                <a:solidFill>
                  <a:srgbClr val="009EE5"/>
                </a:solidFill>
                <a:ea typeface="+mj-ea"/>
                <a:cs typeface="+mj-cs"/>
              </a:rPr>
              <a:t>101</a:t>
            </a:r>
            <a:r>
              <a:rPr lang="es-ES" dirty="0">
                <a:solidFill>
                  <a:schemeClr val="accent3">
                    <a:lumMod val="60000"/>
                    <a:lumOff val="40000"/>
                  </a:schemeClr>
                </a:solidFill>
                <a:cs typeface="Arial" pitchFamily="34" charset="0"/>
              </a:rPr>
              <a:t> </a:t>
            </a:r>
            <a:r>
              <a:rPr lang="es-ES" dirty="0">
                <a:solidFill>
                  <a:srgbClr val="505252"/>
                </a:solidFill>
                <a:cs typeface="Arial" pitchFamily="34" charset="0"/>
              </a:rPr>
              <a:t>eventos        </a:t>
            </a:r>
            <a:r>
              <a:rPr lang="es-ES" dirty="0">
                <a:solidFill>
                  <a:schemeClr val="accent3">
                    <a:lumMod val="60000"/>
                    <a:lumOff val="40000"/>
                  </a:schemeClr>
                </a:solidFill>
                <a:cs typeface="Arial" pitchFamily="34" charset="0"/>
              </a:rPr>
              <a:t>                         </a:t>
            </a:r>
          </a:p>
          <a:p>
            <a:pPr algn="just"/>
            <a:r>
              <a:rPr lang="es-ES" sz="2000" dirty="0">
                <a:solidFill>
                  <a:srgbClr val="009EE5"/>
                </a:solidFill>
                <a:ea typeface="+mj-ea"/>
                <a:cs typeface="+mj-cs"/>
              </a:rPr>
              <a:t>38 </a:t>
            </a:r>
            <a:r>
              <a:rPr lang="es-ES" dirty="0">
                <a:solidFill>
                  <a:srgbClr val="505252"/>
                </a:solidFill>
                <a:cs typeface="Arial" pitchFamily="34" charset="0"/>
              </a:rPr>
              <a:t>caminatas ecológicas          </a:t>
            </a:r>
          </a:p>
          <a:p>
            <a:pPr algn="just"/>
            <a:r>
              <a:rPr lang="es-ES" sz="2000" dirty="0">
                <a:solidFill>
                  <a:srgbClr val="009EE5"/>
                </a:solidFill>
                <a:ea typeface="+mj-ea"/>
                <a:cs typeface="+mj-cs"/>
              </a:rPr>
              <a:t>3</a:t>
            </a:r>
            <a:r>
              <a:rPr lang="es-ES" sz="2000" dirty="0">
                <a:solidFill>
                  <a:srgbClr val="3BAA34"/>
                </a:solidFill>
                <a:cs typeface="Arial" pitchFamily="34" charset="0"/>
              </a:rPr>
              <a:t> </a:t>
            </a:r>
            <a:r>
              <a:rPr lang="es-ES" dirty="0">
                <a:solidFill>
                  <a:srgbClr val="505252"/>
                </a:solidFill>
                <a:cs typeface="Arial" pitchFamily="34" charset="0"/>
              </a:rPr>
              <a:t>proyectos de servicio social </a:t>
            </a:r>
          </a:p>
        </p:txBody>
      </p:sp>
      <p:pic>
        <p:nvPicPr>
          <p:cNvPr id="10" name="Picture 3">
            <a:extLst>
              <a:ext uri="{FF2B5EF4-FFF2-40B4-BE49-F238E27FC236}">
                <a16:creationId xmlns:a16="http://schemas.microsoft.com/office/drawing/2014/main" id="{ABF1B453-F702-436F-8E96-451E9E38E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528" y="3518947"/>
            <a:ext cx="4628844" cy="3021256"/>
          </a:xfrm>
          <a:prstGeom prst="rect">
            <a:avLst/>
          </a:prstGeom>
        </p:spPr>
      </p:pic>
      <p:sp>
        <p:nvSpPr>
          <p:cNvPr id="11" name="Rectángulo 10"/>
          <p:cNvSpPr/>
          <p:nvPr/>
        </p:nvSpPr>
        <p:spPr>
          <a:xfrm>
            <a:off x="155813" y="2460973"/>
            <a:ext cx="6096000" cy="707886"/>
          </a:xfrm>
          <a:prstGeom prst="rect">
            <a:avLst/>
          </a:prstGeom>
        </p:spPr>
        <p:txBody>
          <a:bodyPr>
            <a:spAutoFit/>
          </a:bodyPr>
          <a:lstStyle/>
          <a:p>
            <a:pPr algn="just"/>
            <a:r>
              <a:rPr lang="es-MX" dirty="0">
                <a:solidFill>
                  <a:srgbClr val="505252"/>
                </a:solidFill>
                <a:cs typeface="Arial" pitchFamily="34" charset="0"/>
              </a:rPr>
              <a:t>Se conformaron </a:t>
            </a:r>
            <a:r>
              <a:rPr lang="es-MX" sz="2000" dirty="0">
                <a:solidFill>
                  <a:srgbClr val="009EE5"/>
                </a:solidFill>
                <a:ea typeface="+mj-ea"/>
                <a:cs typeface="+mj-cs"/>
              </a:rPr>
              <a:t>12</a:t>
            </a:r>
            <a:r>
              <a:rPr lang="es-MX" dirty="0">
                <a:solidFill>
                  <a:srgbClr val="000000"/>
                </a:solidFill>
              </a:rPr>
              <a:t> </a:t>
            </a:r>
            <a:r>
              <a:rPr lang="es-MX" sz="2000" dirty="0">
                <a:solidFill>
                  <a:srgbClr val="3BAA34"/>
                </a:solidFill>
                <a:cs typeface="Arial" pitchFamily="34" charset="0"/>
              </a:rPr>
              <a:t>mesas territoriales </a:t>
            </a:r>
            <a:r>
              <a:rPr lang="es-MX" dirty="0">
                <a:solidFill>
                  <a:srgbClr val="505252"/>
                </a:solidFill>
                <a:cs typeface="Arial" pitchFamily="34" charset="0"/>
              </a:rPr>
              <a:t>para lo</a:t>
            </a:r>
            <a:r>
              <a:rPr lang="es-CO" dirty="0">
                <a:solidFill>
                  <a:srgbClr val="505252"/>
                </a:solidFill>
                <a:cs typeface="Arial" pitchFamily="34" charset="0"/>
              </a:rPr>
              <a:t>s humedales que cuentan con </a:t>
            </a:r>
            <a:r>
              <a:rPr lang="es-CO" sz="2000" dirty="0">
                <a:solidFill>
                  <a:srgbClr val="3BAA34"/>
                </a:solidFill>
                <a:cs typeface="Arial" pitchFamily="34" charset="0"/>
              </a:rPr>
              <a:t>PMA </a:t>
            </a:r>
            <a:r>
              <a:rPr lang="es-CO" dirty="0">
                <a:solidFill>
                  <a:srgbClr val="505252"/>
                </a:solidFill>
                <a:cs typeface="Arial" pitchFamily="34" charset="0"/>
              </a:rPr>
              <a:t>aprobado</a:t>
            </a:r>
            <a:endParaRPr lang="es-MX" dirty="0">
              <a:solidFill>
                <a:srgbClr val="505252"/>
              </a:solidFill>
              <a:cs typeface="Arial" pitchFamily="34" charset="0"/>
            </a:endParaRPr>
          </a:p>
        </p:txBody>
      </p:sp>
    </p:spTree>
    <p:extLst>
      <p:ext uri="{BB962C8B-B14F-4D97-AF65-F5344CB8AC3E}">
        <p14:creationId xmlns:p14="http://schemas.microsoft.com/office/powerpoint/2010/main" val="873842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CD91CAD6-6F7B-4376-B4F9-6F1CC3D727A1}"/>
              </a:ext>
            </a:extLst>
          </p:cNvPr>
          <p:cNvGraphicFramePr>
            <a:graphicFrameLocks noGrp="1"/>
          </p:cNvGraphicFramePr>
          <p:nvPr>
            <p:ph idx="1"/>
          </p:nvPr>
        </p:nvGraphicFramePr>
        <p:xfrm>
          <a:off x="1124556" y="1408860"/>
          <a:ext cx="9633398" cy="5101510"/>
        </p:xfrm>
        <a:graphic>
          <a:graphicData uri="http://schemas.openxmlformats.org/drawingml/2006/table">
            <a:tbl>
              <a:tblPr/>
              <a:tblGrid>
                <a:gridCol w="5383369">
                  <a:extLst>
                    <a:ext uri="{9D8B030D-6E8A-4147-A177-3AD203B41FA5}">
                      <a16:colId xmlns:a16="http://schemas.microsoft.com/office/drawing/2014/main" val="2320505962"/>
                    </a:ext>
                  </a:extLst>
                </a:gridCol>
                <a:gridCol w="1792013">
                  <a:extLst>
                    <a:ext uri="{9D8B030D-6E8A-4147-A177-3AD203B41FA5}">
                      <a16:colId xmlns:a16="http://schemas.microsoft.com/office/drawing/2014/main" val="3404491017"/>
                    </a:ext>
                  </a:extLst>
                </a:gridCol>
                <a:gridCol w="1448972">
                  <a:extLst>
                    <a:ext uri="{9D8B030D-6E8A-4147-A177-3AD203B41FA5}">
                      <a16:colId xmlns:a16="http://schemas.microsoft.com/office/drawing/2014/main" val="170208667"/>
                    </a:ext>
                  </a:extLst>
                </a:gridCol>
                <a:gridCol w="1009044">
                  <a:extLst>
                    <a:ext uri="{9D8B030D-6E8A-4147-A177-3AD203B41FA5}">
                      <a16:colId xmlns:a16="http://schemas.microsoft.com/office/drawing/2014/main" val="3364743764"/>
                    </a:ext>
                  </a:extLst>
                </a:gridCol>
              </a:tblGrid>
              <a:tr h="444777">
                <a:tc rowSpan="2">
                  <a:txBody>
                    <a:bodyPr/>
                    <a:lstStyle/>
                    <a:p>
                      <a:pPr algn="l" fontAlgn="b"/>
                      <a:r>
                        <a:rPr lang="es-MX" sz="2400" b="1" i="0" u="none" strike="noStrike" dirty="0">
                          <a:solidFill>
                            <a:srgbClr val="000000"/>
                          </a:solidFill>
                          <a:effectLst/>
                          <a:latin typeface="Calibri" panose="020F0502020204030204" pitchFamily="34" charset="0"/>
                        </a:rPr>
                        <a:t>Eje transversal/Programa/Proyecto del PDD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l" fontAlgn="b"/>
                      <a:r>
                        <a:rPr lang="es-MX" sz="2400" b="1" i="0" u="none" strike="noStrike" dirty="0">
                          <a:solidFill>
                            <a:srgbClr val="000000"/>
                          </a:solidFill>
                          <a:effectLst/>
                          <a:latin typeface="Calibri" panose="020F0502020204030204" pitchFamily="34" charset="0"/>
                        </a:rPr>
                        <a:t>TOTAL 2016-2017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486294936"/>
                  </a:ext>
                </a:extLst>
              </a:tr>
              <a:tr h="458419">
                <a:tc vMerge="1">
                  <a:txBody>
                    <a:bodyPr/>
                    <a:lstStyle/>
                    <a:p>
                      <a:endParaRPr lang="es-MX"/>
                    </a:p>
                  </a:txBody>
                  <a:tcPr/>
                </a:tc>
                <a:tc>
                  <a:txBody>
                    <a:bodyPr/>
                    <a:lstStyle/>
                    <a:p>
                      <a:pPr algn="ctr" fontAlgn="b"/>
                      <a:r>
                        <a:rPr lang="es-MX" sz="2400" b="1" i="0" u="none" strike="noStrike" dirty="0">
                          <a:solidFill>
                            <a:srgbClr val="000000"/>
                          </a:solidFill>
                          <a:effectLst/>
                          <a:latin typeface="Calibri" panose="020F0502020204030204" pitchFamily="34" charset="0"/>
                        </a:rPr>
                        <a:t>Programado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2400" b="1" i="0" u="none" strike="noStrike" dirty="0">
                          <a:solidFill>
                            <a:srgbClr val="000000"/>
                          </a:solidFill>
                          <a:effectLst/>
                          <a:latin typeface="Calibri" panose="020F0502020204030204" pitchFamily="34" charset="0"/>
                        </a:rPr>
                        <a:t>Ejecutado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2400" b="1" i="0" u="none" strike="noStrike" dirty="0">
                          <a:solidFill>
                            <a:srgbClr val="00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8860167"/>
                  </a:ext>
                </a:extLst>
              </a:tr>
              <a:tr h="710117">
                <a:tc>
                  <a:txBody>
                    <a:bodyPr/>
                    <a:lstStyle/>
                    <a:p>
                      <a:pPr algn="l" fontAlgn="b"/>
                      <a:r>
                        <a:rPr lang="es-MX" sz="2400" b="0" i="0" u="none" strike="noStrike" dirty="0">
                          <a:solidFill>
                            <a:srgbClr val="000000"/>
                          </a:solidFill>
                          <a:effectLst/>
                          <a:latin typeface="Calibri" panose="020F0502020204030204" pitchFamily="34" charset="0"/>
                        </a:rPr>
                        <a:t>06. Eje transversal Sostenibilidad Ambiental basada en la eficiencia energética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2400" b="0" i="0" u="none" strike="noStrike" dirty="0">
                          <a:solidFill>
                            <a:srgbClr val="000000"/>
                          </a:solidFill>
                          <a:effectLst/>
                          <a:latin typeface="Calibri" panose="020F0502020204030204" pitchFamily="34" charset="0"/>
                        </a:rPr>
                        <a:t>18.278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2400" b="0" i="0" u="none" strike="noStrike" dirty="0">
                          <a:solidFill>
                            <a:srgbClr val="000000"/>
                          </a:solidFill>
                          <a:effectLst/>
                          <a:latin typeface="Calibri" panose="020F0502020204030204" pitchFamily="34" charset="0"/>
                        </a:rPr>
                        <a:t>16.617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s-MX" sz="2400" b="0" i="0" u="none" strike="noStrike" dirty="0">
                          <a:solidFill>
                            <a:srgbClr val="000000"/>
                          </a:solidFill>
                          <a:effectLst/>
                          <a:latin typeface="Calibri" panose="020F0502020204030204" pitchFamily="34"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548292818"/>
                  </a:ext>
                </a:extLst>
              </a:tr>
              <a:tr h="479217">
                <a:tc>
                  <a:txBody>
                    <a:bodyPr/>
                    <a:lstStyle/>
                    <a:p>
                      <a:pPr algn="l" fontAlgn="b"/>
                      <a:r>
                        <a:rPr lang="es-MX" sz="2400" b="0" i="0" u="none" strike="noStrike" dirty="0">
                          <a:solidFill>
                            <a:srgbClr val="000000"/>
                          </a:solidFill>
                          <a:effectLst/>
                          <a:latin typeface="Calibri" panose="020F0502020204030204" pitchFamily="34" charset="0"/>
                        </a:rPr>
                        <a:t>38. Recuperación y manejo de la estructura ecológica principal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s-MX" sz="2400" b="0" i="0" u="none" strike="noStrike" dirty="0">
                          <a:solidFill>
                            <a:srgbClr val="000000"/>
                          </a:solidFill>
                          <a:effectLst/>
                          <a:latin typeface="Calibri" panose="020F0502020204030204" pitchFamily="34" charset="0"/>
                        </a:rPr>
                        <a:t>11.563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s-MX" sz="2400" b="0" i="0" u="none" strike="noStrike" dirty="0">
                          <a:solidFill>
                            <a:srgbClr val="000000"/>
                          </a:solidFill>
                          <a:effectLst/>
                          <a:latin typeface="Calibri" panose="020F0502020204030204" pitchFamily="34" charset="0"/>
                        </a:rPr>
                        <a:t>9.930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s-MX" sz="2400" b="0" i="0" u="none" strike="noStrike" dirty="0">
                          <a:solidFill>
                            <a:srgbClr val="000000"/>
                          </a:solidFill>
                          <a:effectLst/>
                          <a:latin typeface="Calibri" panose="020F0502020204030204" pitchFamily="34"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81155030"/>
                  </a:ext>
                </a:extLst>
              </a:tr>
              <a:tr h="423597">
                <a:tc>
                  <a:txBody>
                    <a:bodyPr/>
                    <a:lstStyle/>
                    <a:p>
                      <a:pPr algn="l" fontAlgn="ctr"/>
                      <a:r>
                        <a:rPr lang="es-MX" sz="2400" b="0" i="0" u="none" strike="noStrike" dirty="0">
                          <a:solidFill>
                            <a:srgbClr val="000000"/>
                          </a:solidFill>
                          <a:effectLst/>
                          <a:latin typeface="Calibri" panose="020F0502020204030204" pitchFamily="34" charset="0"/>
                        </a:rPr>
                        <a:t>177. Consolidación de la Estructura Ecológica Principal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2400" b="0" i="0" u="none" strike="noStrike" dirty="0">
                          <a:solidFill>
                            <a:srgbClr val="000000"/>
                          </a:solidFill>
                          <a:effectLst/>
                          <a:latin typeface="Calibri" panose="020F0502020204030204" pitchFamily="34" charset="0"/>
                        </a:rPr>
                        <a:t>11.563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2400" b="0" i="0" u="none" strike="noStrike" dirty="0">
                          <a:solidFill>
                            <a:srgbClr val="000000"/>
                          </a:solidFill>
                          <a:effectLst/>
                          <a:latin typeface="Calibri" panose="020F0502020204030204" pitchFamily="34" charset="0"/>
                        </a:rPr>
                        <a:t>9.930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2400" b="0" i="0" u="none" strike="noStrike" dirty="0">
                          <a:solidFill>
                            <a:srgbClr val="000000"/>
                          </a:solidFill>
                          <a:effectLst/>
                          <a:latin typeface="Calibri" panose="020F0502020204030204" pitchFamily="34"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8315297"/>
                  </a:ext>
                </a:extLst>
              </a:tr>
              <a:tr h="668505">
                <a:tc>
                  <a:txBody>
                    <a:bodyPr/>
                    <a:lstStyle/>
                    <a:p>
                      <a:pPr algn="l" fontAlgn="b"/>
                      <a:r>
                        <a:rPr lang="es-MX" sz="2400" b="0" i="0" u="none" strike="noStrike" dirty="0">
                          <a:solidFill>
                            <a:srgbClr val="000000"/>
                          </a:solidFill>
                          <a:effectLst/>
                          <a:latin typeface="Calibri" panose="020F0502020204030204" pitchFamily="34" charset="0"/>
                        </a:rPr>
                        <a:t>39 Ambiente sano para la equidad y disfrute del ciudadano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s-MX" sz="2400" b="0" i="0" u="none" strike="noStrike" dirty="0">
                          <a:solidFill>
                            <a:srgbClr val="000000"/>
                          </a:solidFill>
                          <a:effectLst/>
                          <a:latin typeface="Calibri" panose="020F0502020204030204" pitchFamily="34" charset="0"/>
                        </a:rPr>
                        <a:t>6.715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s-MX" sz="2400" b="0" i="0" u="none" strike="noStrike" dirty="0">
                          <a:solidFill>
                            <a:srgbClr val="000000"/>
                          </a:solidFill>
                          <a:effectLst/>
                          <a:latin typeface="Calibri" panose="020F0502020204030204" pitchFamily="34" charset="0"/>
                        </a:rPr>
                        <a:t>6.687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s-MX" sz="2400" b="0" i="0" u="none" strike="noStrike" dirty="0">
                          <a:solidFill>
                            <a:srgbClr val="000000"/>
                          </a:solidFill>
                          <a:effectLst/>
                          <a:latin typeface="Calibri" panose="020F0502020204030204" pitchFamily="34"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011447562"/>
                  </a:ext>
                </a:extLst>
              </a:tr>
              <a:tr h="423597">
                <a:tc>
                  <a:txBody>
                    <a:bodyPr/>
                    <a:lstStyle/>
                    <a:p>
                      <a:pPr algn="l" fontAlgn="ctr"/>
                      <a:r>
                        <a:rPr lang="es-MX" sz="2400" b="0" i="0" u="none" strike="noStrike" dirty="0">
                          <a:solidFill>
                            <a:srgbClr val="000000"/>
                          </a:solidFill>
                          <a:effectLst/>
                          <a:latin typeface="Calibri" panose="020F0502020204030204" pitchFamily="34" charset="0"/>
                        </a:rPr>
                        <a:t>179. Ambiente Sano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2400" b="0" i="0" u="none" strike="noStrike" dirty="0">
                          <a:solidFill>
                            <a:srgbClr val="000000"/>
                          </a:solidFill>
                          <a:effectLst/>
                          <a:latin typeface="Calibri" panose="020F0502020204030204" pitchFamily="34" charset="0"/>
                        </a:rPr>
                        <a:t>6.715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2400" b="0" i="0" u="none" strike="noStrike" dirty="0">
                          <a:solidFill>
                            <a:srgbClr val="000000"/>
                          </a:solidFill>
                          <a:effectLst/>
                          <a:latin typeface="Calibri" panose="020F0502020204030204" pitchFamily="34" charset="0"/>
                        </a:rPr>
                        <a:t>6.687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2400" b="0" i="0" u="none" strike="noStrike" dirty="0">
                          <a:solidFill>
                            <a:srgbClr val="000000"/>
                          </a:solidFill>
                          <a:effectLst/>
                          <a:latin typeface="Calibri" panose="020F0502020204030204" pitchFamily="34"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8371104"/>
                  </a:ext>
                </a:extLst>
              </a:tr>
              <a:tr h="444777">
                <a:tc>
                  <a:txBody>
                    <a:bodyPr/>
                    <a:lstStyle/>
                    <a:p>
                      <a:pPr algn="l" fontAlgn="b"/>
                      <a:r>
                        <a:rPr lang="es-MX" sz="2400" b="1" i="0" u="none" strike="noStrike" dirty="0">
                          <a:solidFill>
                            <a:srgbClr val="000000"/>
                          </a:solidFill>
                          <a:effectLst/>
                          <a:latin typeface="Calibri" panose="020F0502020204030204" pitchFamily="34" charset="0"/>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s-MX" sz="2400" b="0" i="0" u="none" strike="noStrike" dirty="0">
                          <a:solidFill>
                            <a:srgbClr val="000000"/>
                          </a:solidFill>
                          <a:effectLst/>
                          <a:latin typeface="Calibri" panose="020F0502020204030204" pitchFamily="34" charset="0"/>
                        </a:rPr>
                        <a:t>18.278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s-MX" sz="2400" b="0" i="0" u="none" strike="noStrike" dirty="0">
                          <a:solidFill>
                            <a:srgbClr val="000000"/>
                          </a:solidFill>
                          <a:effectLst/>
                          <a:latin typeface="Calibri" panose="020F0502020204030204" pitchFamily="34" charset="0"/>
                        </a:rPr>
                        <a:t>16.617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s-MX" sz="2400" b="0" i="0" u="none" strike="noStrike" dirty="0">
                          <a:solidFill>
                            <a:srgbClr val="000000"/>
                          </a:solidFill>
                          <a:effectLst/>
                          <a:latin typeface="Calibri" panose="020F0502020204030204" pitchFamily="34"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80325556"/>
                  </a:ext>
                </a:extLst>
              </a:tr>
            </a:tbl>
          </a:graphicData>
        </a:graphic>
      </p:graphicFrame>
      <p:sp>
        <p:nvSpPr>
          <p:cNvPr id="3" name="Título 2"/>
          <p:cNvSpPr>
            <a:spLocks noGrp="1"/>
          </p:cNvSpPr>
          <p:nvPr>
            <p:ph type="title"/>
          </p:nvPr>
        </p:nvSpPr>
        <p:spPr/>
        <p:txBody>
          <a:bodyPr/>
          <a:lstStyle/>
          <a:p>
            <a:r>
              <a:rPr lang="es-ES" dirty="0"/>
              <a:t>Política Pública de Humedales del Distrito Capital</a:t>
            </a:r>
          </a:p>
        </p:txBody>
      </p:sp>
    </p:spTree>
    <p:extLst>
      <p:ext uri="{BB962C8B-B14F-4D97-AF65-F5344CB8AC3E}">
        <p14:creationId xmlns:p14="http://schemas.microsoft.com/office/powerpoint/2010/main" val="3081369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a:spLocks noGrp="1"/>
          </p:cNvSpPr>
          <p:nvPr>
            <p:ph type="title"/>
          </p:nvPr>
        </p:nvSpPr>
        <p:spPr>
          <a:xfrm>
            <a:off x="272955" y="351479"/>
            <a:ext cx="10515600" cy="725527"/>
          </a:xfrm>
        </p:spPr>
        <p:txBody>
          <a:bodyPr/>
          <a:lstStyle/>
          <a:p>
            <a:r>
              <a:rPr lang="es-ES" dirty="0"/>
              <a:t>Política Pública de Humedales del Distrito Capital</a:t>
            </a:r>
          </a:p>
        </p:txBody>
      </p:sp>
      <p:graphicFrame>
        <p:nvGraphicFramePr>
          <p:cNvPr id="8" name="Tabla 7"/>
          <p:cNvGraphicFramePr>
            <a:graphicFrameLocks noGrp="1"/>
          </p:cNvGraphicFramePr>
          <p:nvPr/>
        </p:nvGraphicFramePr>
        <p:xfrm>
          <a:off x="95535" y="1403518"/>
          <a:ext cx="6523630" cy="5283888"/>
        </p:xfrm>
        <a:graphic>
          <a:graphicData uri="http://schemas.openxmlformats.org/drawingml/2006/table">
            <a:tbl>
              <a:tblPr/>
              <a:tblGrid>
                <a:gridCol w="6523630">
                  <a:extLst>
                    <a:ext uri="{9D8B030D-6E8A-4147-A177-3AD203B41FA5}">
                      <a16:colId xmlns:a16="http://schemas.microsoft.com/office/drawing/2014/main" val="20000"/>
                    </a:ext>
                  </a:extLst>
                </a:gridCol>
              </a:tblGrid>
              <a:tr h="307859">
                <a:tc>
                  <a:txBody>
                    <a:bodyPr/>
                    <a:lstStyle/>
                    <a:p>
                      <a:pPr algn="l" fontAlgn="ctr"/>
                      <a:r>
                        <a:rPr lang="es-ES" sz="1800" b="1" i="0" u="none" strike="noStrike" dirty="0">
                          <a:solidFill>
                            <a:srgbClr val="000000"/>
                          </a:solidFill>
                          <a:effectLst/>
                          <a:latin typeface="Calibri" panose="020F0502020204030204" pitchFamily="34" charset="0"/>
                        </a:rPr>
                        <a:t>Proyecto de inversión / Meta de inversión</a:t>
                      </a:r>
                    </a:p>
                  </a:txBody>
                  <a:tcPr marL="9455" marR="9455" marT="9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3061">
                <a:tc>
                  <a:txBody>
                    <a:bodyPr/>
                    <a:lstStyle/>
                    <a:p>
                      <a:pPr algn="just" fontAlgn="ctr"/>
                      <a:r>
                        <a:rPr lang="es-ES" sz="1800" b="0" i="0" u="none" strike="noStrike" dirty="0">
                          <a:solidFill>
                            <a:srgbClr val="000000"/>
                          </a:solidFill>
                          <a:effectLst/>
                          <a:latin typeface="Calibri" panose="020F0502020204030204" pitchFamily="34" charset="0"/>
                        </a:rPr>
                        <a:t>1132. Gestión integral para la conservación, recuperación y conectividad de la Estructura Ecológica Principal y otras áreas de interés ambiental en el Distrito Capital</a:t>
                      </a:r>
                    </a:p>
                  </a:txBody>
                  <a:tcPr marL="9455" marR="9455" marT="9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605460">
                <a:tc>
                  <a:txBody>
                    <a:bodyPr/>
                    <a:lstStyle/>
                    <a:p>
                      <a:pPr algn="just" fontAlgn="ctr"/>
                      <a:r>
                        <a:rPr lang="es-ES" sz="1800" b="0" i="0" u="none" strike="noStrike" dirty="0">
                          <a:solidFill>
                            <a:srgbClr val="000000"/>
                          </a:solidFill>
                          <a:effectLst/>
                          <a:latin typeface="Calibri" panose="020F0502020204030204" pitchFamily="34" charset="0"/>
                        </a:rPr>
                        <a:t>Ejecutar 100 % del plan de intervención en Parques Ecológicos Distritales de Humedal declarados.</a:t>
                      </a:r>
                    </a:p>
                  </a:txBody>
                  <a:tcPr marL="9455" marR="9455" marT="9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05460">
                <a:tc>
                  <a:txBody>
                    <a:bodyPr/>
                    <a:lstStyle/>
                    <a:p>
                      <a:pPr algn="just" fontAlgn="ctr"/>
                      <a:r>
                        <a:rPr lang="es-ES" sz="1800" b="0" i="0" u="none" strike="noStrike" dirty="0">
                          <a:solidFill>
                            <a:srgbClr val="000000"/>
                          </a:solidFill>
                          <a:effectLst/>
                          <a:latin typeface="Calibri" panose="020F0502020204030204" pitchFamily="34" charset="0"/>
                        </a:rPr>
                        <a:t>Manejar 15 humedales mediante el desarrollo de acciones de administración.</a:t>
                      </a:r>
                    </a:p>
                  </a:txBody>
                  <a:tcPr marL="9455" marR="9455" marT="9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200662">
                <a:tc>
                  <a:txBody>
                    <a:bodyPr/>
                    <a:lstStyle/>
                    <a:p>
                      <a:pPr algn="just" fontAlgn="ctr"/>
                      <a:r>
                        <a:rPr lang="es-ES" sz="1800" b="0" i="0" u="none" strike="noStrike" dirty="0">
                          <a:solidFill>
                            <a:srgbClr val="000000"/>
                          </a:solidFill>
                          <a:effectLst/>
                          <a:latin typeface="Calibri" panose="020F0502020204030204" pitchFamily="34" charset="0"/>
                        </a:rPr>
                        <a:t>Recuperar, rehabilitar o restaurar 200 hectáreas nuevas en cerros orientales, ríos y quebradas, </a:t>
                      </a:r>
                      <a:r>
                        <a:rPr lang="es-ES" sz="1800" b="1" i="0" u="none" strike="noStrike" dirty="0">
                          <a:solidFill>
                            <a:srgbClr val="000000"/>
                          </a:solidFill>
                          <a:effectLst/>
                          <a:latin typeface="Calibri" panose="020F0502020204030204" pitchFamily="34" charset="0"/>
                        </a:rPr>
                        <a:t>humedales</a:t>
                      </a:r>
                      <a:r>
                        <a:rPr lang="es-ES" sz="1800" b="0" i="0" u="none" strike="noStrike" dirty="0">
                          <a:solidFill>
                            <a:srgbClr val="000000"/>
                          </a:solidFill>
                          <a:effectLst/>
                          <a:latin typeface="Calibri" panose="020F0502020204030204" pitchFamily="34" charset="0"/>
                        </a:rPr>
                        <a:t>, bosques, páramos o zonas de alto riesgo no mitigables que aportan a la conectividad ecológica de la región.*</a:t>
                      </a:r>
                    </a:p>
                  </a:txBody>
                  <a:tcPr marL="9455" marR="9455" marT="9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05460">
                <a:tc>
                  <a:txBody>
                    <a:bodyPr/>
                    <a:lstStyle/>
                    <a:p>
                      <a:pPr algn="just" fontAlgn="b"/>
                      <a:r>
                        <a:rPr lang="es-ES" sz="1800" b="0" i="0" u="none" strike="noStrike" dirty="0">
                          <a:solidFill>
                            <a:srgbClr val="000000"/>
                          </a:solidFill>
                          <a:effectLst/>
                          <a:latin typeface="Calibri" panose="020F0502020204030204" pitchFamily="34" charset="0"/>
                        </a:rPr>
                        <a:t>981. Participación educación y comunicación para la sostenibilidad ambiental del D. C.</a:t>
                      </a:r>
                    </a:p>
                  </a:txBody>
                  <a:tcPr marL="9455" marR="9455" marT="9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450466">
                <a:tc>
                  <a:txBody>
                    <a:bodyPr/>
                    <a:lstStyle/>
                    <a:p>
                      <a:pPr algn="just" fontAlgn="ctr"/>
                      <a:r>
                        <a:rPr lang="es-ES" sz="1800" b="0" i="0" u="none" strike="noStrike" dirty="0">
                          <a:solidFill>
                            <a:srgbClr val="000000"/>
                          </a:solidFill>
                          <a:effectLst/>
                          <a:latin typeface="Calibri" panose="020F0502020204030204" pitchFamily="34" charset="0"/>
                        </a:rPr>
                        <a:t>Participar 1'125.000 ciudadanos en acciones de educación ambiental*</a:t>
                      </a:r>
                    </a:p>
                  </a:txBody>
                  <a:tcPr marL="9455" marR="9455" marT="9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605460">
                <a:tc>
                  <a:txBody>
                    <a:bodyPr/>
                    <a:lstStyle/>
                    <a:p>
                      <a:pPr algn="just" fontAlgn="ctr"/>
                      <a:r>
                        <a:rPr lang="es-ES" sz="1800" b="0" i="0" u="none" strike="noStrike" dirty="0">
                          <a:solidFill>
                            <a:srgbClr val="000000"/>
                          </a:solidFill>
                          <a:effectLst/>
                          <a:latin typeface="Calibri" panose="020F0502020204030204" pitchFamily="34" charset="0"/>
                        </a:rPr>
                        <a:t>Participar 125,000 ciudadanos en procesos de gestión ambiental local.**</a:t>
                      </a:r>
                    </a:p>
                  </a:txBody>
                  <a:tcPr marL="9455" marR="9455" marT="9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pic>
        <p:nvPicPr>
          <p:cNvPr id="4" name="Imagen 3"/>
          <p:cNvPicPr>
            <a:picLocks noChangeAspect="1"/>
          </p:cNvPicPr>
          <p:nvPr/>
        </p:nvPicPr>
        <p:blipFill rotWithShape="1">
          <a:blip r:embed="rId3"/>
          <a:srcRect l="46495" t="24209" r="10592" b="24877"/>
          <a:stretch/>
        </p:blipFill>
        <p:spPr>
          <a:xfrm>
            <a:off x="6794796" y="1403518"/>
            <a:ext cx="5279529" cy="4095495"/>
          </a:xfrm>
          <a:prstGeom prst="rect">
            <a:avLst/>
          </a:prstGeom>
        </p:spPr>
      </p:pic>
      <p:sp>
        <p:nvSpPr>
          <p:cNvPr id="2" name="CuadroTexto 1"/>
          <p:cNvSpPr txBox="1"/>
          <p:nvPr/>
        </p:nvSpPr>
        <p:spPr>
          <a:xfrm>
            <a:off x="6794796" y="5825525"/>
            <a:ext cx="5397204" cy="584775"/>
          </a:xfrm>
          <a:prstGeom prst="rect">
            <a:avLst/>
          </a:prstGeom>
          <a:noFill/>
        </p:spPr>
        <p:txBody>
          <a:bodyPr wrap="square" rtlCol="0">
            <a:spAutoFit/>
          </a:bodyPr>
          <a:lstStyle/>
          <a:p>
            <a:r>
              <a:rPr lang="es-ES" sz="1600" dirty="0">
                <a:solidFill>
                  <a:srgbClr val="505252"/>
                </a:solidFill>
                <a:ea typeface="+mj-ea"/>
                <a:cs typeface="Arial" pitchFamily="34" charset="0"/>
              </a:rPr>
              <a:t>Jornadas de mantenimiento Franja Terrestre de los Humedales del Distrito Capital.</a:t>
            </a:r>
          </a:p>
        </p:txBody>
      </p:sp>
    </p:spTree>
    <p:extLst>
      <p:ext uri="{BB962C8B-B14F-4D97-AF65-F5344CB8AC3E}">
        <p14:creationId xmlns:p14="http://schemas.microsoft.com/office/powerpoint/2010/main" val="2599848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lum bright="70000" contrast="-70000"/>
          </a:blip>
          <a:stretch>
            <a:fillRect/>
          </a:stretch>
        </p:blipFill>
        <p:spPr>
          <a:xfrm>
            <a:off x="0" y="1238865"/>
            <a:ext cx="12192000" cy="5619135"/>
          </a:xfrm>
          <a:prstGeom prst="rect">
            <a:avLst/>
          </a:prstGeom>
        </p:spPr>
      </p:pic>
      <p:sp>
        <p:nvSpPr>
          <p:cNvPr id="3" name="Título 2">
            <a:extLst>
              <a:ext uri="{FF2B5EF4-FFF2-40B4-BE49-F238E27FC236}">
                <a16:creationId xmlns:a16="http://schemas.microsoft.com/office/drawing/2014/main" id="{8E8D865B-14EE-464E-BB73-9DDBC806641D}"/>
              </a:ext>
            </a:extLst>
          </p:cNvPr>
          <p:cNvSpPr>
            <a:spLocks noGrp="1"/>
          </p:cNvSpPr>
          <p:nvPr>
            <p:ph type="title"/>
          </p:nvPr>
        </p:nvSpPr>
        <p:spPr/>
        <p:txBody>
          <a:bodyPr/>
          <a:lstStyle/>
          <a:p>
            <a:r>
              <a:rPr lang="es-MX" b="1" dirty="0">
                <a:latin typeface="Calibri" panose="020F0502020204030204" pitchFamily="34" charset="0"/>
              </a:rPr>
              <a:t>Política Pública  Distrital de Salud Ambiental</a:t>
            </a:r>
            <a:endParaRPr lang="es-MX" dirty="0"/>
          </a:p>
        </p:txBody>
      </p:sp>
      <p:sp>
        <p:nvSpPr>
          <p:cNvPr id="6" name="Elipse 5"/>
          <p:cNvSpPr/>
          <p:nvPr/>
        </p:nvSpPr>
        <p:spPr>
          <a:xfrm>
            <a:off x="634181" y="1681315"/>
            <a:ext cx="987573" cy="77834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Línea 1 </a:t>
            </a:r>
          </a:p>
        </p:txBody>
      </p:sp>
      <p:sp>
        <p:nvSpPr>
          <p:cNvPr id="7" name="Elipse 6"/>
          <p:cNvSpPr/>
          <p:nvPr/>
        </p:nvSpPr>
        <p:spPr>
          <a:xfrm>
            <a:off x="634181" y="2875935"/>
            <a:ext cx="987573" cy="85280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Línea 2 </a:t>
            </a:r>
          </a:p>
        </p:txBody>
      </p:sp>
      <p:sp>
        <p:nvSpPr>
          <p:cNvPr id="8" name="Elipse 7"/>
          <p:cNvSpPr/>
          <p:nvPr/>
        </p:nvSpPr>
        <p:spPr>
          <a:xfrm>
            <a:off x="663109" y="4247536"/>
            <a:ext cx="987575" cy="822586"/>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Línea 3</a:t>
            </a:r>
          </a:p>
        </p:txBody>
      </p:sp>
      <p:sp>
        <p:nvSpPr>
          <p:cNvPr id="9" name="Elipse 8"/>
          <p:cNvSpPr/>
          <p:nvPr/>
        </p:nvSpPr>
        <p:spPr>
          <a:xfrm>
            <a:off x="648360" y="5633883"/>
            <a:ext cx="973394" cy="85540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Línea 4 </a:t>
            </a:r>
          </a:p>
        </p:txBody>
      </p:sp>
      <p:sp>
        <p:nvSpPr>
          <p:cNvPr id="10" name="Elipse 9"/>
          <p:cNvSpPr/>
          <p:nvPr/>
        </p:nvSpPr>
        <p:spPr>
          <a:xfrm>
            <a:off x="6177118" y="1651819"/>
            <a:ext cx="1002890" cy="80784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Línea 5</a:t>
            </a:r>
          </a:p>
        </p:txBody>
      </p:sp>
      <p:sp>
        <p:nvSpPr>
          <p:cNvPr id="11" name="Elipse 10"/>
          <p:cNvSpPr/>
          <p:nvPr/>
        </p:nvSpPr>
        <p:spPr>
          <a:xfrm>
            <a:off x="6250859" y="2767931"/>
            <a:ext cx="988142" cy="88561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Línea 6</a:t>
            </a:r>
          </a:p>
        </p:txBody>
      </p:sp>
      <p:sp>
        <p:nvSpPr>
          <p:cNvPr id="12" name="Elipse 11"/>
          <p:cNvSpPr/>
          <p:nvPr/>
        </p:nvSpPr>
        <p:spPr>
          <a:xfrm>
            <a:off x="6265607" y="4247536"/>
            <a:ext cx="973394" cy="76691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Línea 7 </a:t>
            </a:r>
          </a:p>
        </p:txBody>
      </p:sp>
      <p:sp>
        <p:nvSpPr>
          <p:cNvPr id="13" name="Elipse 12"/>
          <p:cNvSpPr/>
          <p:nvPr/>
        </p:nvSpPr>
        <p:spPr>
          <a:xfrm>
            <a:off x="6250859" y="5719776"/>
            <a:ext cx="988142" cy="76691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000000"/>
                </a:solidFill>
              </a:rPr>
              <a:t>Línea 8 </a:t>
            </a:r>
          </a:p>
        </p:txBody>
      </p:sp>
      <p:sp>
        <p:nvSpPr>
          <p:cNvPr id="14" name="CuadroTexto 13"/>
          <p:cNvSpPr txBox="1"/>
          <p:nvPr/>
        </p:nvSpPr>
        <p:spPr>
          <a:xfrm>
            <a:off x="2005780" y="1740309"/>
            <a:ext cx="2566220" cy="646331"/>
          </a:xfrm>
          <a:prstGeom prst="rect">
            <a:avLst/>
          </a:prstGeom>
          <a:noFill/>
        </p:spPr>
        <p:txBody>
          <a:bodyPr wrap="square" rtlCol="0">
            <a:spAutoFit/>
          </a:bodyPr>
          <a:lstStyle/>
          <a:p>
            <a:pPr marL="285750" indent="-285750">
              <a:buFont typeface="Wingdings" panose="05000000000000000000" pitchFamily="2" charset="2"/>
              <a:buChar char="v"/>
            </a:pPr>
            <a:r>
              <a:rPr lang="es-CO" b="1" dirty="0">
                <a:solidFill>
                  <a:srgbClr val="505252"/>
                </a:solidFill>
                <a:cs typeface="Arial" pitchFamily="34" charset="0"/>
              </a:rPr>
              <a:t>Aire, ruido y radiación electromagnética </a:t>
            </a:r>
          </a:p>
        </p:txBody>
      </p:sp>
      <p:sp>
        <p:nvSpPr>
          <p:cNvPr id="15" name="CuadroTexto 14"/>
          <p:cNvSpPr txBox="1"/>
          <p:nvPr/>
        </p:nvSpPr>
        <p:spPr>
          <a:xfrm>
            <a:off x="2067543" y="3042376"/>
            <a:ext cx="2315497" cy="923330"/>
          </a:xfrm>
          <a:prstGeom prst="rect">
            <a:avLst/>
          </a:prstGeom>
          <a:noFill/>
        </p:spPr>
        <p:txBody>
          <a:bodyPr wrap="square" rtlCol="0">
            <a:spAutoFit/>
          </a:bodyPr>
          <a:lstStyle/>
          <a:p>
            <a:pPr marL="285750" indent="-285750">
              <a:buFont typeface="Wingdings" panose="05000000000000000000" pitchFamily="2" charset="2"/>
              <a:buChar char="v"/>
            </a:pPr>
            <a:r>
              <a:rPr lang="es-CO" b="1" dirty="0">
                <a:solidFill>
                  <a:srgbClr val="505252"/>
                </a:solidFill>
                <a:cs typeface="Arial" pitchFamily="34" charset="0"/>
              </a:rPr>
              <a:t>Calidad de agua y saneamiento básico </a:t>
            </a:r>
          </a:p>
        </p:txBody>
      </p:sp>
      <p:sp>
        <p:nvSpPr>
          <p:cNvPr id="16" name="CuadroTexto 15"/>
          <p:cNvSpPr txBox="1"/>
          <p:nvPr/>
        </p:nvSpPr>
        <p:spPr>
          <a:xfrm>
            <a:off x="2005780" y="4498258"/>
            <a:ext cx="2197510" cy="646331"/>
          </a:xfrm>
          <a:prstGeom prst="rect">
            <a:avLst/>
          </a:prstGeom>
          <a:noFill/>
        </p:spPr>
        <p:txBody>
          <a:bodyPr wrap="square" rtlCol="0">
            <a:spAutoFit/>
          </a:bodyPr>
          <a:lstStyle/>
          <a:p>
            <a:pPr marL="285750" indent="-285750">
              <a:buFont typeface="Wingdings" panose="05000000000000000000" pitchFamily="2" charset="2"/>
              <a:buChar char="v"/>
            </a:pPr>
            <a:r>
              <a:rPr lang="es-CO" b="1" dirty="0">
                <a:solidFill>
                  <a:srgbClr val="505252"/>
                </a:solidFill>
                <a:cs typeface="Arial" pitchFamily="34" charset="0"/>
              </a:rPr>
              <a:t>Seguridad química </a:t>
            </a:r>
          </a:p>
        </p:txBody>
      </p:sp>
      <p:sp>
        <p:nvSpPr>
          <p:cNvPr id="17" name="CuadroTexto 16"/>
          <p:cNvSpPr txBox="1"/>
          <p:nvPr/>
        </p:nvSpPr>
        <p:spPr>
          <a:xfrm>
            <a:off x="2005780" y="5840361"/>
            <a:ext cx="2315497" cy="646331"/>
          </a:xfrm>
          <a:prstGeom prst="rect">
            <a:avLst/>
          </a:prstGeom>
          <a:noFill/>
        </p:spPr>
        <p:txBody>
          <a:bodyPr wrap="square" rtlCol="0">
            <a:spAutoFit/>
          </a:bodyPr>
          <a:lstStyle/>
          <a:p>
            <a:pPr marL="285750" indent="-285750">
              <a:buFont typeface="Wingdings" panose="05000000000000000000" pitchFamily="2" charset="2"/>
              <a:buChar char="v"/>
            </a:pPr>
            <a:r>
              <a:rPr lang="es-CO" b="1" dirty="0">
                <a:solidFill>
                  <a:srgbClr val="505252"/>
                </a:solidFill>
                <a:cs typeface="Arial" pitchFamily="34" charset="0"/>
              </a:rPr>
              <a:t>Alimentos sanos y seguros </a:t>
            </a:r>
          </a:p>
        </p:txBody>
      </p:sp>
      <p:sp>
        <p:nvSpPr>
          <p:cNvPr id="18" name="CuadroTexto 17"/>
          <p:cNvSpPr txBox="1"/>
          <p:nvPr/>
        </p:nvSpPr>
        <p:spPr>
          <a:xfrm>
            <a:off x="7721569" y="1716188"/>
            <a:ext cx="2890684" cy="646331"/>
          </a:xfrm>
          <a:prstGeom prst="rect">
            <a:avLst/>
          </a:prstGeom>
          <a:noFill/>
        </p:spPr>
        <p:txBody>
          <a:bodyPr wrap="square" rtlCol="0">
            <a:spAutoFit/>
          </a:bodyPr>
          <a:lstStyle/>
          <a:p>
            <a:r>
              <a:rPr lang="es-CO" b="1" dirty="0">
                <a:solidFill>
                  <a:srgbClr val="505252"/>
                </a:solidFill>
                <a:cs typeface="Arial" pitchFamily="34" charset="0"/>
              </a:rPr>
              <a:t>Eventos transmisibles de origen </a:t>
            </a:r>
            <a:r>
              <a:rPr lang="es-CO" b="1" dirty="0" err="1">
                <a:solidFill>
                  <a:srgbClr val="505252"/>
                </a:solidFill>
                <a:cs typeface="Arial" pitchFamily="34" charset="0"/>
              </a:rPr>
              <a:t>zoonótico</a:t>
            </a:r>
            <a:r>
              <a:rPr lang="es-CO" b="1" dirty="0">
                <a:solidFill>
                  <a:srgbClr val="505252"/>
                </a:solidFill>
                <a:cs typeface="Arial" pitchFamily="34" charset="0"/>
              </a:rPr>
              <a:t> </a:t>
            </a:r>
          </a:p>
        </p:txBody>
      </p:sp>
      <p:sp>
        <p:nvSpPr>
          <p:cNvPr id="19" name="CuadroTexto 18"/>
          <p:cNvSpPr txBox="1"/>
          <p:nvPr/>
        </p:nvSpPr>
        <p:spPr>
          <a:xfrm>
            <a:off x="7698658" y="3082413"/>
            <a:ext cx="2507226" cy="369332"/>
          </a:xfrm>
          <a:prstGeom prst="rect">
            <a:avLst/>
          </a:prstGeom>
          <a:noFill/>
        </p:spPr>
        <p:txBody>
          <a:bodyPr wrap="square" rtlCol="0">
            <a:spAutoFit/>
          </a:bodyPr>
          <a:lstStyle/>
          <a:p>
            <a:r>
              <a:rPr lang="es-CO" b="1" dirty="0">
                <a:solidFill>
                  <a:srgbClr val="505252"/>
                </a:solidFill>
                <a:cs typeface="Arial" pitchFamily="34" charset="0"/>
              </a:rPr>
              <a:t>Medicamentos seguros </a:t>
            </a:r>
          </a:p>
        </p:txBody>
      </p:sp>
      <p:sp>
        <p:nvSpPr>
          <p:cNvPr id="20" name="CuadroTexto 19"/>
          <p:cNvSpPr txBox="1"/>
          <p:nvPr/>
        </p:nvSpPr>
        <p:spPr>
          <a:xfrm>
            <a:off x="7595419" y="4446328"/>
            <a:ext cx="2487977" cy="369332"/>
          </a:xfrm>
          <a:prstGeom prst="rect">
            <a:avLst/>
          </a:prstGeom>
          <a:noFill/>
        </p:spPr>
        <p:txBody>
          <a:bodyPr wrap="square" rtlCol="0">
            <a:spAutoFit/>
          </a:bodyPr>
          <a:lstStyle/>
          <a:p>
            <a:r>
              <a:rPr lang="es-CO" b="1" dirty="0">
                <a:solidFill>
                  <a:srgbClr val="505252"/>
                </a:solidFill>
                <a:cs typeface="Arial" pitchFamily="34" charset="0"/>
              </a:rPr>
              <a:t>Cambio Climático </a:t>
            </a:r>
          </a:p>
        </p:txBody>
      </p:sp>
      <p:sp>
        <p:nvSpPr>
          <p:cNvPr id="21" name="CuadroTexto 20"/>
          <p:cNvSpPr txBox="1"/>
          <p:nvPr/>
        </p:nvSpPr>
        <p:spPr>
          <a:xfrm>
            <a:off x="7698658" y="5701450"/>
            <a:ext cx="2834008" cy="646331"/>
          </a:xfrm>
          <a:prstGeom prst="rect">
            <a:avLst/>
          </a:prstGeom>
          <a:noFill/>
        </p:spPr>
        <p:txBody>
          <a:bodyPr wrap="square" rtlCol="0">
            <a:spAutoFit/>
          </a:bodyPr>
          <a:lstStyle/>
          <a:p>
            <a:r>
              <a:rPr lang="es-CO" b="1" dirty="0">
                <a:solidFill>
                  <a:srgbClr val="505252"/>
                </a:solidFill>
                <a:cs typeface="Arial" pitchFamily="34" charset="0"/>
              </a:rPr>
              <a:t>Hábitat, espacio público y movilidad </a:t>
            </a:r>
          </a:p>
        </p:txBody>
      </p:sp>
    </p:spTree>
    <p:extLst>
      <p:ext uri="{BB962C8B-B14F-4D97-AF65-F5344CB8AC3E}">
        <p14:creationId xmlns:p14="http://schemas.microsoft.com/office/powerpoint/2010/main" val="2880482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8373570-F865-4AE8-9EF5-5D979955BB3A}"/>
              </a:ext>
            </a:extLst>
          </p:cNvPr>
          <p:cNvSpPr>
            <a:spLocks noGrp="1"/>
          </p:cNvSpPr>
          <p:nvPr>
            <p:ph type="title"/>
          </p:nvPr>
        </p:nvSpPr>
        <p:spPr/>
        <p:txBody>
          <a:bodyPr/>
          <a:lstStyle/>
          <a:p>
            <a:r>
              <a:rPr lang="es-MX" b="1" dirty="0">
                <a:latin typeface="Calibri" panose="020F0502020204030204" pitchFamily="34" charset="0"/>
              </a:rPr>
              <a:t>Política Pública  Distrital de Salud Ambiental</a:t>
            </a:r>
            <a:endParaRPr lang="es-MX" dirty="0"/>
          </a:p>
        </p:txBody>
      </p:sp>
      <p:sp>
        <p:nvSpPr>
          <p:cNvPr id="6" name="Rectángulo 5">
            <a:extLst>
              <a:ext uri="{FF2B5EF4-FFF2-40B4-BE49-F238E27FC236}">
                <a16:creationId xmlns:a16="http://schemas.microsoft.com/office/drawing/2014/main" id="{BA76FDEA-F34A-4219-A38B-7926E38D106A}"/>
              </a:ext>
            </a:extLst>
          </p:cNvPr>
          <p:cNvSpPr/>
          <p:nvPr/>
        </p:nvSpPr>
        <p:spPr>
          <a:xfrm>
            <a:off x="4863747" y="4261724"/>
            <a:ext cx="6941565" cy="677108"/>
          </a:xfrm>
          <a:prstGeom prst="rect">
            <a:avLst/>
          </a:prstGeom>
        </p:spPr>
        <p:txBody>
          <a:bodyPr wrap="square">
            <a:spAutoFit/>
          </a:bodyPr>
          <a:lstStyle/>
          <a:p>
            <a:r>
              <a:rPr lang="es-MX" sz="2000" dirty="0">
                <a:solidFill>
                  <a:srgbClr val="009EE5"/>
                </a:solidFill>
                <a:ea typeface="+mj-ea"/>
                <a:cs typeface="+mj-cs"/>
              </a:rPr>
              <a:t>5 rutas críticas </a:t>
            </a:r>
            <a:r>
              <a:rPr lang="es-MX" dirty="0">
                <a:solidFill>
                  <a:srgbClr val="505252"/>
                </a:solidFill>
                <a:cs typeface="Arial" pitchFamily="34" charset="0"/>
              </a:rPr>
              <a:t>cubiertas por </a:t>
            </a:r>
            <a:r>
              <a:rPr lang="es-MX" sz="2000" dirty="0">
                <a:solidFill>
                  <a:srgbClr val="3BAA34"/>
                </a:solidFill>
                <a:cs typeface="Arial" pitchFamily="34" charset="0"/>
              </a:rPr>
              <a:t>Publicad Exterior Visual Ilegal</a:t>
            </a:r>
            <a:r>
              <a:rPr lang="es-MX" dirty="0"/>
              <a:t> </a:t>
            </a:r>
            <a:r>
              <a:rPr lang="es-MX" dirty="0">
                <a:solidFill>
                  <a:srgbClr val="505252"/>
                </a:solidFill>
                <a:cs typeface="Arial" pitchFamily="34" charset="0"/>
              </a:rPr>
              <a:t>intervenidas</a:t>
            </a:r>
          </a:p>
        </p:txBody>
      </p:sp>
      <p:sp>
        <p:nvSpPr>
          <p:cNvPr id="7" name="Rectángulo 6">
            <a:extLst>
              <a:ext uri="{FF2B5EF4-FFF2-40B4-BE49-F238E27FC236}">
                <a16:creationId xmlns:a16="http://schemas.microsoft.com/office/drawing/2014/main" id="{47A8AF54-1121-41D0-9096-9B520C9456C5}"/>
              </a:ext>
            </a:extLst>
          </p:cNvPr>
          <p:cNvSpPr/>
          <p:nvPr/>
        </p:nvSpPr>
        <p:spPr>
          <a:xfrm>
            <a:off x="4863748" y="5199797"/>
            <a:ext cx="5629008" cy="677108"/>
          </a:xfrm>
          <a:prstGeom prst="rect">
            <a:avLst/>
          </a:prstGeom>
        </p:spPr>
        <p:txBody>
          <a:bodyPr wrap="square">
            <a:spAutoFit/>
          </a:bodyPr>
          <a:lstStyle/>
          <a:p>
            <a:r>
              <a:rPr lang="es-MX" dirty="0">
                <a:solidFill>
                  <a:srgbClr val="505252"/>
                </a:solidFill>
                <a:cs typeface="Arial" pitchFamily="34" charset="0"/>
              </a:rPr>
              <a:t>Se ha disminuido en</a:t>
            </a:r>
            <a:r>
              <a:rPr lang="es-MX" dirty="0"/>
              <a:t> </a:t>
            </a:r>
            <a:r>
              <a:rPr lang="es-MX" sz="2000" dirty="0">
                <a:solidFill>
                  <a:srgbClr val="009EE5"/>
                </a:solidFill>
                <a:ea typeface="+mj-ea"/>
                <a:cs typeface="+mj-cs"/>
              </a:rPr>
              <a:t>0.6 decibeles </a:t>
            </a:r>
            <a:r>
              <a:rPr lang="es-MX" dirty="0">
                <a:solidFill>
                  <a:srgbClr val="505252"/>
                </a:solidFill>
                <a:cs typeface="Arial" pitchFamily="34" charset="0"/>
              </a:rPr>
              <a:t>en</a:t>
            </a:r>
            <a:r>
              <a:rPr lang="es-MX" dirty="0"/>
              <a:t> </a:t>
            </a:r>
            <a:r>
              <a:rPr lang="es-MX" sz="2000" dirty="0">
                <a:solidFill>
                  <a:srgbClr val="009EE5"/>
                </a:solidFill>
                <a:ea typeface="+mj-ea"/>
                <a:cs typeface="+mj-cs"/>
              </a:rPr>
              <a:t>8 </a:t>
            </a:r>
            <a:r>
              <a:rPr lang="es-MX" sz="2000" dirty="0">
                <a:solidFill>
                  <a:srgbClr val="3BAA34"/>
                </a:solidFill>
                <a:cs typeface="Arial" pitchFamily="34" charset="0"/>
              </a:rPr>
              <a:t>zonas críticas </a:t>
            </a:r>
            <a:r>
              <a:rPr lang="es-MX" dirty="0">
                <a:solidFill>
                  <a:srgbClr val="505252"/>
                </a:solidFill>
                <a:cs typeface="Arial" pitchFamily="34" charset="0"/>
              </a:rPr>
              <a:t>de contaminación por ruido</a:t>
            </a:r>
          </a:p>
        </p:txBody>
      </p:sp>
      <p:sp>
        <p:nvSpPr>
          <p:cNvPr id="9" name="Rectángulo 8">
            <a:extLst>
              <a:ext uri="{FF2B5EF4-FFF2-40B4-BE49-F238E27FC236}">
                <a16:creationId xmlns:a16="http://schemas.microsoft.com/office/drawing/2014/main" id="{3548B6BD-13FD-4E49-B010-4120655E625C}"/>
              </a:ext>
            </a:extLst>
          </p:cNvPr>
          <p:cNvSpPr/>
          <p:nvPr/>
        </p:nvSpPr>
        <p:spPr>
          <a:xfrm>
            <a:off x="4845551" y="2785212"/>
            <a:ext cx="6393428" cy="400110"/>
          </a:xfrm>
          <a:prstGeom prst="rect">
            <a:avLst/>
          </a:prstGeom>
        </p:spPr>
        <p:txBody>
          <a:bodyPr wrap="square">
            <a:spAutoFit/>
          </a:bodyPr>
          <a:lstStyle/>
          <a:p>
            <a:r>
              <a:rPr lang="es-MX" sz="2000" dirty="0">
                <a:solidFill>
                  <a:srgbClr val="009EE5"/>
                </a:solidFill>
                <a:ea typeface="+mj-ea"/>
                <a:cs typeface="+mj-cs"/>
              </a:rPr>
              <a:t>46 % </a:t>
            </a:r>
            <a:r>
              <a:rPr lang="es-MX" dirty="0">
                <a:solidFill>
                  <a:srgbClr val="505252"/>
                </a:solidFill>
                <a:cs typeface="Arial" pitchFamily="34" charset="0"/>
              </a:rPr>
              <a:t>de la </a:t>
            </a:r>
            <a:r>
              <a:rPr lang="es-MX" sz="2000" dirty="0">
                <a:solidFill>
                  <a:srgbClr val="3BAA34"/>
                </a:solidFill>
                <a:cs typeface="Arial" pitchFamily="34" charset="0"/>
              </a:rPr>
              <a:t>red de calidad de ruido </a:t>
            </a:r>
            <a:r>
              <a:rPr lang="es-MX" dirty="0">
                <a:solidFill>
                  <a:srgbClr val="505252"/>
                </a:solidFill>
                <a:cs typeface="Arial" pitchFamily="34" charset="0"/>
              </a:rPr>
              <a:t>implementada</a:t>
            </a:r>
          </a:p>
        </p:txBody>
      </p:sp>
      <p:sp>
        <p:nvSpPr>
          <p:cNvPr id="10" name="Rectángulo 9">
            <a:extLst>
              <a:ext uri="{FF2B5EF4-FFF2-40B4-BE49-F238E27FC236}">
                <a16:creationId xmlns:a16="http://schemas.microsoft.com/office/drawing/2014/main" id="{FD36A4F6-C7AA-480E-8DD3-D4C4A1C2D278}"/>
              </a:ext>
            </a:extLst>
          </p:cNvPr>
          <p:cNvSpPr/>
          <p:nvPr/>
        </p:nvSpPr>
        <p:spPr>
          <a:xfrm>
            <a:off x="514662" y="1999479"/>
            <a:ext cx="9978094" cy="677108"/>
          </a:xfrm>
          <a:prstGeom prst="rect">
            <a:avLst/>
          </a:prstGeom>
        </p:spPr>
        <p:txBody>
          <a:bodyPr wrap="square">
            <a:spAutoFit/>
          </a:bodyPr>
          <a:lstStyle/>
          <a:p>
            <a:r>
              <a:rPr lang="es-MX" sz="2000" dirty="0">
                <a:solidFill>
                  <a:srgbClr val="009EE5"/>
                </a:solidFill>
                <a:ea typeface="+mj-ea"/>
                <a:cs typeface="+mj-cs"/>
              </a:rPr>
              <a:t>40 % </a:t>
            </a:r>
            <a:r>
              <a:rPr lang="es-MX" dirty="0">
                <a:solidFill>
                  <a:srgbClr val="505252"/>
                </a:solidFill>
                <a:cs typeface="Arial" pitchFamily="34" charset="0"/>
              </a:rPr>
              <a:t>del componente aire del </a:t>
            </a:r>
            <a:r>
              <a:rPr lang="es-MX" sz="2000" dirty="0">
                <a:solidFill>
                  <a:srgbClr val="3BAA34"/>
                </a:solidFill>
                <a:cs typeface="Arial" pitchFamily="34" charset="0"/>
              </a:rPr>
              <a:t>Sistema de Alertas Tempranas Ambientales de Bogotá </a:t>
            </a:r>
            <a:r>
              <a:rPr lang="es-MX" dirty="0">
                <a:solidFill>
                  <a:srgbClr val="505252"/>
                </a:solidFill>
                <a:cs typeface="Arial" pitchFamily="34" charset="0"/>
              </a:rPr>
              <a:t>implementado.</a:t>
            </a:r>
          </a:p>
        </p:txBody>
      </p:sp>
      <p:sp>
        <p:nvSpPr>
          <p:cNvPr id="11" name="Rectángulo 10">
            <a:extLst>
              <a:ext uri="{FF2B5EF4-FFF2-40B4-BE49-F238E27FC236}">
                <a16:creationId xmlns:a16="http://schemas.microsoft.com/office/drawing/2014/main" id="{5BCCF666-3307-480C-A1F6-E5B517BEEACF}"/>
              </a:ext>
            </a:extLst>
          </p:cNvPr>
          <p:cNvSpPr/>
          <p:nvPr/>
        </p:nvSpPr>
        <p:spPr>
          <a:xfrm>
            <a:off x="4845551" y="3354429"/>
            <a:ext cx="7328252" cy="677108"/>
          </a:xfrm>
          <a:prstGeom prst="rect">
            <a:avLst/>
          </a:prstGeom>
        </p:spPr>
        <p:txBody>
          <a:bodyPr wrap="square">
            <a:spAutoFit/>
          </a:bodyPr>
          <a:lstStyle/>
          <a:p>
            <a:pPr algn="just"/>
            <a:r>
              <a:rPr lang="es-MX" sz="2000" dirty="0">
                <a:solidFill>
                  <a:srgbClr val="3BAA34"/>
                </a:solidFill>
                <a:cs typeface="Arial" pitchFamily="34" charset="0"/>
              </a:rPr>
              <a:t>Centro de Información y Modelamiento </a:t>
            </a:r>
            <a:r>
              <a:rPr lang="es-MX" dirty="0">
                <a:solidFill>
                  <a:srgbClr val="505252"/>
                </a:solidFill>
                <a:cs typeface="Arial" pitchFamily="34" charset="0"/>
              </a:rPr>
              <a:t>para el seguimiento a la calidad ambiental</a:t>
            </a:r>
          </a:p>
        </p:txBody>
      </p:sp>
      <p:sp>
        <p:nvSpPr>
          <p:cNvPr id="13" name="Rectángulo 12">
            <a:extLst>
              <a:ext uri="{FF2B5EF4-FFF2-40B4-BE49-F238E27FC236}">
                <a16:creationId xmlns:a16="http://schemas.microsoft.com/office/drawing/2014/main" id="{AA72A2D4-C68D-46CD-BE52-7C83ADF98D6D}"/>
              </a:ext>
            </a:extLst>
          </p:cNvPr>
          <p:cNvSpPr/>
          <p:nvPr/>
        </p:nvSpPr>
        <p:spPr>
          <a:xfrm>
            <a:off x="506909" y="1433185"/>
            <a:ext cx="4453463" cy="461665"/>
          </a:xfrm>
          <a:prstGeom prst="rect">
            <a:avLst/>
          </a:prstGeom>
        </p:spPr>
        <p:txBody>
          <a:bodyPr wrap="none">
            <a:spAutoFit/>
          </a:bodyPr>
          <a:lstStyle/>
          <a:p>
            <a:r>
              <a:rPr lang="es-MX" sz="2400" b="1" dirty="0">
                <a:solidFill>
                  <a:srgbClr val="00264C"/>
                </a:solidFill>
                <a:latin typeface="Gotham Rounded Bold"/>
                <a:cs typeface="Arial Rounded MT Bold"/>
              </a:rPr>
              <a:t>Logros de la Política Pública</a:t>
            </a:r>
            <a:r>
              <a:rPr lang="es-MX" sz="2400" b="1" dirty="0">
                <a:solidFill>
                  <a:srgbClr val="000000"/>
                </a:solidFill>
              </a:rPr>
              <a:t>:</a:t>
            </a:r>
          </a:p>
        </p:txBody>
      </p:sp>
      <p:pic>
        <p:nvPicPr>
          <p:cNvPr id="1026" name="Picture 2" descr="Resultado de imagen para salud ambiental bogo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62" y="3185328"/>
            <a:ext cx="3706504" cy="314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288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b="1" dirty="0">
                <a:latin typeface="Calibri" panose="020F0502020204030204" pitchFamily="34" charset="0"/>
              </a:rPr>
              <a:t>Política Pública  Distrital de Salud Ambiental</a:t>
            </a:r>
            <a:endParaRPr lang="es-ES" dirty="0"/>
          </a:p>
        </p:txBody>
      </p:sp>
      <p:graphicFrame>
        <p:nvGraphicFramePr>
          <p:cNvPr id="5" name="Tabla 4"/>
          <p:cNvGraphicFramePr>
            <a:graphicFrameLocks noGrp="1"/>
          </p:cNvGraphicFramePr>
          <p:nvPr/>
        </p:nvGraphicFramePr>
        <p:xfrm>
          <a:off x="100454" y="1261549"/>
          <a:ext cx="11642502" cy="5568315"/>
        </p:xfrm>
        <a:graphic>
          <a:graphicData uri="http://schemas.openxmlformats.org/drawingml/2006/table">
            <a:tbl>
              <a:tblPr/>
              <a:tblGrid>
                <a:gridCol w="6502053">
                  <a:extLst>
                    <a:ext uri="{9D8B030D-6E8A-4147-A177-3AD203B41FA5}">
                      <a16:colId xmlns:a16="http://schemas.microsoft.com/office/drawing/2014/main" val="20000"/>
                    </a:ext>
                  </a:extLst>
                </a:gridCol>
                <a:gridCol w="1893849">
                  <a:extLst>
                    <a:ext uri="{9D8B030D-6E8A-4147-A177-3AD203B41FA5}">
                      <a16:colId xmlns:a16="http://schemas.microsoft.com/office/drawing/2014/main" val="20001"/>
                    </a:ext>
                  </a:extLst>
                </a:gridCol>
                <a:gridCol w="1893849">
                  <a:extLst>
                    <a:ext uri="{9D8B030D-6E8A-4147-A177-3AD203B41FA5}">
                      <a16:colId xmlns:a16="http://schemas.microsoft.com/office/drawing/2014/main" val="20002"/>
                    </a:ext>
                  </a:extLst>
                </a:gridCol>
                <a:gridCol w="1352751">
                  <a:extLst>
                    <a:ext uri="{9D8B030D-6E8A-4147-A177-3AD203B41FA5}">
                      <a16:colId xmlns:a16="http://schemas.microsoft.com/office/drawing/2014/main" val="20003"/>
                    </a:ext>
                  </a:extLst>
                </a:gridCol>
              </a:tblGrid>
              <a:tr h="219013">
                <a:tc>
                  <a:txBody>
                    <a:bodyPr/>
                    <a:lstStyle/>
                    <a:p>
                      <a:pPr algn="l" fontAlgn="b"/>
                      <a:r>
                        <a:rPr lang="es-ES" sz="1800" b="1" i="0" u="none" strike="noStrike" dirty="0">
                          <a:solidFill>
                            <a:srgbClr val="000000"/>
                          </a:solidFill>
                          <a:effectLst/>
                          <a:latin typeface="+mn-lt"/>
                          <a:cs typeface="Times New Roman" panose="02020603050405020304" pitchFamily="18" charset="0"/>
                        </a:rPr>
                        <a:t>POLÍTICA DISTRITAL DE SALUD AMBIENTAL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s-ES" sz="1800" b="1" i="0" u="none" strike="noStrike" dirty="0">
                          <a:solidFill>
                            <a:srgbClr val="000000"/>
                          </a:solidFill>
                          <a:effectLst/>
                          <a:latin typeface="+mn-lt"/>
                          <a:cs typeface="Times New Roman" panose="02020603050405020304" pitchFamily="18" charset="0"/>
                        </a:rPr>
                        <a:t>TOTAL 2016-2017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36266">
                <a:tc>
                  <a:txBody>
                    <a:bodyPr/>
                    <a:lstStyle/>
                    <a:p>
                      <a:pPr algn="l" fontAlgn="b"/>
                      <a:r>
                        <a:rPr lang="es-ES" sz="1800" b="1" i="0" u="none" strike="noStrike" dirty="0">
                          <a:solidFill>
                            <a:srgbClr val="000000"/>
                          </a:solidFill>
                          <a:effectLst/>
                          <a:latin typeface="+mn-lt"/>
                          <a:cs typeface="Times New Roman" panose="02020603050405020304" pitchFamily="18" charset="0"/>
                        </a:rPr>
                        <a:t>Eje transversal/Programa/Proyecto PDD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effectLst/>
                          <a:latin typeface="+mn-lt"/>
                          <a:cs typeface="Times New Roman" panose="02020603050405020304" pitchFamily="18" charset="0"/>
                        </a:rPr>
                        <a:t>Programado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effectLst/>
                          <a:latin typeface="+mn-lt"/>
                          <a:cs typeface="Times New Roman" panose="02020603050405020304" pitchFamily="18" charset="0"/>
                        </a:rPr>
                        <a:t>Ejecutado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effectLst/>
                          <a:latin typeface="+mn-lt"/>
                          <a:cs typeface="Times New Roman" panose="02020603050405020304" pitchFamily="18" charset="0"/>
                        </a:rPr>
                        <a: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9529">
                <a:tc>
                  <a:txBody>
                    <a:bodyPr/>
                    <a:lstStyle/>
                    <a:p>
                      <a:pPr algn="l" fontAlgn="b"/>
                      <a:r>
                        <a:rPr lang="es-ES" sz="2000" b="0" i="0" u="none" strike="noStrike" dirty="0">
                          <a:solidFill>
                            <a:srgbClr val="000000"/>
                          </a:solidFill>
                          <a:effectLst/>
                          <a:latin typeface="+mn-lt"/>
                          <a:cs typeface="Times New Roman" panose="02020603050405020304" pitchFamily="18" charset="0"/>
                        </a:rPr>
                        <a:t>06. Eje transversal Sostenibilidad Ambiental basada en la eficiencia energética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60.711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54.001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171451">
                <a:tc>
                  <a:txBody>
                    <a:bodyPr/>
                    <a:lstStyle/>
                    <a:p>
                      <a:pPr algn="l" fontAlgn="b"/>
                      <a:r>
                        <a:rPr lang="es-ES" sz="2000" b="0" i="0" u="none" strike="noStrike" dirty="0">
                          <a:solidFill>
                            <a:srgbClr val="000000"/>
                          </a:solidFill>
                          <a:effectLst/>
                          <a:latin typeface="+mn-lt"/>
                          <a:cs typeface="Times New Roman" panose="02020603050405020304" pitchFamily="18" charset="0"/>
                        </a:rPr>
                        <a:t>38. Recuperación y manejo de la estructura ecológica principal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8.271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6.909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169877">
                <a:tc>
                  <a:txBody>
                    <a:bodyPr/>
                    <a:lstStyle/>
                    <a:p>
                      <a:pPr algn="l" fontAlgn="ctr"/>
                      <a:r>
                        <a:rPr lang="es-MX" sz="2000" b="0" i="0" u="none" strike="noStrike" dirty="0">
                          <a:solidFill>
                            <a:srgbClr val="000000"/>
                          </a:solidFill>
                          <a:effectLst/>
                          <a:latin typeface="+mn-lt"/>
                          <a:cs typeface="Times New Roman" panose="02020603050405020304" pitchFamily="18" charset="0"/>
                        </a:rPr>
                        <a:t>177 Consolidación de la Estructura Ecológica Principal</a:t>
                      </a:r>
                      <a:endParaRPr lang="es-ES" sz="2000" b="0" i="0" u="none" strike="noStrike" dirty="0">
                        <a:solidFill>
                          <a:srgbClr val="000000"/>
                        </a:solidFill>
                        <a:effectLst/>
                        <a:latin typeface="+mn-lt"/>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8.271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6.909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21312">
                <a:tc>
                  <a:txBody>
                    <a:bodyPr/>
                    <a:lstStyle/>
                    <a:p>
                      <a:pPr algn="l" fontAlgn="b"/>
                      <a:r>
                        <a:rPr lang="es-ES" sz="2000" b="0" i="0" u="none" strike="noStrike" dirty="0">
                          <a:solidFill>
                            <a:srgbClr val="000000"/>
                          </a:solidFill>
                          <a:effectLst/>
                          <a:latin typeface="+mn-lt"/>
                          <a:cs typeface="Times New Roman" panose="02020603050405020304" pitchFamily="18" charset="0"/>
                        </a:rPr>
                        <a:t>39. Ambiente sano para la equidad y disfrute del ciudadano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40.376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36.356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90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206486">
                <a:tc>
                  <a:txBody>
                    <a:bodyPr/>
                    <a:lstStyle/>
                    <a:p>
                      <a:pPr algn="l" fontAlgn="ctr"/>
                      <a:r>
                        <a:rPr lang="es-ES" sz="2000" b="0" i="0" u="none" strike="noStrike" dirty="0">
                          <a:solidFill>
                            <a:srgbClr val="000000"/>
                          </a:solidFill>
                          <a:effectLst/>
                          <a:latin typeface="+mn-lt"/>
                          <a:cs typeface="Times New Roman" panose="02020603050405020304" pitchFamily="18" charset="0"/>
                        </a:rPr>
                        <a:t>179 Ambiente Sano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38.686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35.328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48963">
                <a:tc>
                  <a:txBody>
                    <a:bodyPr/>
                    <a:lstStyle/>
                    <a:p>
                      <a:pPr algn="l" fontAlgn="b"/>
                      <a:r>
                        <a:rPr lang="es-ES" sz="2000" b="0" i="0" u="none" strike="noStrike" dirty="0">
                          <a:solidFill>
                            <a:srgbClr val="000000"/>
                          </a:solidFill>
                          <a:effectLst/>
                          <a:latin typeface="+mn-lt"/>
                          <a:cs typeface="Times New Roman" panose="02020603050405020304" pitchFamily="18" charset="0"/>
                        </a:rPr>
                        <a:t>40. Gestión de la huella ambiental urbana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11.383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10.064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248963">
                <a:tc>
                  <a:txBody>
                    <a:bodyPr/>
                    <a:lstStyle/>
                    <a:p>
                      <a:pPr algn="l" fontAlgn="b"/>
                      <a:r>
                        <a:rPr lang="es-ES" sz="2000" b="0" i="0" u="none" strike="noStrike" dirty="0">
                          <a:solidFill>
                            <a:srgbClr val="000000"/>
                          </a:solidFill>
                          <a:effectLst/>
                          <a:latin typeface="+mn-lt"/>
                          <a:cs typeface="Times New Roman" panose="02020603050405020304" pitchFamily="18" charset="0"/>
                        </a:rPr>
                        <a:t>181 Territorio Sostenible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11.383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10.064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8963">
                <a:tc>
                  <a:txBody>
                    <a:bodyPr/>
                    <a:lstStyle/>
                    <a:p>
                      <a:pPr algn="l" fontAlgn="b"/>
                      <a:r>
                        <a:rPr lang="es-ES" sz="2000" b="0" i="0" u="none" strike="noStrike" dirty="0">
                          <a:solidFill>
                            <a:srgbClr val="000000"/>
                          </a:solidFill>
                          <a:effectLst/>
                          <a:latin typeface="+mn-lt"/>
                          <a:cs typeface="Times New Roman" panose="02020603050405020304" pitchFamily="18" charset="0"/>
                        </a:rPr>
                        <a:t>41. Desarrollo rural sostenible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0.679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0.671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254899">
                <a:tc>
                  <a:txBody>
                    <a:bodyPr/>
                    <a:lstStyle/>
                    <a:p>
                      <a:pPr algn="l" fontAlgn="b"/>
                      <a:r>
                        <a:rPr lang="es-MX" sz="2000" b="0" i="0" u="none" strike="noStrike" dirty="0">
                          <a:solidFill>
                            <a:srgbClr val="000000"/>
                          </a:solidFill>
                          <a:effectLst/>
                          <a:latin typeface="+mn-lt"/>
                          <a:cs typeface="Times New Roman" panose="02020603050405020304" pitchFamily="18" charset="0"/>
                        </a:rPr>
                        <a:t>178 Integración para el desarrollo rural sostenible</a:t>
                      </a:r>
                      <a:endParaRPr lang="es-ES" sz="2000" b="0" i="0" u="none" strike="noStrike" dirty="0">
                        <a:solidFill>
                          <a:srgbClr val="000000"/>
                        </a:solidFill>
                        <a:effectLst/>
                        <a:latin typeface="+mn-lt"/>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0.679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0.671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98782">
                <a:tc>
                  <a:txBody>
                    <a:bodyPr/>
                    <a:lstStyle/>
                    <a:p>
                      <a:pPr algn="l" fontAlgn="b"/>
                      <a:r>
                        <a:rPr lang="es-ES" sz="2000" b="0" i="0" u="none" strike="noStrike" dirty="0">
                          <a:solidFill>
                            <a:srgbClr val="000000"/>
                          </a:solidFill>
                          <a:effectLst/>
                          <a:latin typeface="+mn-lt"/>
                          <a:cs typeface="Times New Roman" panose="02020603050405020304" pitchFamily="18" charset="0"/>
                        </a:rPr>
                        <a:t>7. Eje transversal Gobierno Legítimo, fortalecimiento local y eficiencia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16.890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14.712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1"/>
                  </a:ext>
                </a:extLst>
              </a:tr>
              <a:tr h="248963">
                <a:tc>
                  <a:txBody>
                    <a:bodyPr/>
                    <a:lstStyle/>
                    <a:p>
                      <a:pPr algn="l" fontAlgn="b"/>
                      <a:r>
                        <a:rPr lang="es-ES" sz="2000" b="0" i="0" u="none" strike="noStrike" dirty="0">
                          <a:solidFill>
                            <a:srgbClr val="000000"/>
                          </a:solidFill>
                          <a:effectLst/>
                          <a:latin typeface="+mn-lt"/>
                          <a:cs typeface="Times New Roman" panose="02020603050405020304" pitchFamily="18" charset="0"/>
                        </a:rPr>
                        <a:t>44. Gobierno y ciudadanía digital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16.890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14.712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r h="302831">
                <a:tc>
                  <a:txBody>
                    <a:bodyPr/>
                    <a:lstStyle/>
                    <a:p>
                      <a:pPr algn="l" fontAlgn="b"/>
                      <a:r>
                        <a:rPr lang="es-MX" sz="2000" b="0" i="0" u="none" strike="noStrike" kern="1200" dirty="0">
                          <a:solidFill>
                            <a:srgbClr val="000000"/>
                          </a:solidFill>
                          <a:effectLst/>
                          <a:latin typeface="+mn-lt"/>
                          <a:ea typeface="+mn-ea"/>
                          <a:cs typeface="Times New Roman" panose="02020603050405020304" pitchFamily="18" charset="0"/>
                        </a:rPr>
                        <a:t>193 Sistemas de información para una política pública eficiente</a:t>
                      </a:r>
                      <a:endParaRPr lang="es-ES" sz="2000" b="0" i="0" u="none" strike="noStrike" kern="1200" dirty="0">
                        <a:solidFill>
                          <a:srgbClr val="000000"/>
                        </a:solidFill>
                        <a:effectLst/>
                        <a:latin typeface="+mn-lt"/>
                        <a:ea typeface="+mn-ea"/>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kern="1200" dirty="0">
                          <a:solidFill>
                            <a:srgbClr val="000000"/>
                          </a:solidFill>
                          <a:effectLst/>
                          <a:latin typeface="+mn-lt"/>
                          <a:ea typeface="+mn-ea"/>
                          <a:cs typeface="Times New Roman" panose="02020603050405020304" pitchFamily="18" charset="0"/>
                        </a:rPr>
                        <a:t>16.890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kern="1200" dirty="0">
                          <a:solidFill>
                            <a:srgbClr val="000000"/>
                          </a:solidFill>
                          <a:effectLst/>
                          <a:latin typeface="+mn-lt"/>
                          <a:ea typeface="+mn-ea"/>
                          <a:cs typeface="Times New Roman" panose="02020603050405020304" pitchFamily="18" charset="0"/>
                        </a:rPr>
                        <a:t>14.712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s-ES" sz="2000" b="0" i="0" u="none" strike="noStrike" kern="1200" dirty="0">
                          <a:solidFill>
                            <a:srgbClr val="000000"/>
                          </a:solidFill>
                          <a:effectLst/>
                          <a:latin typeface="+mn-lt"/>
                          <a:ea typeface="+mn-ea"/>
                          <a:cs typeface="Times New Roman" panose="02020603050405020304" pitchFamily="18" charset="0"/>
                        </a:rPr>
                        <a:t>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48963">
                <a:tc>
                  <a:txBody>
                    <a:bodyPr/>
                    <a:lstStyle/>
                    <a:p>
                      <a:pPr algn="l" fontAlgn="b"/>
                      <a:r>
                        <a:rPr lang="es-ES" sz="2000" b="0" i="0" u="none" strike="noStrike" dirty="0">
                          <a:solidFill>
                            <a:srgbClr val="000000"/>
                          </a:solidFill>
                          <a:effectLst/>
                          <a:latin typeface="+mn-lt"/>
                          <a:cs typeface="Times New Roman" panose="02020603050405020304" pitchFamily="18" charset="0"/>
                        </a:rPr>
                        <a:t>TOTAL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77.602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68.714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es-ES" sz="2000" b="0" i="0" u="none" strike="noStrike" dirty="0">
                          <a:solidFill>
                            <a:srgbClr val="000000"/>
                          </a:solidFill>
                          <a:effectLst/>
                          <a:latin typeface="+mn-lt"/>
                          <a:cs typeface="Times New Roman" panose="02020603050405020304" pitchFamily="18" charset="0"/>
                        </a:rPr>
                        <a:t>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938153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35169" y="339368"/>
            <a:ext cx="8885349" cy="725527"/>
          </a:xfrm>
        </p:spPr>
        <p:txBody>
          <a:bodyPr>
            <a:normAutofit fontScale="90000"/>
          </a:bodyPr>
          <a:lstStyle/>
          <a:p>
            <a:pPr algn="ctr"/>
            <a:r>
              <a:rPr lang="es-ES" sz="2000" dirty="0"/>
              <a:t> </a:t>
            </a:r>
            <a:r>
              <a:rPr lang="es-CO" sz="2700" b="1" dirty="0"/>
              <a:t>ACUERDO 01 DE 2018</a:t>
            </a:r>
            <a:br>
              <a:rPr lang="es-MX" sz="1800" dirty="0"/>
            </a:br>
            <a:r>
              <a:rPr lang="es-CO" sz="1800" i="1" dirty="0"/>
              <a:t>“Por medio del cual se modifica el Reglamento Interno del Comité Sectorial de Desarrollo Administrativo de Ambiente y se dictan otras disposiciones”</a:t>
            </a:r>
            <a:endParaRPr lang="es-ES" sz="1800" b="1" dirty="0"/>
          </a:p>
        </p:txBody>
      </p:sp>
      <p:sp>
        <p:nvSpPr>
          <p:cNvPr id="5" name="Rectángulo 4"/>
          <p:cNvSpPr/>
          <p:nvPr/>
        </p:nvSpPr>
        <p:spPr>
          <a:xfrm>
            <a:off x="4402705" y="2635707"/>
            <a:ext cx="7589952" cy="2862194"/>
          </a:xfrm>
          <a:prstGeom prst="rect">
            <a:avLst/>
          </a:prstGeom>
        </p:spPr>
        <p:txBody>
          <a:bodyPr wrap="square">
            <a:spAutoFit/>
          </a:bodyPr>
          <a:lstStyle/>
          <a:p>
            <a:pPr algn="just">
              <a:lnSpc>
                <a:spcPct val="107000"/>
              </a:lnSpc>
              <a:spcAft>
                <a:spcPts val="800"/>
              </a:spcAft>
            </a:pPr>
            <a:r>
              <a:rPr lang="es-CO" b="1" dirty="0">
                <a:latin typeface="Arial" panose="020B0604020202020204" pitchFamily="34" charset="0"/>
                <a:ea typeface="Arial" panose="020B0604020202020204" pitchFamily="34" charset="0"/>
              </a:rPr>
              <a:t>Artículo 1. </a:t>
            </a:r>
            <a:r>
              <a:rPr lang="es-CO" dirty="0">
                <a:latin typeface="Arial" panose="020B0604020202020204" pitchFamily="34" charset="0"/>
                <a:ea typeface="Arial" panose="020B0604020202020204" pitchFamily="34" charset="0"/>
              </a:rPr>
              <a:t>Modifíquese el artículo 4° del Acuerdo 01 de 2016, el cual quedará así:</a:t>
            </a:r>
            <a:endParaRPr lang="es-MX" dirty="0">
              <a:latin typeface="Calibri" panose="020F0502020204030204" pitchFamily="34" charset="0"/>
              <a:ea typeface="Calibri" panose="020F0502020204030204" pitchFamily="34" charset="0"/>
            </a:endParaRPr>
          </a:p>
          <a:p>
            <a:pPr algn="just">
              <a:lnSpc>
                <a:spcPct val="107000"/>
              </a:lnSpc>
              <a:spcAft>
                <a:spcPts val="800"/>
              </a:spcAft>
            </a:pPr>
            <a:r>
              <a:rPr lang="es-CO" b="1" dirty="0">
                <a:latin typeface="Arial" panose="020B0604020202020204" pitchFamily="34" charset="0"/>
                <a:ea typeface="Arial" panose="020B0604020202020204" pitchFamily="34" charset="0"/>
              </a:rPr>
              <a:t>Artículo 4. Integración. </a:t>
            </a:r>
            <a:r>
              <a:rPr lang="es-CO" dirty="0">
                <a:latin typeface="Arial" panose="020B0604020202020204" pitchFamily="34" charset="0"/>
                <a:ea typeface="Arial" panose="020B0604020202020204" pitchFamily="34" charset="0"/>
              </a:rPr>
              <a:t>El Comité Sectorial de Desarrollo Administrativo de Ambiente estará integrado por el/la Secretario(a) de Ambiente, quien lo preside o su delegado que será el/la Subsecretario(a) General; el/la Director(a) del Jardín Botánico José Celestino Mutis; el/la Director(a) del Instituto Distrital de Gestión de Riesgos y Cambio Climático –IDIGER, el/la Director(a) del Instituto Distrital de Protección y Bienestar animal – IDPYBA.</a:t>
            </a:r>
            <a:endParaRPr lang="es-MX" dirty="0">
              <a:effectLst/>
              <a:latin typeface="Calibri" panose="020F0502020204030204" pitchFamily="34" charset="0"/>
              <a:ea typeface="Calibri" panose="020F0502020204030204" pitchFamily="34" charset="0"/>
            </a:endParaRPr>
          </a:p>
        </p:txBody>
      </p:sp>
      <p:graphicFrame>
        <p:nvGraphicFramePr>
          <p:cNvPr id="2" name="Diagrama 1"/>
          <p:cNvGraphicFramePr/>
          <p:nvPr>
            <p:extLst>
              <p:ext uri="{D42A27DB-BD31-4B8C-83A1-F6EECF244321}">
                <p14:modId xmlns:p14="http://schemas.microsoft.com/office/powerpoint/2010/main" val="774452186"/>
              </p:ext>
            </p:extLst>
          </p:nvPr>
        </p:nvGraphicFramePr>
        <p:xfrm>
          <a:off x="-2033434" y="129921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2630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387824" y="378774"/>
            <a:ext cx="10515600" cy="725527"/>
          </a:xfrm>
        </p:spPr>
        <p:txBody>
          <a:bodyPr/>
          <a:lstStyle/>
          <a:p>
            <a:r>
              <a:rPr lang="es-MX" b="1" dirty="0">
                <a:latin typeface="Calibri" panose="020F0502020204030204" pitchFamily="34" charset="0"/>
              </a:rPr>
              <a:t>Política Pública  Distrital de Salud Ambiental</a:t>
            </a:r>
            <a:endParaRPr lang="es-ES" dirty="0"/>
          </a:p>
        </p:txBody>
      </p:sp>
      <p:graphicFrame>
        <p:nvGraphicFramePr>
          <p:cNvPr id="3" name="Tabla 2"/>
          <p:cNvGraphicFramePr>
            <a:graphicFrameLocks noGrp="1"/>
          </p:cNvGraphicFramePr>
          <p:nvPr/>
        </p:nvGraphicFramePr>
        <p:xfrm>
          <a:off x="232012" y="1486292"/>
          <a:ext cx="3910847" cy="5258666"/>
        </p:xfrm>
        <a:graphic>
          <a:graphicData uri="http://schemas.openxmlformats.org/drawingml/2006/table">
            <a:tbl>
              <a:tblPr/>
              <a:tblGrid>
                <a:gridCol w="3910847">
                  <a:extLst>
                    <a:ext uri="{9D8B030D-6E8A-4147-A177-3AD203B41FA5}">
                      <a16:colId xmlns:a16="http://schemas.microsoft.com/office/drawing/2014/main" val="20000"/>
                    </a:ext>
                  </a:extLst>
                </a:gridCol>
              </a:tblGrid>
              <a:tr h="49908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1800" b="1" i="0" u="none" strike="noStrike" dirty="0">
                          <a:solidFill>
                            <a:srgbClr val="000000"/>
                          </a:solidFill>
                          <a:effectLst/>
                          <a:latin typeface="Calibri" panose="020F0502020204030204" pitchFamily="34" charset="0"/>
                        </a:rPr>
                        <a:t>Proyecto</a:t>
                      </a:r>
                      <a:r>
                        <a:rPr lang="es-ES" sz="1800" b="1" i="0" u="none" strike="noStrike" baseline="0" dirty="0">
                          <a:solidFill>
                            <a:srgbClr val="000000"/>
                          </a:solidFill>
                          <a:effectLst/>
                          <a:latin typeface="Calibri" panose="020F0502020204030204" pitchFamily="34" charset="0"/>
                        </a:rPr>
                        <a:t> de inversión SDA/ Meta</a:t>
                      </a:r>
                      <a:endParaRPr lang="es-ES" sz="18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41731">
                <a:tc>
                  <a:txBody>
                    <a:bodyPr/>
                    <a:lstStyle/>
                    <a:p>
                      <a:pPr algn="l" fontAlgn="b"/>
                      <a:r>
                        <a:rPr lang="es-ES" sz="1800" b="0" i="0" u="none" strike="noStrike" dirty="0">
                          <a:solidFill>
                            <a:srgbClr val="000000"/>
                          </a:solidFill>
                          <a:effectLst/>
                          <a:latin typeface="Calibri" panose="020F0502020204030204" pitchFamily="34" charset="0"/>
                        </a:rPr>
                        <a:t>979 - Control a los factores de deterioro de los recursos naturales en la zona urbana del Distrito Capital</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1302977">
                <a:tc>
                  <a:txBody>
                    <a:bodyPr/>
                    <a:lstStyle/>
                    <a:p>
                      <a:pPr algn="l" fontAlgn="ctr"/>
                      <a:r>
                        <a:rPr lang="es-ES" sz="1800" b="0" i="0" u="none" strike="noStrike" dirty="0">
                          <a:solidFill>
                            <a:srgbClr val="000000"/>
                          </a:solidFill>
                          <a:effectLst/>
                          <a:latin typeface="Calibri" panose="020F0502020204030204" pitchFamily="34" charset="0"/>
                        </a:rPr>
                        <a:t>Atender 100 % de las solicitudes concepto de diagnóstico ambiental relacionadas con el cambio de uso de suelo o con sospecha de contaminación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31412">
                <a:tc>
                  <a:txBody>
                    <a:bodyPr/>
                    <a:lstStyle/>
                    <a:p>
                      <a:pPr algn="l" fontAlgn="b"/>
                      <a:r>
                        <a:rPr lang="es-ES" sz="1800" b="0" i="0" u="none" strike="noStrike" dirty="0">
                          <a:solidFill>
                            <a:srgbClr val="000000"/>
                          </a:solidFill>
                          <a:effectLst/>
                          <a:latin typeface="Calibri" panose="020F0502020204030204" pitchFamily="34" charset="0"/>
                        </a:rPr>
                        <a:t>Disminuir 2.10 decibeles en 8 zonas críticas.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941731">
                <a:tc>
                  <a:txBody>
                    <a:bodyPr/>
                    <a:lstStyle/>
                    <a:p>
                      <a:pPr algn="l" fontAlgn="ctr"/>
                      <a:r>
                        <a:rPr lang="es-ES" sz="1800" b="0" i="0" u="none" strike="noStrike" dirty="0">
                          <a:solidFill>
                            <a:srgbClr val="000000"/>
                          </a:solidFill>
                          <a:effectLst/>
                          <a:latin typeface="Calibri" panose="020F0502020204030204" pitchFamily="34" charset="0"/>
                        </a:rPr>
                        <a:t>Intervenir 18 rutas críticas tradicionalmente cubierta por Publicidad Exterior Visual ilegal</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941731">
                <a:tc>
                  <a:txBody>
                    <a:bodyPr/>
                    <a:lstStyle/>
                    <a:p>
                      <a:pPr algn="l" fontAlgn="b"/>
                      <a:r>
                        <a:rPr lang="es-ES" sz="1800" b="0" i="0" u="none" strike="noStrike" dirty="0">
                          <a:solidFill>
                            <a:srgbClr val="000000"/>
                          </a:solidFill>
                          <a:effectLst/>
                          <a:latin typeface="Calibri" panose="020F0502020204030204" pitchFamily="34" charset="0"/>
                        </a:rPr>
                        <a:t>Ejecutar 100 % el programa de control y seguimiento a usuarios del recurso hídrico y del suelo</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pic>
        <p:nvPicPr>
          <p:cNvPr id="2050" name="Picture 2" descr="Resultado de imagen para vallas ilegales bog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087" y="1486292"/>
            <a:ext cx="5689779" cy="202916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544905" y="3558898"/>
            <a:ext cx="6578021" cy="369332"/>
          </a:xfrm>
          <a:prstGeom prst="rect">
            <a:avLst/>
          </a:prstGeom>
          <a:noFill/>
        </p:spPr>
        <p:txBody>
          <a:bodyPr wrap="square" rtlCol="0">
            <a:spAutoFit/>
          </a:bodyPr>
          <a:lstStyle/>
          <a:p>
            <a:r>
              <a:rPr lang="es-ES" dirty="0">
                <a:solidFill>
                  <a:srgbClr val="505252"/>
                </a:solidFill>
                <a:cs typeface="Arial" pitchFamily="34" charset="0"/>
              </a:rPr>
              <a:t>Retiro de Publicidad Exterior Visual ilegal</a:t>
            </a:r>
          </a:p>
        </p:txBody>
      </p:sp>
      <p:pic>
        <p:nvPicPr>
          <p:cNvPr id="11" name="Picture 2" descr="Resultado de imagen para sancion ambiental empresas bogo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4086" y="3940889"/>
            <a:ext cx="3370797" cy="2528098"/>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8151494" y="4620163"/>
            <a:ext cx="3454354" cy="923330"/>
          </a:xfrm>
          <a:prstGeom prst="rect">
            <a:avLst/>
          </a:prstGeom>
          <a:noFill/>
        </p:spPr>
        <p:txBody>
          <a:bodyPr wrap="square" rtlCol="0">
            <a:spAutoFit/>
          </a:bodyPr>
          <a:lstStyle/>
          <a:p>
            <a:pPr algn="just"/>
            <a:r>
              <a:rPr lang="es-ES" dirty="0">
                <a:solidFill>
                  <a:srgbClr val="505252"/>
                </a:solidFill>
                <a:cs typeface="Arial" pitchFamily="34" charset="0"/>
              </a:rPr>
              <a:t>Programa de control y seguimiento a usuarios del recurso hídrico y suelo</a:t>
            </a:r>
          </a:p>
        </p:txBody>
      </p:sp>
    </p:spTree>
    <p:extLst>
      <p:ext uri="{BB962C8B-B14F-4D97-AF65-F5344CB8AC3E}">
        <p14:creationId xmlns:p14="http://schemas.microsoft.com/office/powerpoint/2010/main" val="820341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r>
              <a:rPr lang="es-MX" b="1" dirty="0">
                <a:latin typeface="Calibri" panose="020F0502020204030204" pitchFamily="34" charset="0"/>
              </a:rPr>
              <a:t>Política Pública  Distrital de Salud Ambiental</a:t>
            </a:r>
            <a:endParaRPr lang="es-ES" dirty="0"/>
          </a:p>
        </p:txBody>
      </p:sp>
      <p:graphicFrame>
        <p:nvGraphicFramePr>
          <p:cNvPr id="5" name="Tabla 4">
            <a:extLst>
              <a:ext uri="{FF2B5EF4-FFF2-40B4-BE49-F238E27FC236}">
                <a16:creationId xmlns:a16="http://schemas.microsoft.com/office/drawing/2014/main" id="{6E25789C-5114-4C74-8826-A364856DC267}"/>
              </a:ext>
            </a:extLst>
          </p:cNvPr>
          <p:cNvGraphicFramePr>
            <a:graphicFrameLocks noGrp="1"/>
          </p:cNvGraphicFramePr>
          <p:nvPr/>
        </p:nvGraphicFramePr>
        <p:xfrm>
          <a:off x="403193" y="2002598"/>
          <a:ext cx="3464342" cy="2039823"/>
        </p:xfrm>
        <a:graphic>
          <a:graphicData uri="http://schemas.openxmlformats.org/drawingml/2006/table">
            <a:tbl>
              <a:tblPr/>
              <a:tblGrid>
                <a:gridCol w="3464342">
                  <a:extLst>
                    <a:ext uri="{9D8B030D-6E8A-4147-A177-3AD203B41FA5}">
                      <a16:colId xmlns:a16="http://schemas.microsoft.com/office/drawing/2014/main" val="1643359071"/>
                    </a:ext>
                  </a:extLst>
                </a:gridCol>
              </a:tblGrid>
              <a:tr h="0">
                <a:tc>
                  <a:txBody>
                    <a:bodyPr/>
                    <a:lstStyle/>
                    <a:p>
                      <a:pPr algn="l" fontAlgn="ctr"/>
                      <a:r>
                        <a:rPr lang="es-ES" sz="1800" b="0" i="0" u="none" strike="noStrike" dirty="0">
                          <a:solidFill>
                            <a:srgbClr val="000000"/>
                          </a:solidFill>
                          <a:effectLst/>
                          <a:latin typeface="Calibri" panose="020F0502020204030204" pitchFamily="34" charset="0"/>
                        </a:rPr>
                        <a:t>978. Centro de Información y Modelamiento Ambiental</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99739919"/>
                  </a:ext>
                </a:extLst>
              </a:tr>
              <a:tr h="606425">
                <a:tc>
                  <a:txBody>
                    <a:bodyPr/>
                    <a:lstStyle/>
                    <a:p>
                      <a:pPr algn="l" fontAlgn="ctr"/>
                      <a:r>
                        <a:rPr lang="es-ES" sz="1800" b="0" i="0" u="none" strike="noStrike" dirty="0">
                          <a:solidFill>
                            <a:srgbClr val="000000"/>
                          </a:solidFill>
                          <a:effectLst/>
                          <a:latin typeface="Calibri" panose="020F0502020204030204" pitchFamily="34" charset="0"/>
                        </a:rPr>
                        <a:t>Implementar 100 % la red de calidad de ruido</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662687"/>
                  </a:ext>
                </a:extLst>
              </a:tr>
              <a:tr h="875233">
                <a:tc>
                  <a:txBody>
                    <a:bodyPr/>
                    <a:lstStyle/>
                    <a:p>
                      <a:pPr algn="l" fontAlgn="ctr"/>
                      <a:r>
                        <a:rPr lang="es-ES" sz="1800" b="0" i="0" u="none" strike="noStrike" dirty="0">
                          <a:solidFill>
                            <a:srgbClr val="000000"/>
                          </a:solidFill>
                          <a:effectLst/>
                          <a:latin typeface="Calibri" panose="020F0502020204030204" pitchFamily="34" charset="0"/>
                        </a:rPr>
                        <a:t>Implementar 100 % del componente aire del Sistema de Alertas Tempranas Ambientales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8090989"/>
                  </a:ext>
                </a:extLst>
              </a:tr>
            </a:tbl>
          </a:graphicData>
        </a:graphic>
      </p:graphicFrame>
      <p:graphicFrame>
        <p:nvGraphicFramePr>
          <p:cNvPr id="7" name="Tabla 6">
            <a:extLst>
              <a:ext uri="{FF2B5EF4-FFF2-40B4-BE49-F238E27FC236}">
                <a16:creationId xmlns:a16="http://schemas.microsoft.com/office/drawing/2014/main" id="{C3F42CB7-2480-47CC-BD16-C7F86EBFAEDA}"/>
              </a:ext>
            </a:extLst>
          </p:cNvPr>
          <p:cNvGraphicFramePr>
            <a:graphicFrameLocks noGrp="1"/>
          </p:cNvGraphicFramePr>
          <p:nvPr/>
        </p:nvGraphicFramePr>
        <p:xfrm>
          <a:off x="403193" y="4042421"/>
          <a:ext cx="3464342" cy="1922530"/>
        </p:xfrm>
        <a:graphic>
          <a:graphicData uri="http://schemas.openxmlformats.org/drawingml/2006/table">
            <a:tbl>
              <a:tblPr/>
              <a:tblGrid>
                <a:gridCol w="3464342">
                  <a:extLst>
                    <a:ext uri="{9D8B030D-6E8A-4147-A177-3AD203B41FA5}">
                      <a16:colId xmlns:a16="http://schemas.microsoft.com/office/drawing/2014/main" val="3054024145"/>
                    </a:ext>
                  </a:extLst>
                </a:gridCol>
              </a:tblGrid>
              <a:tr h="845956">
                <a:tc>
                  <a:txBody>
                    <a:bodyPr/>
                    <a:lstStyle/>
                    <a:p>
                      <a:pPr algn="l" rtl="0" fontAlgn="b"/>
                      <a:r>
                        <a:rPr lang="es-MX" sz="1800" b="0" i="0" u="none" strike="noStrike" dirty="0">
                          <a:solidFill>
                            <a:srgbClr val="000000"/>
                          </a:solidFill>
                          <a:effectLst/>
                          <a:latin typeface="Calibri" panose="020F0502020204030204" pitchFamily="34" charset="0"/>
                        </a:rPr>
                        <a:t>1132. Gestión para la conservación, recuperación y conectividad de la Estructura Ecológica Principal y otras áreas</a:t>
                      </a:r>
                    </a:p>
                  </a:txBody>
                  <a:tcPr marL="1145" marR="1145" marT="1145" marB="0" anchor="b">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92D050"/>
                    </a:solidFill>
                  </a:tcPr>
                </a:tc>
                <a:extLst>
                  <a:ext uri="{0D108BD9-81ED-4DB2-BD59-A6C34878D82A}">
                    <a16:rowId xmlns:a16="http://schemas.microsoft.com/office/drawing/2014/main" val="1990340104"/>
                  </a:ext>
                </a:extLst>
              </a:tr>
              <a:tr h="643862">
                <a:tc>
                  <a:txBody>
                    <a:bodyPr/>
                    <a:lstStyle/>
                    <a:p>
                      <a:pPr algn="l" rtl="0" fontAlgn="b"/>
                      <a:r>
                        <a:rPr lang="es-MX" sz="1800" b="0" i="0" u="none" strike="noStrike" dirty="0">
                          <a:solidFill>
                            <a:srgbClr val="000000"/>
                          </a:solidFill>
                          <a:effectLst/>
                          <a:latin typeface="Calibri" panose="020F0502020204030204" pitchFamily="34" charset="0"/>
                        </a:rPr>
                        <a:t>Implementar 2 proyectos de adaptación al cambio climático basado en ecosistemas</a:t>
                      </a:r>
                    </a:p>
                  </a:txBody>
                  <a:tcPr marL="1145" marR="1145" marT="1145" marB="0" anchor="b">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extLst>
                  <a:ext uri="{0D108BD9-81ED-4DB2-BD59-A6C34878D82A}">
                    <a16:rowId xmlns:a16="http://schemas.microsoft.com/office/drawing/2014/main" val="1176006390"/>
                  </a:ext>
                </a:extLst>
              </a:tr>
            </a:tbl>
          </a:graphicData>
        </a:graphic>
      </p:graphicFrame>
      <p:sp>
        <p:nvSpPr>
          <p:cNvPr id="8" name="Rectángulo 7"/>
          <p:cNvSpPr/>
          <p:nvPr/>
        </p:nvSpPr>
        <p:spPr>
          <a:xfrm>
            <a:off x="403194" y="1633266"/>
            <a:ext cx="3464342" cy="369332"/>
          </a:xfrm>
          <a:prstGeom prst="rect">
            <a:avLst/>
          </a:prstGeom>
          <a:solidFill>
            <a:schemeClr val="bg1"/>
          </a:solidFill>
          <a:ln>
            <a:solidFill>
              <a:schemeClr val="tx1"/>
            </a:solidFill>
          </a:ln>
        </p:spPr>
        <p:txBody>
          <a:bodyPr wrap="square">
            <a:spAutoFit/>
          </a:bodyPr>
          <a:lstStyle/>
          <a:p>
            <a:pPr lvl="0" fontAlgn="ctr">
              <a:defRPr/>
            </a:pPr>
            <a:r>
              <a:rPr lang="es-ES" b="1" dirty="0">
                <a:solidFill>
                  <a:srgbClr val="000000"/>
                </a:solidFill>
                <a:latin typeface="Calibri" panose="020F0502020204030204" pitchFamily="34" charset="0"/>
              </a:rPr>
              <a:t>Proyecto de inversión SDA/ Meta</a:t>
            </a:r>
          </a:p>
        </p:txBody>
      </p:sp>
      <p:pic>
        <p:nvPicPr>
          <p:cNvPr id="11" name="Picture 4" descr="Resultado de imagen para ruido bogo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442" y="1633266"/>
            <a:ext cx="5290092" cy="28426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4852716" y="4631199"/>
            <a:ext cx="6007544" cy="646331"/>
          </a:xfrm>
          <a:prstGeom prst="rect">
            <a:avLst/>
          </a:prstGeom>
        </p:spPr>
        <p:txBody>
          <a:bodyPr wrap="square">
            <a:spAutoFit/>
          </a:bodyPr>
          <a:lstStyle/>
          <a:p>
            <a:pPr algn="just"/>
            <a:r>
              <a:rPr lang="es-ES" dirty="0">
                <a:solidFill>
                  <a:srgbClr val="505252"/>
                </a:solidFill>
                <a:cs typeface="Arial" pitchFamily="34" charset="0"/>
              </a:rPr>
              <a:t>Jornadas de controla la red de calidad del ruido y sanción a quienes excedan límites establecidos</a:t>
            </a:r>
          </a:p>
        </p:txBody>
      </p:sp>
    </p:spTree>
    <p:extLst>
      <p:ext uri="{BB962C8B-B14F-4D97-AF65-F5344CB8AC3E}">
        <p14:creationId xmlns:p14="http://schemas.microsoft.com/office/powerpoint/2010/main" val="3623204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6" name="Rectángulo 5"/>
          <p:cNvSpPr/>
          <p:nvPr/>
        </p:nvSpPr>
        <p:spPr>
          <a:xfrm>
            <a:off x="0" y="2009104"/>
            <a:ext cx="12228442" cy="1661375"/>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t>Punto 4. </a:t>
            </a:r>
            <a:r>
              <a:rPr lang="es-MX" sz="3200" b="1" dirty="0"/>
              <a:t>Seguimiento al avance en el cumplimiento de las metas Plan de Desarrollo del Sector Ambiente (con corte a junio 2018), proyecciones a 2019.</a:t>
            </a:r>
          </a:p>
        </p:txBody>
      </p:sp>
    </p:spTree>
    <p:extLst>
      <p:ext uri="{BB962C8B-B14F-4D97-AF65-F5344CB8AC3E}">
        <p14:creationId xmlns:p14="http://schemas.microsoft.com/office/powerpoint/2010/main" val="10322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738516DE-50BF-45B6-868B-F1E7356EA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268200" cy="6858000"/>
          </a:xfrm>
          <a:prstGeom prst="rect">
            <a:avLst/>
          </a:prstGeom>
        </p:spPr>
      </p:pic>
      <p:sp>
        <p:nvSpPr>
          <p:cNvPr id="3" name="object 3"/>
          <p:cNvSpPr/>
          <p:nvPr/>
        </p:nvSpPr>
        <p:spPr>
          <a:xfrm>
            <a:off x="9525021" y="5021446"/>
            <a:ext cx="2666551" cy="1836072"/>
          </a:xfrm>
          <a:prstGeom prst="rect">
            <a:avLst/>
          </a:prstGeom>
          <a:blipFill>
            <a:blip r:embed="rId3" cstate="print"/>
            <a:stretch>
              <a:fillRect/>
            </a:stretch>
          </a:blipFill>
        </p:spPr>
        <p:txBody>
          <a:bodyPr wrap="square" lIns="0" tIns="0" rIns="0" bIns="0" rtlCol="0"/>
          <a:lstStyle/>
          <a:p>
            <a:endParaRPr sz="1092"/>
          </a:p>
        </p:txBody>
      </p:sp>
      <p:pic>
        <p:nvPicPr>
          <p:cNvPr id="4" name="Imagen 3">
            <a:extLst>
              <a:ext uri="{FF2B5EF4-FFF2-40B4-BE49-F238E27FC236}">
                <a16:creationId xmlns:a16="http://schemas.microsoft.com/office/drawing/2014/main" id="{B0BB4E38-3F78-48C2-848F-1D790C9E6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147" y="535249"/>
            <a:ext cx="7003764" cy="5963205"/>
          </a:xfrm>
          <a:prstGeom prst="rect">
            <a:avLst/>
          </a:prstGeom>
        </p:spPr>
      </p:pic>
      <p:sp>
        <p:nvSpPr>
          <p:cNvPr id="25" name="object 14">
            <a:extLst>
              <a:ext uri="{FF2B5EF4-FFF2-40B4-BE49-F238E27FC236}">
                <a16:creationId xmlns:a16="http://schemas.microsoft.com/office/drawing/2014/main" id="{79CA1A54-2F06-4002-B3C2-3362B11D3328}"/>
              </a:ext>
            </a:extLst>
          </p:cNvPr>
          <p:cNvSpPr txBox="1">
            <a:spLocks noGrp="1"/>
          </p:cNvSpPr>
          <p:nvPr>
            <p:ph type="title"/>
          </p:nvPr>
        </p:nvSpPr>
        <p:spPr>
          <a:xfrm>
            <a:off x="2591555" y="2266364"/>
            <a:ext cx="6684411" cy="2903209"/>
          </a:xfrm>
          <a:prstGeom prst="rect">
            <a:avLst/>
          </a:prstGeom>
        </p:spPr>
        <p:txBody>
          <a:bodyPr vert="horz" wrap="square" lIns="0" tIns="10012" rIns="0" bIns="0" rtlCol="0" anchor="ctr">
            <a:spAutoFit/>
          </a:bodyPr>
          <a:lstStyle/>
          <a:p>
            <a:pPr marL="7701">
              <a:lnSpc>
                <a:spcPct val="100000"/>
              </a:lnSpc>
              <a:spcBef>
                <a:spcPts val="79"/>
              </a:spcBef>
            </a:pPr>
            <a:r>
              <a:rPr lang="es-CO" sz="4700" spc="6" dirty="0">
                <a:solidFill>
                  <a:srgbClr val="002060"/>
                </a:solidFill>
                <a:latin typeface="Arial"/>
                <a:cs typeface="Arial"/>
              </a:rPr>
              <a:t>Avance Metas Plan de Desarrollo IDPYBA a junio 30 de 2018.</a:t>
            </a:r>
            <a:br>
              <a:rPr lang="es-CO" sz="4700" dirty="0">
                <a:solidFill>
                  <a:srgbClr val="002060"/>
                </a:solidFill>
                <a:latin typeface="Arial"/>
                <a:cs typeface="Arial"/>
              </a:rPr>
            </a:br>
            <a:endParaRPr sz="4700" b="1" dirty="0">
              <a:solidFill>
                <a:srgbClr val="00B0F0"/>
              </a:solidFill>
            </a:endParaRPr>
          </a:p>
        </p:txBody>
      </p:sp>
    </p:spTree>
    <p:extLst>
      <p:ext uri="{BB962C8B-B14F-4D97-AF65-F5344CB8AC3E}">
        <p14:creationId xmlns:p14="http://schemas.microsoft.com/office/powerpoint/2010/main" val="2549194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18ADE31-C1CF-469C-8336-F9ED1301A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448"/>
            <a:ext cx="12192000" cy="6858000"/>
          </a:xfrm>
          <a:prstGeom prst="rect">
            <a:avLst/>
          </a:prstGeom>
        </p:spPr>
      </p:pic>
      <p:sp>
        <p:nvSpPr>
          <p:cNvPr id="2" name="Rectángulo 1">
            <a:extLst>
              <a:ext uri="{FF2B5EF4-FFF2-40B4-BE49-F238E27FC236}">
                <a16:creationId xmlns:a16="http://schemas.microsoft.com/office/drawing/2014/main" id="{21B79FFE-4CCA-4612-950F-A6B6E1B5F46D}"/>
              </a:ext>
            </a:extLst>
          </p:cNvPr>
          <p:cNvSpPr/>
          <p:nvPr/>
        </p:nvSpPr>
        <p:spPr>
          <a:xfrm>
            <a:off x="283464" y="2767280"/>
            <a:ext cx="11301983" cy="1323439"/>
          </a:xfrm>
          <a:prstGeom prst="rect">
            <a:avLst/>
          </a:prstGeom>
        </p:spPr>
        <p:txBody>
          <a:bodyPr wrap="square">
            <a:spAutoFit/>
          </a:bodyPr>
          <a:lstStyle/>
          <a:p>
            <a:pPr algn="ctr"/>
            <a:r>
              <a:rPr lang="en-US" sz="4000" b="1" dirty="0">
                <a:solidFill>
                  <a:schemeClr val="bg1"/>
                </a:solidFill>
                <a:effectLst>
                  <a:outerShdw blurRad="38100" dist="38100" dir="2700000" algn="tl">
                    <a:srgbClr val="000000">
                      <a:alpha val="43137"/>
                    </a:srgbClr>
                  </a:outerShdw>
                </a:effectLst>
                <a:latin typeface="Gotham Rounded Medium" pitchFamily="50" charset="0"/>
              </a:rPr>
              <a:t>Instituto </a:t>
            </a:r>
            <a:r>
              <a:rPr lang="en-US" sz="4000" b="1" dirty="0" err="1">
                <a:solidFill>
                  <a:schemeClr val="bg1"/>
                </a:solidFill>
                <a:effectLst>
                  <a:outerShdw blurRad="38100" dist="38100" dir="2700000" algn="tl">
                    <a:srgbClr val="000000">
                      <a:alpha val="43137"/>
                    </a:srgbClr>
                  </a:outerShdw>
                </a:effectLst>
                <a:latin typeface="Gotham Rounded Medium" pitchFamily="50" charset="0"/>
              </a:rPr>
              <a:t>Distrital</a:t>
            </a:r>
            <a:r>
              <a:rPr lang="en-US" sz="4000" b="1" dirty="0">
                <a:solidFill>
                  <a:schemeClr val="bg1"/>
                </a:solidFill>
                <a:effectLst>
                  <a:outerShdw blurRad="38100" dist="38100" dir="2700000" algn="tl">
                    <a:srgbClr val="000000">
                      <a:alpha val="43137"/>
                    </a:srgbClr>
                  </a:outerShdw>
                </a:effectLst>
                <a:latin typeface="Gotham Rounded Medium" pitchFamily="50" charset="0"/>
              </a:rPr>
              <a:t> de </a:t>
            </a:r>
            <a:r>
              <a:rPr lang="es-CO" sz="4000" b="1" dirty="0">
                <a:solidFill>
                  <a:schemeClr val="bg1"/>
                </a:solidFill>
                <a:effectLst>
                  <a:outerShdw blurRad="38100" dist="38100" dir="2700000" algn="tl">
                    <a:srgbClr val="000000">
                      <a:alpha val="43137"/>
                    </a:srgbClr>
                  </a:outerShdw>
                </a:effectLst>
                <a:latin typeface="Gotham Rounded Medium" pitchFamily="50" charset="0"/>
              </a:rPr>
              <a:t>Protección</a:t>
            </a:r>
            <a:r>
              <a:rPr lang="en-US" sz="4000" b="1" dirty="0">
                <a:solidFill>
                  <a:schemeClr val="bg1"/>
                </a:solidFill>
                <a:effectLst>
                  <a:outerShdw blurRad="38100" dist="38100" dir="2700000" algn="tl">
                    <a:srgbClr val="000000">
                      <a:alpha val="43137"/>
                    </a:srgbClr>
                  </a:outerShdw>
                </a:effectLst>
                <a:latin typeface="Gotham Rounded Medium" pitchFamily="50" charset="0"/>
              </a:rPr>
              <a:t> Y </a:t>
            </a:r>
            <a:r>
              <a:rPr lang="es-CO" sz="4000" b="1" dirty="0">
                <a:solidFill>
                  <a:schemeClr val="bg1"/>
                </a:solidFill>
                <a:effectLst>
                  <a:outerShdw blurRad="38100" dist="38100" dir="2700000" algn="tl">
                    <a:srgbClr val="000000">
                      <a:alpha val="43137"/>
                    </a:srgbClr>
                  </a:outerShdw>
                </a:effectLst>
                <a:latin typeface="Gotham Rounded Medium" pitchFamily="50" charset="0"/>
              </a:rPr>
              <a:t>Bienestar Animal - </a:t>
            </a:r>
            <a:r>
              <a:rPr lang="es-CO" sz="4000" b="1" dirty="0" err="1">
                <a:solidFill>
                  <a:schemeClr val="bg1"/>
                </a:solidFill>
                <a:effectLst>
                  <a:outerShdw blurRad="38100" dist="38100" dir="2700000" algn="tl">
                    <a:srgbClr val="000000">
                      <a:alpha val="43137"/>
                    </a:srgbClr>
                  </a:outerShdw>
                </a:effectLst>
                <a:latin typeface="Gotham Rounded Medium" pitchFamily="50" charset="0"/>
              </a:rPr>
              <a:t>IDPYBA</a:t>
            </a:r>
            <a:endParaRPr lang="es-CO" sz="4000" b="1" dirty="0">
              <a:solidFill>
                <a:schemeClr val="bg1"/>
              </a:solidFill>
              <a:effectLst>
                <a:outerShdw blurRad="38100" dist="38100" dir="2700000" algn="tl">
                  <a:srgbClr val="000000">
                    <a:alpha val="43137"/>
                  </a:srgbClr>
                </a:outerShdw>
              </a:effectLst>
              <a:latin typeface="Gotham Rounded Medium" pitchFamily="50" charset="0"/>
            </a:endParaRPr>
          </a:p>
        </p:txBody>
      </p:sp>
    </p:spTree>
    <p:extLst>
      <p:ext uri="{BB962C8B-B14F-4D97-AF65-F5344CB8AC3E}">
        <p14:creationId xmlns:p14="http://schemas.microsoft.com/office/powerpoint/2010/main" val="280781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18ADE31-C1CF-469C-8336-F9ED1301A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31018E4F-3ADF-490C-AE2B-AD3C26587346}"/>
              </a:ext>
            </a:extLst>
          </p:cNvPr>
          <p:cNvSpPr txBox="1"/>
          <p:nvPr/>
        </p:nvSpPr>
        <p:spPr>
          <a:xfrm>
            <a:off x="592427" y="486855"/>
            <a:ext cx="10277341" cy="5509200"/>
          </a:xfrm>
          <a:prstGeom prst="rect">
            <a:avLst/>
          </a:prstGeom>
          <a:noFill/>
          <a:ln>
            <a:noFill/>
          </a:ln>
        </p:spPr>
        <p:txBody>
          <a:bodyPr wrap="square" rtlCol="0">
            <a:spAutoFit/>
          </a:bodyPr>
          <a:lstStyle/>
          <a:p>
            <a:endParaRPr lang="es-CO" sz="2800" dirty="0"/>
          </a:p>
          <a:p>
            <a:pPr algn="ctr"/>
            <a:r>
              <a:rPr lang="es-CO" sz="3200" b="1" dirty="0"/>
              <a:t>Eje transversal Sostenibilidad ambiental basada en la eficiencia energética</a:t>
            </a:r>
          </a:p>
          <a:p>
            <a:endParaRPr lang="es-CO" sz="2800" b="1" dirty="0">
              <a:solidFill>
                <a:schemeClr val="bg1"/>
              </a:solidFill>
            </a:endParaRPr>
          </a:p>
          <a:p>
            <a:r>
              <a:rPr lang="es-CO" sz="3200" b="1" dirty="0">
                <a:solidFill>
                  <a:schemeClr val="bg1"/>
                </a:solidFill>
                <a:effectLst>
                  <a:outerShdw blurRad="38100" dist="38100" dir="2700000" algn="tl">
                    <a:srgbClr val="000000">
                      <a:alpha val="43137"/>
                    </a:srgbClr>
                  </a:outerShdw>
                </a:effectLst>
              </a:rPr>
              <a:t>Programa</a:t>
            </a:r>
            <a:r>
              <a:rPr lang="es-CO" sz="3200" b="1" dirty="0">
                <a:solidFill>
                  <a:schemeClr val="bg1"/>
                </a:solidFill>
              </a:rPr>
              <a:t>:	</a:t>
            </a:r>
            <a:r>
              <a:rPr lang="es-CO" sz="2400" dirty="0">
                <a:solidFill>
                  <a:schemeClr val="bg1"/>
                </a:solidFill>
              </a:rPr>
              <a:t>Ambiente sano para la equidad y disfrute del ciudadano</a:t>
            </a:r>
          </a:p>
          <a:p>
            <a:r>
              <a:rPr lang="es-CO" sz="2400" dirty="0">
                <a:solidFill>
                  <a:schemeClr val="bg1"/>
                </a:solidFill>
              </a:rPr>
              <a:t>		Proyecto estratégico: Ambiente sano</a:t>
            </a:r>
          </a:p>
          <a:p>
            <a:pPr algn="ctr"/>
            <a:endParaRPr lang="es-CO" sz="3200" b="1" dirty="0"/>
          </a:p>
          <a:p>
            <a:pPr algn="r"/>
            <a:r>
              <a:rPr lang="es-CO" sz="4400" b="1" dirty="0"/>
              <a:t>Meta</a:t>
            </a:r>
            <a:r>
              <a:rPr lang="es-CO" sz="3600" b="1" dirty="0"/>
              <a:t>: </a:t>
            </a:r>
            <a:r>
              <a:rPr lang="es-CO" sz="2800" b="1" dirty="0"/>
              <a:t>Priorizar e implementar 16 proyectos del plan de acción de la política pública de protección y bienestar animal </a:t>
            </a:r>
            <a:endParaRPr lang="es-CO" sz="2800" dirty="0"/>
          </a:p>
          <a:p>
            <a:pPr algn="r"/>
            <a:r>
              <a:rPr lang="es-CO" sz="2800" b="1" dirty="0"/>
              <a:t>Avance de la meta en lo transcurrido al PD: 91.67%</a:t>
            </a:r>
            <a:endParaRPr lang="es-CO" sz="2800" dirty="0"/>
          </a:p>
          <a:p>
            <a:pPr algn="ctr"/>
            <a:endParaRPr lang="es-CO" sz="4400" dirty="0">
              <a:solidFill>
                <a:schemeClr val="bg1"/>
              </a:solidFill>
              <a:latin typeface="Gotham Rounded Medium" pitchFamily="50" charset="0"/>
            </a:endParaRPr>
          </a:p>
        </p:txBody>
      </p:sp>
    </p:spTree>
    <p:extLst>
      <p:ext uri="{BB962C8B-B14F-4D97-AF65-F5344CB8AC3E}">
        <p14:creationId xmlns:p14="http://schemas.microsoft.com/office/powerpoint/2010/main" val="2714780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453"/>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557784" y="457850"/>
            <a:ext cx="9619488" cy="1122398"/>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614934" y="501061"/>
            <a:ext cx="9505188" cy="646331"/>
          </a:xfrm>
          <a:prstGeom prst="rect">
            <a:avLst/>
          </a:prstGeom>
          <a:noFill/>
        </p:spPr>
        <p:txBody>
          <a:bodyPr wrap="square" rtlCol="0">
            <a:spAutoFit/>
          </a:bodyPr>
          <a:lstStyle/>
          <a:p>
            <a:pPr algn="ctr"/>
            <a:r>
              <a:rPr lang="es-CO" sz="3600" b="1" dirty="0">
                <a:solidFill>
                  <a:schemeClr val="bg1"/>
                </a:solidFill>
                <a:effectLst>
                  <a:outerShdw blurRad="38100" dist="38100" dir="2700000" algn="tl">
                    <a:srgbClr val="000000">
                      <a:alpha val="43137"/>
                    </a:srgbClr>
                  </a:outerShdw>
                </a:effectLst>
                <a:latin typeface="Gotham Rounded Medium"/>
              </a:rPr>
              <a:t>PROGRAMA INTEGRAL EN SALUD ANIMAL</a:t>
            </a:r>
            <a:endParaRPr lang="es-CO" sz="3600" b="1" kern="100" cap="all" spc="-200" dirty="0">
              <a:solidFill>
                <a:schemeClr val="bg1"/>
              </a:solidFill>
              <a:effectLst>
                <a:outerShdw blurRad="38100" dist="38100" dir="2700000" algn="tl">
                  <a:srgbClr val="000000">
                    <a:alpha val="43137"/>
                  </a:srgbClr>
                </a:outerShdw>
              </a:effectLst>
              <a:latin typeface="Gotham Rounded Medium"/>
            </a:endParaRPr>
          </a:p>
        </p:txBody>
      </p:sp>
      <p:sp>
        <p:nvSpPr>
          <p:cNvPr id="8" name="CuadroTexto 7">
            <a:extLst>
              <a:ext uri="{FF2B5EF4-FFF2-40B4-BE49-F238E27FC236}">
                <a16:creationId xmlns:a16="http://schemas.microsoft.com/office/drawing/2014/main" id="{422EF47D-6A97-4E5C-A312-31C83A85151B}"/>
              </a:ext>
            </a:extLst>
          </p:cNvPr>
          <p:cNvSpPr txBox="1"/>
          <p:nvPr/>
        </p:nvSpPr>
        <p:spPr>
          <a:xfrm>
            <a:off x="1118995" y="1977037"/>
            <a:ext cx="4977005" cy="4708981"/>
          </a:xfrm>
          <a:prstGeom prst="rect">
            <a:avLst/>
          </a:prstGeom>
          <a:noFill/>
        </p:spPr>
        <p:txBody>
          <a:bodyPr wrap="square" rtlCol="0">
            <a:spAutoFit/>
          </a:bodyPr>
          <a:lstStyle/>
          <a:p>
            <a:pPr>
              <a:lnSpc>
                <a:spcPct val="150000"/>
              </a:lnSpc>
            </a:pPr>
            <a:r>
              <a:rPr lang="es-CO" sz="2400" b="1" kern="800" cap="all" spc="-150" dirty="0">
                <a:solidFill>
                  <a:srgbClr val="002060"/>
                </a:solidFill>
                <a:latin typeface="Gotham Rounded Bold" panose="02000000000000000000" pitchFamily="50" charset="0"/>
              </a:rPr>
              <a:t>Escuadrón anti crueldad:  </a:t>
            </a:r>
          </a:p>
          <a:p>
            <a:pPr>
              <a:lnSpc>
                <a:spcPct val="150000"/>
              </a:lnSpc>
            </a:pPr>
            <a:r>
              <a:rPr lang="es-CO" sz="2400" b="1" kern="800" cap="all" spc="-150" dirty="0">
                <a:solidFill>
                  <a:srgbClr val="002060"/>
                </a:solidFill>
                <a:latin typeface="Gotham Rounded Bold" panose="02000000000000000000" pitchFamily="50" charset="0"/>
              </a:rPr>
              <a:t>URGENCIAS VETERINARIAS: </a:t>
            </a:r>
          </a:p>
          <a:p>
            <a:pPr>
              <a:lnSpc>
                <a:spcPct val="150000"/>
              </a:lnSpc>
            </a:pPr>
            <a:r>
              <a:rPr lang="es-CO" sz="2400" b="1" kern="800" cap="all" spc="-150" dirty="0">
                <a:solidFill>
                  <a:srgbClr val="002060"/>
                </a:solidFill>
                <a:latin typeface="Gotham Rounded Bold" panose="02000000000000000000" pitchFamily="50" charset="0"/>
              </a:rPr>
              <a:t>CUSTODIA:  </a:t>
            </a:r>
          </a:p>
          <a:p>
            <a:pPr>
              <a:lnSpc>
                <a:spcPct val="150000"/>
              </a:lnSpc>
            </a:pPr>
            <a:r>
              <a:rPr lang="es-CO" sz="2400" b="1" kern="800" cap="all" spc="-150" dirty="0">
                <a:solidFill>
                  <a:srgbClr val="002060"/>
                </a:solidFill>
                <a:latin typeface="Gotham Rounded Bold" panose="02000000000000000000" pitchFamily="50" charset="0"/>
              </a:rPr>
              <a:t>BRIGADAS MÉDICAS VETERINARIAS</a:t>
            </a:r>
          </a:p>
          <a:p>
            <a:pPr>
              <a:lnSpc>
                <a:spcPct val="150000"/>
              </a:lnSpc>
            </a:pPr>
            <a:r>
              <a:rPr lang="es-CO" sz="2400" b="1" kern="800" cap="all" spc="-150" dirty="0">
                <a:solidFill>
                  <a:srgbClr val="002060"/>
                </a:solidFill>
                <a:latin typeface="Gotham Rounded Bold" panose="02000000000000000000" pitchFamily="50" charset="0"/>
              </a:rPr>
              <a:t>ATENCIÓN A ANIMALES DE GRANJA:</a:t>
            </a:r>
          </a:p>
          <a:p>
            <a:pPr>
              <a:lnSpc>
                <a:spcPct val="150000"/>
              </a:lnSpc>
            </a:pPr>
            <a:r>
              <a:rPr lang="es-CO" sz="2400" b="1" kern="800" cap="all" spc="-150" dirty="0">
                <a:solidFill>
                  <a:srgbClr val="002060"/>
                </a:solidFill>
                <a:latin typeface="Gotham Rounded Bold" panose="02000000000000000000" pitchFamily="50" charset="0"/>
              </a:rPr>
              <a:t>ADOPCIONES:  </a:t>
            </a:r>
          </a:p>
          <a:p>
            <a:endParaRPr lang="es-CO" sz="2800" b="1" kern="800" cap="all" spc="-150" dirty="0">
              <a:solidFill>
                <a:srgbClr val="002060"/>
              </a:solidFill>
              <a:latin typeface="Gotham Rounded Bold" panose="02000000000000000000" pitchFamily="50" charset="0"/>
            </a:endParaRPr>
          </a:p>
          <a:p>
            <a:endParaRPr lang="es-CO" sz="2800" b="1" kern="800" cap="all" spc="-150" dirty="0">
              <a:solidFill>
                <a:srgbClr val="002060"/>
              </a:solidFill>
              <a:latin typeface="Gotham Rounded Bold" panose="02000000000000000000" pitchFamily="50" charset="0"/>
            </a:endParaRPr>
          </a:p>
          <a:p>
            <a:endParaRPr lang="es-CO" sz="2800" b="1" kern="800" cap="all" spc="-150" dirty="0">
              <a:solidFill>
                <a:srgbClr val="002060"/>
              </a:solidFill>
              <a:latin typeface="Gotham Rounded Bold" panose="02000000000000000000" pitchFamily="50" charset="0"/>
            </a:endParaRPr>
          </a:p>
        </p:txBody>
      </p:sp>
      <p:sp>
        <p:nvSpPr>
          <p:cNvPr id="9" name="CuadroTexto 8">
            <a:extLst>
              <a:ext uri="{FF2B5EF4-FFF2-40B4-BE49-F238E27FC236}">
                <a16:creationId xmlns:a16="http://schemas.microsoft.com/office/drawing/2014/main" id="{422EF47D-6A97-4E5C-A312-31C83A85151B}"/>
              </a:ext>
            </a:extLst>
          </p:cNvPr>
          <p:cNvSpPr txBox="1"/>
          <p:nvPr/>
        </p:nvSpPr>
        <p:spPr>
          <a:xfrm>
            <a:off x="7214995" y="1960021"/>
            <a:ext cx="5401305" cy="4708981"/>
          </a:xfrm>
          <a:prstGeom prst="rect">
            <a:avLst/>
          </a:prstGeom>
          <a:noFill/>
        </p:spPr>
        <p:txBody>
          <a:bodyPr wrap="square" rtlCol="0">
            <a:spAutoFit/>
          </a:bodyPr>
          <a:lstStyle/>
          <a:p>
            <a:pPr>
              <a:lnSpc>
                <a:spcPct val="150000"/>
              </a:lnSpc>
            </a:pPr>
            <a:r>
              <a:rPr lang="es-CO" sz="2400" b="1" dirty="0"/>
              <a:t>1.971 animales atendidos</a:t>
            </a:r>
          </a:p>
          <a:p>
            <a:pPr>
              <a:lnSpc>
                <a:spcPct val="150000"/>
              </a:lnSpc>
            </a:pPr>
            <a:r>
              <a:rPr lang="es-CO" sz="2400" b="1" dirty="0"/>
              <a:t>558 animales atendidos</a:t>
            </a:r>
          </a:p>
          <a:p>
            <a:pPr>
              <a:lnSpc>
                <a:spcPct val="150000"/>
              </a:lnSpc>
            </a:pPr>
            <a:r>
              <a:rPr lang="es-CO" sz="2400" b="1" dirty="0"/>
              <a:t>906 animales acogidos en custodia</a:t>
            </a:r>
          </a:p>
          <a:p>
            <a:pPr>
              <a:lnSpc>
                <a:spcPct val="150000"/>
              </a:lnSpc>
            </a:pPr>
            <a:r>
              <a:rPr lang="es-CO" sz="2400" b="1" dirty="0"/>
              <a:t>12.292 ANIMALES ATENDIDOS</a:t>
            </a:r>
          </a:p>
          <a:p>
            <a:pPr>
              <a:lnSpc>
                <a:spcPct val="150000"/>
              </a:lnSpc>
            </a:pPr>
            <a:r>
              <a:rPr lang="es-CO" sz="2400" b="1" dirty="0"/>
              <a:t>120 ANIMALES ATENDIDOS</a:t>
            </a:r>
            <a:endParaRPr lang="es-CO" sz="2400" b="1" kern="800" cap="all" spc="-150" dirty="0">
              <a:solidFill>
                <a:srgbClr val="002060"/>
              </a:solidFill>
              <a:latin typeface="Gotham Rounded Bold" panose="02000000000000000000" pitchFamily="50" charset="0"/>
            </a:endParaRPr>
          </a:p>
          <a:p>
            <a:pPr>
              <a:lnSpc>
                <a:spcPct val="150000"/>
              </a:lnSpc>
            </a:pPr>
            <a:r>
              <a:rPr lang="es-CO" sz="2400" b="1" dirty="0"/>
              <a:t>492 animales dados en adopción</a:t>
            </a:r>
            <a:endParaRPr lang="es-CO" sz="2400" b="1" kern="800" cap="all" spc="-150" dirty="0">
              <a:solidFill>
                <a:srgbClr val="002060"/>
              </a:solidFill>
              <a:latin typeface="Gotham Rounded Bold" panose="02000000000000000000" pitchFamily="50" charset="0"/>
            </a:endParaRPr>
          </a:p>
          <a:p>
            <a:endParaRPr lang="es-CO" sz="2800" b="1" kern="800" cap="all" spc="-150" dirty="0">
              <a:solidFill>
                <a:srgbClr val="002060"/>
              </a:solidFill>
              <a:latin typeface="Gotham Rounded Bold" panose="02000000000000000000" pitchFamily="50" charset="0"/>
            </a:endParaRPr>
          </a:p>
          <a:p>
            <a:endParaRPr lang="es-CO" sz="2800" b="1" kern="800" cap="all" spc="-150" dirty="0">
              <a:solidFill>
                <a:srgbClr val="002060"/>
              </a:solidFill>
              <a:latin typeface="Gotham Rounded Bold" panose="02000000000000000000" pitchFamily="50" charset="0"/>
            </a:endParaRPr>
          </a:p>
          <a:p>
            <a:r>
              <a:rPr lang="es-CO" sz="2800" b="1" dirty="0"/>
              <a:t>  </a:t>
            </a:r>
            <a:endParaRPr lang="es-CO" sz="2800" b="1" kern="800" cap="all" spc="-150" dirty="0">
              <a:solidFill>
                <a:srgbClr val="002060"/>
              </a:solidFill>
              <a:latin typeface="Gotham Rounded Bold" panose="02000000000000000000" pitchFamily="50" charset="0"/>
            </a:endParaRPr>
          </a:p>
        </p:txBody>
      </p:sp>
      <p:sp>
        <p:nvSpPr>
          <p:cNvPr id="13" name="CuadroTexto 12">
            <a:extLst>
              <a:ext uri="{FF2B5EF4-FFF2-40B4-BE49-F238E27FC236}">
                <a16:creationId xmlns:a16="http://schemas.microsoft.com/office/drawing/2014/main" id="{422EF47D-6A97-4E5C-A312-31C83A85151B}"/>
              </a:ext>
            </a:extLst>
          </p:cNvPr>
          <p:cNvSpPr txBox="1"/>
          <p:nvPr/>
        </p:nvSpPr>
        <p:spPr>
          <a:xfrm>
            <a:off x="6003140" y="2406771"/>
            <a:ext cx="4298753" cy="523220"/>
          </a:xfrm>
          <a:prstGeom prst="rect">
            <a:avLst/>
          </a:prstGeom>
          <a:noFill/>
        </p:spPr>
        <p:txBody>
          <a:bodyPr wrap="square" rtlCol="0">
            <a:spAutoFit/>
          </a:bodyPr>
          <a:lstStyle/>
          <a:p>
            <a:r>
              <a:rPr lang="es-CO" sz="2800" b="1" dirty="0"/>
              <a:t> </a:t>
            </a:r>
            <a:endParaRPr lang="es-CO" sz="2800" b="1" kern="800" cap="all" spc="-150" dirty="0">
              <a:solidFill>
                <a:srgbClr val="002060"/>
              </a:solidFill>
              <a:latin typeface="Gotham Rounded Bold" panose="02000000000000000000" pitchFamily="50" charset="0"/>
            </a:endParaRPr>
          </a:p>
        </p:txBody>
      </p:sp>
      <p:sp>
        <p:nvSpPr>
          <p:cNvPr id="6" name="Flecha: a la derecha 5">
            <a:extLst>
              <a:ext uri="{FF2B5EF4-FFF2-40B4-BE49-F238E27FC236}">
                <a16:creationId xmlns:a16="http://schemas.microsoft.com/office/drawing/2014/main" id="{FA903C76-5ADA-4146-BE66-51331CE3A289}"/>
              </a:ext>
            </a:extLst>
          </p:cNvPr>
          <p:cNvSpPr/>
          <p:nvPr/>
        </p:nvSpPr>
        <p:spPr>
          <a:xfrm>
            <a:off x="6003140" y="2203671"/>
            <a:ext cx="718157" cy="262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Flecha: a la derecha 20">
            <a:extLst>
              <a:ext uri="{FF2B5EF4-FFF2-40B4-BE49-F238E27FC236}">
                <a16:creationId xmlns:a16="http://schemas.microsoft.com/office/drawing/2014/main" id="{CA2F5E92-ADCC-465F-B9C4-FD07CEFE4D15}"/>
              </a:ext>
            </a:extLst>
          </p:cNvPr>
          <p:cNvSpPr/>
          <p:nvPr/>
        </p:nvSpPr>
        <p:spPr>
          <a:xfrm>
            <a:off x="5997185" y="2774714"/>
            <a:ext cx="718157" cy="262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Flecha: a la derecha 21">
            <a:extLst>
              <a:ext uri="{FF2B5EF4-FFF2-40B4-BE49-F238E27FC236}">
                <a16:creationId xmlns:a16="http://schemas.microsoft.com/office/drawing/2014/main" id="{832457A2-ECA6-4C7F-B743-97BD3CD745A0}"/>
              </a:ext>
            </a:extLst>
          </p:cNvPr>
          <p:cNvSpPr/>
          <p:nvPr/>
        </p:nvSpPr>
        <p:spPr>
          <a:xfrm>
            <a:off x="5997184" y="3273910"/>
            <a:ext cx="718157" cy="262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Flecha: a la derecha 24">
            <a:extLst>
              <a:ext uri="{FF2B5EF4-FFF2-40B4-BE49-F238E27FC236}">
                <a16:creationId xmlns:a16="http://schemas.microsoft.com/office/drawing/2014/main" id="{BECB217E-0CFA-464E-8D84-3563428B358A}"/>
              </a:ext>
            </a:extLst>
          </p:cNvPr>
          <p:cNvSpPr/>
          <p:nvPr/>
        </p:nvSpPr>
        <p:spPr>
          <a:xfrm>
            <a:off x="6007731" y="3812996"/>
            <a:ext cx="718157" cy="262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Flecha: a la derecha 25">
            <a:extLst>
              <a:ext uri="{FF2B5EF4-FFF2-40B4-BE49-F238E27FC236}">
                <a16:creationId xmlns:a16="http://schemas.microsoft.com/office/drawing/2014/main" id="{B4D05BBD-C9A0-437C-8C33-DF05AF3589D2}"/>
              </a:ext>
            </a:extLst>
          </p:cNvPr>
          <p:cNvSpPr/>
          <p:nvPr/>
        </p:nvSpPr>
        <p:spPr>
          <a:xfrm>
            <a:off x="6007730" y="4457383"/>
            <a:ext cx="718157" cy="262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Flecha: a la derecha 26">
            <a:extLst>
              <a:ext uri="{FF2B5EF4-FFF2-40B4-BE49-F238E27FC236}">
                <a16:creationId xmlns:a16="http://schemas.microsoft.com/office/drawing/2014/main" id="{9DEB4321-6A4F-47E7-82BF-C539C381CCE2}"/>
              </a:ext>
            </a:extLst>
          </p:cNvPr>
          <p:cNvSpPr/>
          <p:nvPr/>
        </p:nvSpPr>
        <p:spPr>
          <a:xfrm>
            <a:off x="5997183" y="5002644"/>
            <a:ext cx="718157" cy="262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4899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6"/>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21"/>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Scale>
                                      <p:cBhvr>
                                        <p:cTn id="24" dur="2000" fill="hold"/>
                                        <p:tgtEl>
                                          <p:spTgt spid="22"/>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0" nodeType="clickEffect">
                                  <p:stCondLst>
                                    <p:cond delay="0"/>
                                  </p:stCondLst>
                                  <p:childTnLst>
                                    <p:animScale>
                                      <p:cBhvr>
                                        <p:cTn id="28" dur="2000" fill="hold"/>
                                        <p:tgtEl>
                                          <p:spTgt spid="25"/>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0" nodeType="clickEffect">
                                  <p:stCondLst>
                                    <p:cond delay="0"/>
                                  </p:stCondLst>
                                  <p:childTnLst>
                                    <p:animScale>
                                      <p:cBhvr>
                                        <p:cTn id="32" dur="2000" fill="hold"/>
                                        <p:tgtEl>
                                          <p:spTgt spid="26"/>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0" nodeType="clickEffect">
                                  <p:stCondLst>
                                    <p:cond delay="0"/>
                                  </p:stCondLst>
                                  <p:childTnLst>
                                    <p:animScale>
                                      <p:cBhvr>
                                        <p:cTn id="36"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animBg="1"/>
      <p:bldP spid="21" grpId="0" animBg="1"/>
      <p:bldP spid="22" grpId="0" animBg="1"/>
      <p:bldP spid="25" grpId="0" animBg="1"/>
      <p:bldP spid="26" grpId="0" animBg="1"/>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96"/>
            <a:ext cx="12192000" cy="6940296"/>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529209" y="376969"/>
            <a:ext cx="9643491" cy="670782"/>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446913" y="401420"/>
            <a:ext cx="9505188" cy="646331"/>
          </a:xfrm>
          <a:prstGeom prst="rect">
            <a:avLst/>
          </a:prstGeom>
          <a:noFill/>
        </p:spPr>
        <p:txBody>
          <a:bodyPr wrap="square" rtlCol="0">
            <a:spAutoFit/>
          </a:bodyPr>
          <a:lstStyle/>
          <a:p>
            <a:pPr algn="ctr"/>
            <a:r>
              <a:rPr lang="es-CO" sz="3600" b="1" dirty="0">
                <a:solidFill>
                  <a:schemeClr val="bg1"/>
                </a:solidFill>
                <a:effectLst>
                  <a:outerShdw blurRad="38100" dist="38100" dir="2700000" algn="tl">
                    <a:srgbClr val="000000">
                      <a:alpha val="43137"/>
                    </a:srgbClr>
                  </a:outerShdw>
                </a:effectLst>
                <a:latin typeface="Gotham Rounded Medium"/>
              </a:rPr>
              <a:t>CONSEJOS LOCALES </a:t>
            </a:r>
            <a:r>
              <a:rPr lang="es-CO" sz="3600" b="1" dirty="0" err="1">
                <a:solidFill>
                  <a:schemeClr val="bg1"/>
                </a:solidFill>
                <a:effectLst>
                  <a:outerShdw blurRad="38100" dist="38100" dir="2700000" algn="tl">
                    <a:srgbClr val="000000">
                      <a:alpha val="43137"/>
                    </a:srgbClr>
                  </a:outerShdw>
                </a:effectLst>
                <a:latin typeface="Gotham Rounded Medium"/>
              </a:rPr>
              <a:t>PyBA</a:t>
            </a:r>
            <a:endParaRPr lang="es-CO" sz="3600" b="1" kern="100" cap="all" spc="-200" dirty="0">
              <a:solidFill>
                <a:schemeClr val="bg1"/>
              </a:solidFill>
              <a:effectLst>
                <a:outerShdw blurRad="38100" dist="38100" dir="2700000" algn="tl">
                  <a:srgbClr val="000000">
                    <a:alpha val="43137"/>
                  </a:srgbClr>
                </a:outerShdw>
              </a:effectLst>
              <a:latin typeface="Gotham Rounded Medium"/>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t="4640"/>
          <a:stretch/>
        </p:blipFill>
        <p:spPr>
          <a:xfrm>
            <a:off x="2071730" y="1915329"/>
            <a:ext cx="7683827" cy="4430333"/>
          </a:xfrm>
          <a:prstGeom prst="rect">
            <a:avLst/>
          </a:prstGeom>
          <a:ln w="19050">
            <a:solidFill>
              <a:schemeClr val="tx1"/>
            </a:solidFill>
          </a:ln>
        </p:spPr>
      </p:pic>
      <p:sp>
        <p:nvSpPr>
          <p:cNvPr id="7" name="Elipse 6"/>
          <p:cNvSpPr/>
          <p:nvPr/>
        </p:nvSpPr>
        <p:spPr>
          <a:xfrm>
            <a:off x="6743700" y="3414713"/>
            <a:ext cx="85725" cy="100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Elipse 9"/>
          <p:cNvSpPr/>
          <p:nvPr/>
        </p:nvSpPr>
        <p:spPr>
          <a:xfrm>
            <a:off x="5281803" y="3543299"/>
            <a:ext cx="171450"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p:cNvSpPr/>
          <p:nvPr/>
        </p:nvSpPr>
        <p:spPr>
          <a:xfrm>
            <a:off x="8458201" y="3586160"/>
            <a:ext cx="205125" cy="154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Elipse 24"/>
          <p:cNvSpPr/>
          <p:nvPr/>
        </p:nvSpPr>
        <p:spPr>
          <a:xfrm>
            <a:off x="7077266" y="4538662"/>
            <a:ext cx="171450"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Elipse 25"/>
          <p:cNvSpPr/>
          <p:nvPr/>
        </p:nvSpPr>
        <p:spPr>
          <a:xfrm>
            <a:off x="6743700" y="5610224"/>
            <a:ext cx="171450"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Elipse 26"/>
          <p:cNvSpPr/>
          <p:nvPr/>
        </p:nvSpPr>
        <p:spPr>
          <a:xfrm>
            <a:off x="4270725" y="3740297"/>
            <a:ext cx="171450"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Elipse 27"/>
          <p:cNvSpPr/>
          <p:nvPr/>
        </p:nvSpPr>
        <p:spPr>
          <a:xfrm>
            <a:off x="6348603" y="4538662"/>
            <a:ext cx="171450"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Elipse 28"/>
          <p:cNvSpPr/>
          <p:nvPr/>
        </p:nvSpPr>
        <p:spPr>
          <a:xfrm>
            <a:off x="7162991" y="4082468"/>
            <a:ext cx="171450"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Elipse 29"/>
          <p:cNvSpPr/>
          <p:nvPr/>
        </p:nvSpPr>
        <p:spPr>
          <a:xfrm>
            <a:off x="5281803" y="4130495"/>
            <a:ext cx="171450" cy="20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a:extLst>
              <a:ext uri="{FF2B5EF4-FFF2-40B4-BE49-F238E27FC236}">
                <a16:creationId xmlns:a16="http://schemas.microsoft.com/office/drawing/2014/main" id="{A096D175-3E20-4E6F-933C-2F52A211D0BC}"/>
              </a:ext>
            </a:extLst>
          </p:cNvPr>
          <p:cNvSpPr/>
          <p:nvPr/>
        </p:nvSpPr>
        <p:spPr>
          <a:xfrm>
            <a:off x="3338111" y="1256910"/>
            <a:ext cx="4784865" cy="523220"/>
          </a:xfrm>
          <a:prstGeom prst="rect">
            <a:avLst/>
          </a:prstGeom>
        </p:spPr>
        <p:txBody>
          <a:bodyPr wrap="square">
            <a:spAutoFit/>
          </a:bodyPr>
          <a:lstStyle/>
          <a:p>
            <a:r>
              <a:rPr lang="es-CO" sz="2800" b="1" kern="800" cap="all" spc="-150" dirty="0">
                <a:solidFill>
                  <a:srgbClr val="002060"/>
                </a:solidFill>
                <a:latin typeface="Gotham Rounded Bold" panose="02000000000000000000" pitchFamily="50" charset="0"/>
              </a:rPr>
              <a:t>9</a:t>
            </a:r>
            <a:r>
              <a:rPr lang="es-CO" b="1" kern="800" cap="all" spc="-150" dirty="0">
                <a:solidFill>
                  <a:srgbClr val="002060"/>
                </a:solidFill>
                <a:latin typeface="Gotham Rounded Bold" panose="02000000000000000000" pitchFamily="50" charset="0"/>
              </a:rPr>
              <a:t> </a:t>
            </a:r>
            <a:r>
              <a:rPr lang="es-CO" sz="2000" b="1" kern="800" cap="all" spc="-150" dirty="0">
                <a:solidFill>
                  <a:srgbClr val="002060"/>
                </a:solidFill>
                <a:latin typeface="Gotham Rounded Bold" panose="02000000000000000000" pitchFamily="50" charset="0"/>
              </a:rPr>
              <a:t>CONSEJOS LOCALES </a:t>
            </a:r>
            <a:r>
              <a:rPr lang="es-CO" sz="2000" b="1" kern="800" cap="all" spc="-150" dirty="0" err="1">
                <a:solidFill>
                  <a:srgbClr val="002060"/>
                </a:solidFill>
                <a:latin typeface="Gotham Rounded Bold" panose="02000000000000000000" pitchFamily="50" charset="0"/>
              </a:rPr>
              <a:t>PYBA</a:t>
            </a:r>
            <a:r>
              <a:rPr lang="es-CO" sz="2000" b="1" kern="800" cap="all" spc="-150" dirty="0">
                <a:solidFill>
                  <a:srgbClr val="002060"/>
                </a:solidFill>
                <a:latin typeface="Gotham Rounded Bold" panose="02000000000000000000" pitchFamily="50" charset="0"/>
              </a:rPr>
              <a:t> EN FUNCIONAMIENTO</a:t>
            </a:r>
            <a:endParaRPr lang="es-CO" b="1" kern="800" cap="all" spc="-150" dirty="0">
              <a:solidFill>
                <a:srgbClr val="002060"/>
              </a:solidFill>
              <a:latin typeface="Gotham Rounded Bold" panose="02000000000000000000" pitchFamily="50" charset="0"/>
            </a:endParaRPr>
          </a:p>
        </p:txBody>
      </p:sp>
    </p:spTree>
    <p:extLst>
      <p:ext uri="{BB962C8B-B14F-4D97-AF65-F5344CB8AC3E}">
        <p14:creationId xmlns:p14="http://schemas.microsoft.com/office/powerpoint/2010/main" val="58496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7"/>
                                        </p:tgtEl>
                                        <p:attrNameLst>
                                          <p:attrName>style.color</p:attrName>
                                        </p:attrNameLst>
                                      </p:cBhvr>
                                      <p:to>
                                        <a:schemeClr val="bg1"/>
                                      </p:to>
                                    </p:animClr>
                                    <p:animClr clrSpc="rgb" dir="cw">
                                      <p:cBhvr>
                                        <p:cTn id="7" dur="250" autoRev="1" fill="remove"/>
                                        <p:tgtEl>
                                          <p:spTgt spid="27"/>
                                        </p:tgtEl>
                                        <p:attrNameLst>
                                          <p:attrName>fillcolor</p:attrName>
                                        </p:attrNameLst>
                                      </p:cBhvr>
                                      <p:to>
                                        <a:schemeClr val="bg1"/>
                                      </p:to>
                                    </p:animClr>
                                    <p:set>
                                      <p:cBhvr>
                                        <p:cTn id="8" dur="250" autoRev="1" fill="remove"/>
                                        <p:tgtEl>
                                          <p:spTgt spid="27"/>
                                        </p:tgtEl>
                                        <p:attrNameLst>
                                          <p:attrName>fill.type</p:attrName>
                                        </p:attrNameLst>
                                      </p:cBhvr>
                                      <p:to>
                                        <p:strVal val="solid"/>
                                      </p:to>
                                    </p:set>
                                    <p:set>
                                      <p:cBhvr>
                                        <p:cTn id="9" dur="250" autoRev="1" fill="remove"/>
                                        <p:tgtEl>
                                          <p:spTgt spid="27"/>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30"/>
                                        </p:tgtEl>
                                        <p:attrNameLst>
                                          <p:attrName>style.color</p:attrName>
                                        </p:attrNameLst>
                                      </p:cBhvr>
                                      <p:to>
                                        <a:schemeClr val="bg1"/>
                                      </p:to>
                                    </p:animClr>
                                    <p:animClr clrSpc="rgb" dir="cw">
                                      <p:cBhvr>
                                        <p:cTn id="12" dur="250" autoRev="1" fill="remove"/>
                                        <p:tgtEl>
                                          <p:spTgt spid="30"/>
                                        </p:tgtEl>
                                        <p:attrNameLst>
                                          <p:attrName>fillcolor</p:attrName>
                                        </p:attrNameLst>
                                      </p:cBhvr>
                                      <p:to>
                                        <a:schemeClr val="bg1"/>
                                      </p:to>
                                    </p:animClr>
                                    <p:set>
                                      <p:cBhvr>
                                        <p:cTn id="13" dur="250" autoRev="1" fill="remove"/>
                                        <p:tgtEl>
                                          <p:spTgt spid="30"/>
                                        </p:tgtEl>
                                        <p:attrNameLst>
                                          <p:attrName>fill.type</p:attrName>
                                        </p:attrNameLst>
                                      </p:cBhvr>
                                      <p:to>
                                        <p:strVal val="solid"/>
                                      </p:to>
                                    </p:set>
                                    <p:set>
                                      <p:cBhvr>
                                        <p:cTn id="14" dur="250" autoRev="1" fill="remove"/>
                                        <p:tgtEl>
                                          <p:spTgt spid="30"/>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10"/>
                                        </p:tgtEl>
                                        <p:attrNameLst>
                                          <p:attrName>style.color</p:attrName>
                                        </p:attrNameLst>
                                      </p:cBhvr>
                                      <p:to>
                                        <a:schemeClr val="bg1"/>
                                      </p:to>
                                    </p:animClr>
                                    <p:animClr clrSpc="rgb" dir="cw">
                                      <p:cBhvr>
                                        <p:cTn id="17" dur="250" autoRev="1" fill="remove"/>
                                        <p:tgtEl>
                                          <p:spTgt spid="10"/>
                                        </p:tgtEl>
                                        <p:attrNameLst>
                                          <p:attrName>fillcolor</p:attrName>
                                        </p:attrNameLst>
                                      </p:cBhvr>
                                      <p:to>
                                        <a:schemeClr val="bg1"/>
                                      </p:to>
                                    </p:animClr>
                                    <p:set>
                                      <p:cBhvr>
                                        <p:cTn id="18" dur="250" autoRev="1" fill="remove"/>
                                        <p:tgtEl>
                                          <p:spTgt spid="10"/>
                                        </p:tgtEl>
                                        <p:attrNameLst>
                                          <p:attrName>fill.type</p:attrName>
                                        </p:attrNameLst>
                                      </p:cBhvr>
                                      <p:to>
                                        <p:strVal val="solid"/>
                                      </p:to>
                                    </p:set>
                                    <p:set>
                                      <p:cBhvr>
                                        <p:cTn id="19" dur="250" autoRev="1" fill="remove"/>
                                        <p:tgtEl>
                                          <p:spTgt spid="10"/>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7"/>
                                        </p:tgtEl>
                                        <p:attrNameLst>
                                          <p:attrName>style.color</p:attrName>
                                        </p:attrNameLst>
                                      </p:cBhvr>
                                      <p:to>
                                        <a:schemeClr val="bg1"/>
                                      </p:to>
                                    </p:animClr>
                                    <p:animClr clrSpc="rgb" dir="cw">
                                      <p:cBhvr>
                                        <p:cTn id="22" dur="250" autoRev="1" fill="remove"/>
                                        <p:tgtEl>
                                          <p:spTgt spid="7"/>
                                        </p:tgtEl>
                                        <p:attrNameLst>
                                          <p:attrName>fillcolor</p:attrName>
                                        </p:attrNameLst>
                                      </p:cBhvr>
                                      <p:to>
                                        <a:schemeClr val="bg1"/>
                                      </p:to>
                                    </p:animClr>
                                    <p:set>
                                      <p:cBhvr>
                                        <p:cTn id="23" dur="250" autoRev="1" fill="remove"/>
                                        <p:tgtEl>
                                          <p:spTgt spid="7"/>
                                        </p:tgtEl>
                                        <p:attrNameLst>
                                          <p:attrName>fill.type</p:attrName>
                                        </p:attrNameLst>
                                      </p:cBhvr>
                                      <p:to>
                                        <p:strVal val="solid"/>
                                      </p:to>
                                    </p:set>
                                    <p:set>
                                      <p:cBhvr>
                                        <p:cTn id="24" dur="250" autoRev="1" fill="remove"/>
                                        <p:tgtEl>
                                          <p:spTgt spid="7"/>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22"/>
                                        </p:tgtEl>
                                        <p:attrNameLst>
                                          <p:attrName>style.color</p:attrName>
                                        </p:attrNameLst>
                                      </p:cBhvr>
                                      <p:to>
                                        <a:schemeClr val="bg1"/>
                                      </p:to>
                                    </p:animClr>
                                    <p:animClr clrSpc="rgb" dir="cw">
                                      <p:cBhvr>
                                        <p:cTn id="27" dur="250" autoRev="1" fill="remove"/>
                                        <p:tgtEl>
                                          <p:spTgt spid="22"/>
                                        </p:tgtEl>
                                        <p:attrNameLst>
                                          <p:attrName>fillcolor</p:attrName>
                                        </p:attrNameLst>
                                      </p:cBhvr>
                                      <p:to>
                                        <a:schemeClr val="bg1"/>
                                      </p:to>
                                    </p:animClr>
                                    <p:set>
                                      <p:cBhvr>
                                        <p:cTn id="28" dur="250" autoRev="1" fill="remove"/>
                                        <p:tgtEl>
                                          <p:spTgt spid="22"/>
                                        </p:tgtEl>
                                        <p:attrNameLst>
                                          <p:attrName>fill.type</p:attrName>
                                        </p:attrNameLst>
                                      </p:cBhvr>
                                      <p:to>
                                        <p:strVal val="solid"/>
                                      </p:to>
                                    </p:set>
                                    <p:set>
                                      <p:cBhvr>
                                        <p:cTn id="29" dur="250" autoRev="1" fill="remove"/>
                                        <p:tgtEl>
                                          <p:spTgt spid="22"/>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25"/>
                                        </p:tgtEl>
                                        <p:attrNameLst>
                                          <p:attrName>style.color</p:attrName>
                                        </p:attrNameLst>
                                      </p:cBhvr>
                                      <p:to>
                                        <a:schemeClr val="bg1"/>
                                      </p:to>
                                    </p:animClr>
                                    <p:animClr clrSpc="rgb" dir="cw">
                                      <p:cBhvr>
                                        <p:cTn id="32" dur="250" autoRev="1" fill="remove"/>
                                        <p:tgtEl>
                                          <p:spTgt spid="25"/>
                                        </p:tgtEl>
                                        <p:attrNameLst>
                                          <p:attrName>fillcolor</p:attrName>
                                        </p:attrNameLst>
                                      </p:cBhvr>
                                      <p:to>
                                        <a:schemeClr val="bg1"/>
                                      </p:to>
                                    </p:animClr>
                                    <p:set>
                                      <p:cBhvr>
                                        <p:cTn id="33" dur="250" autoRev="1" fill="remove"/>
                                        <p:tgtEl>
                                          <p:spTgt spid="25"/>
                                        </p:tgtEl>
                                        <p:attrNameLst>
                                          <p:attrName>fill.type</p:attrName>
                                        </p:attrNameLst>
                                      </p:cBhvr>
                                      <p:to>
                                        <p:strVal val="solid"/>
                                      </p:to>
                                    </p:set>
                                    <p:set>
                                      <p:cBhvr>
                                        <p:cTn id="34" dur="250" autoRev="1" fill="remove"/>
                                        <p:tgtEl>
                                          <p:spTgt spid="25"/>
                                        </p:tgtEl>
                                        <p:attrNameLst>
                                          <p:attrName>fill.on</p:attrName>
                                        </p:attrNameLst>
                                      </p:cBhvr>
                                      <p:to>
                                        <p:strVal val="true"/>
                                      </p:to>
                                    </p:set>
                                  </p:childTnLst>
                                </p:cTn>
                              </p:par>
                              <p:par>
                                <p:cTn id="35" presetID="27" presetClass="emph" presetSubtype="0" fill="remove" grpId="0" nodeType="withEffect">
                                  <p:stCondLst>
                                    <p:cond delay="0"/>
                                  </p:stCondLst>
                                  <p:childTnLst>
                                    <p:animClr clrSpc="rgb" dir="cw">
                                      <p:cBhvr override="childStyle">
                                        <p:cTn id="36" dur="250" autoRev="1" fill="remove"/>
                                        <p:tgtEl>
                                          <p:spTgt spid="29"/>
                                        </p:tgtEl>
                                        <p:attrNameLst>
                                          <p:attrName>style.color</p:attrName>
                                        </p:attrNameLst>
                                      </p:cBhvr>
                                      <p:to>
                                        <a:schemeClr val="bg1"/>
                                      </p:to>
                                    </p:animClr>
                                    <p:animClr clrSpc="rgb" dir="cw">
                                      <p:cBhvr>
                                        <p:cTn id="37" dur="250" autoRev="1" fill="remove"/>
                                        <p:tgtEl>
                                          <p:spTgt spid="29"/>
                                        </p:tgtEl>
                                        <p:attrNameLst>
                                          <p:attrName>fillcolor</p:attrName>
                                        </p:attrNameLst>
                                      </p:cBhvr>
                                      <p:to>
                                        <a:schemeClr val="bg1"/>
                                      </p:to>
                                    </p:animClr>
                                    <p:set>
                                      <p:cBhvr>
                                        <p:cTn id="38" dur="250" autoRev="1" fill="remove"/>
                                        <p:tgtEl>
                                          <p:spTgt spid="29"/>
                                        </p:tgtEl>
                                        <p:attrNameLst>
                                          <p:attrName>fill.type</p:attrName>
                                        </p:attrNameLst>
                                      </p:cBhvr>
                                      <p:to>
                                        <p:strVal val="solid"/>
                                      </p:to>
                                    </p:set>
                                    <p:set>
                                      <p:cBhvr>
                                        <p:cTn id="39" dur="250" autoRev="1" fill="remove"/>
                                        <p:tgtEl>
                                          <p:spTgt spid="29"/>
                                        </p:tgtEl>
                                        <p:attrNameLst>
                                          <p:attrName>fill.on</p:attrName>
                                        </p:attrNameLst>
                                      </p:cBhvr>
                                      <p:to>
                                        <p:strVal val="true"/>
                                      </p:to>
                                    </p:set>
                                  </p:childTnLst>
                                </p:cTn>
                              </p:par>
                              <p:par>
                                <p:cTn id="40" presetID="27" presetClass="emph" presetSubtype="0" fill="remove" grpId="0" nodeType="withEffect">
                                  <p:stCondLst>
                                    <p:cond delay="0"/>
                                  </p:stCondLst>
                                  <p:childTnLst>
                                    <p:animClr clrSpc="rgb" dir="cw">
                                      <p:cBhvr override="childStyle">
                                        <p:cTn id="41" dur="250" autoRev="1" fill="remove"/>
                                        <p:tgtEl>
                                          <p:spTgt spid="28"/>
                                        </p:tgtEl>
                                        <p:attrNameLst>
                                          <p:attrName>style.color</p:attrName>
                                        </p:attrNameLst>
                                      </p:cBhvr>
                                      <p:to>
                                        <a:schemeClr val="bg1"/>
                                      </p:to>
                                    </p:animClr>
                                    <p:animClr clrSpc="rgb" dir="cw">
                                      <p:cBhvr>
                                        <p:cTn id="42" dur="250" autoRev="1" fill="remove"/>
                                        <p:tgtEl>
                                          <p:spTgt spid="28"/>
                                        </p:tgtEl>
                                        <p:attrNameLst>
                                          <p:attrName>fillcolor</p:attrName>
                                        </p:attrNameLst>
                                      </p:cBhvr>
                                      <p:to>
                                        <a:schemeClr val="bg1"/>
                                      </p:to>
                                    </p:animClr>
                                    <p:set>
                                      <p:cBhvr>
                                        <p:cTn id="43" dur="250" autoRev="1" fill="remove"/>
                                        <p:tgtEl>
                                          <p:spTgt spid="28"/>
                                        </p:tgtEl>
                                        <p:attrNameLst>
                                          <p:attrName>fill.type</p:attrName>
                                        </p:attrNameLst>
                                      </p:cBhvr>
                                      <p:to>
                                        <p:strVal val="solid"/>
                                      </p:to>
                                    </p:set>
                                    <p:set>
                                      <p:cBhvr>
                                        <p:cTn id="44" dur="250" autoRev="1" fill="remove"/>
                                        <p:tgtEl>
                                          <p:spTgt spid="28"/>
                                        </p:tgtEl>
                                        <p:attrNameLst>
                                          <p:attrName>fill.on</p:attrName>
                                        </p:attrNameLst>
                                      </p:cBhvr>
                                      <p:to>
                                        <p:strVal val="true"/>
                                      </p:to>
                                    </p:set>
                                  </p:childTnLst>
                                </p:cTn>
                              </p:par>
                              <p:par>
                                <p:cTn id="45" presetID="27" presetClass="emph" presetSubtype="0" fill="remove" grpId="0" nodeType="withEffect">
                                  <p:stCondLst>
                                    <p:cond delay="0"/>
                                  </p:stCondLst>
                                  <p:childTnLst>
                                    <p:animClr clrSpc="rgb" dir="cw">
                                      <p:cBhvr override="childStyle">
                                        <p:cTn id="46" dur="250" autoRev="1" fill="remove"/>
                                        <p:tgtEl>
                                          <p:spTgt spid="26"/>
                                        </p:tgtEl>
                                        <p:attrNameLst>
                                          <p:attrName>style.color</p:attrName>
                                        </p:attrNameLst>
                                      </p:cBhvr>
                                      <p:to>
                                        <a:schemeClr val="bg1"/>
                                      </p:to>
                                    </p:animClr>
                                    <p:animClr clrSpc="rgb" dir="cw">
                                      <p:cBhvr>
                                        <p:cTn id="47" dur="250" autoRev="1" fill="remove"/>
                                        <p:tgtEl>
                                          <p:spTgt spid="26"/>
                                        </p:tgtEl>
                                        <p:attrNameLst>
                                          <p:attrName>fillcolor</p:attrName>
                                        </p:attrNameLst>
                                      </p:cBhvr>
                                      <p:to>
                                        <a:schemeClr val="bg1"/>
                                      </p:to>
                                    </p:animClr>
                                    <p:set>
                                      <p:cBhvr>
                                        <p:cTn id="48" dur="250" autoRev="1" fill="remove"/>
                                        <p:tgtEl>
                                          <p:spTgt spid="26"/>
                                        </p:tgtEl>
                                        <p:attrNameLst>
                                          <p:attrName>fill.type</p:attrName>
                                        </p:attrNameLst>
                                      </p:cBhvr>
                                      <p:to>
                                        <p:strVal val="solid"/>
                                      </p:to>
                                    </p:set>
                                    <p:set>
                                      <p:cBhvr>
                                        <p:cTn id="49" dur="250" autoRev="1" fill="remove"/>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2" grpId="0" animBg="1"/>
      <p:bldP spid="25" grpId="0" animBg="1"/>
      <p:bldP spid="26" grpId="0" animBg="1"/>
      <p:bldP spid="27" grpId="0" animBg="1"/>
      <p:bldP spid="28" grpId="0" animBg="1"/>
      <p:bldP spid="29" grpId="0" animBg="1"/>
      <p:bldP spid="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16"/>
            <a:ext cx="12192000" cy="6858000"/>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557784" y="686189"/>
            <a:ext cx="9802368" cy="1122398"/>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557784" y="677267"/>
            <a:ext cx="9929241" cy="1138773"/>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Gotham Rounded Medium"/>
              </a:rPr>
              <a:t>PROGRAMA DISTRITAL DE </a:t>
            </a:r>
            <a:r>
              <a:rPr lang="es-CO" sz="3600" b="1" dirty="0">
                <a:solidFill>
                  <a:schemeClr val="bg1"/>
                </a:solidFill>
                <a:effectLst>
                  <a:outerShdw blurRad="38100" dist="38100" dir="2700000" algn="tl">
                    <a:srgbClr val="000000">
                      <a:alpha val="43137"/>
                    </a:srgbClr>
                  </a:outerShdw>
                </a:effectLst>
                <a:latin typeface="Gotham Rounded Medium"/>
              </a:rPr>
              <a:t>VOLUNTARIADO</a:t>
            </a:r>
            <a:r>
              <a:rPr lang="es-CO" sz="3200" b="1" dirty="0">
                <a:solidFill>
                  <a:schemeClr val="bg1"/>
                </a:solidFill>
                <a:effectLst>
                  <a:outerShdw blurRad="38100" dist="38100" dir="2700000" algn="tl">
                    <a:srgbClr val="000000">
                      <a:alpha val="43137"/>
                    </a:srgbClr>
                  </a:outerShdw>
                </a:effectLst>
                <a:latin typeface="Gotham Rounded Medium"/>
              </a:rPr>
              <a:t> SOCIAL POR LA PYBA</a:t>
            </a:r>
            <a:endParaRPr lang="es-CO" sz="3200" b="1" kern="100" cap="all" spc="-200" dirty="0">
              <a:solidFill>
                <a:schemeClr val="bg1"/>
              </a:solidFill>
              <a:effectLst>
                <a:outerShdw blurRad="38100" dist="38100" dir="2700000" algn="tl">
                  <a:srgbClr val="000000">
                    <a:alpha val="43137"/>
                  </a:srgbClr>
                </a:outerShdw>
              </a:effectLst>
              <a:latin typeface="Gotham Rounded Medium"/>
            </a:endParaRPr>
          </a:p>
        </p:txBody>
      </p:sp>
      <p:sp>
        <p:nvSpPr>
          <p:cNvPr id="2" name="CuadroTexto 1"/>
          <p:cNvSpPr txBox="1"/>
          <p:nvPr/>
        </p:nvSpPr>
        <p:spPr>
          <a:xfrm>
            <a:off x="3924862" y="2002735"/>
            <a:ext cx="5229225" cy="646331"/>
          </a:xfrm>
          <a:prstGeom prst="rect">
            <a:avLst/>
          </a:prstGeom>
          <a:noFill/>
        </p:spPr>
        <p:txBody>
          <a:bodyPr wrap="square" rtlCol="0">
            <a:spAutoFit/>
          </a:bodyPr>
          <a:lstStyle/>
          <a:p>
            <a:r>
              <a:rPr lang="es-CO" sz="3600" dirty="0">
                <a:solidFill>
                  <a:schemeClr val="accent1"/>
                </a:solidFill>
                <a:effectLst>
                  <a:outerShdw blurRad="38100" dist="38100" dir="2700000" algn="tl">
                    <a:srgbClr val="000000">
                      <a:alpha val="43137"/>
                    </a:srgbClr>
                  </a:outerShdw>
                </a:effectLst>
              </a:rPr>
              <a:t>411 Voluntarios activos</a:t>
            </a:r>
          </a:p>
        </p:txBody>
      </p:sp>
      <p:pic>
        <p:nvPicPr>
          <p:cNvPr id="8" name="Imagen 7"/>
          <p:cNvPicPr>
            <a:picLocks noChangeAspect="1"/>
          </p:cNvPicPr>
          <p:nvPr/>
        </p:nvPicPr>
        <p:blipFill rotWithShape="1">
          <a:blip r:embed="rId3"/>
          <a:srcRect t="35416" b="31667"/>
          <a:stretch/>
        </p:blipFill>
        <p:spPr>
          <a:xfrm>
            <a:off x="1556575" y="2843214"/>
            <a:ext cx="4736574" cy="2771774"/>
          </a:xfrm>
          <a:prstGeom prst="rect">
            <a:avLst/>
          </a:prstGeom>
        </p:spPr>
      </p:pic>
      <p:pic>
        <p:nvPicPr>
          <p:cNvPr id="9" name="Imagen 8"/>
          <p:cNvPicPr>
            <a:picLocks noChangeAspect="1"/>
          </p:cNvPicPr>
          <p:nvPr/>
        </p:nvPicPr>
        <p:blipFill rotWithShape="1">
          <a:blip r:embed="rId4"/>
          <a:srcRect t="35833" b="32292"/>
          <a:stretch/>
        </p:blipFill>
        <p:spPr>
          <a:xfrm>
            <a:off x="6713220" y="3842076"/>
            <a:ext cx="4133849" cy="2414675"/>
          </a:xfrm>
          <a:prstGeom prst="rect">
            <a:avLst/>
          </a:prstGeom>
        </p:spPr>
      </p:pic>
    </p:spTree>
    <p:extLst>
      <p:ext uri="{BB962C8B-B14F-4D97-AF65-F5344CB8AC3E}">
        <p14:creationId xmlns:p14="http://schemas.microsoft.com/office/powerpoint/2010/main" val="258639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329184" y="404421"/>
            <a:ext cx="9930384" cy="1122398"/>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329184" y="404421"/>
            <a:ext cx="9930384" cy="1200329"/>
          </a:xfrm>
          <a:prstGeom prst="rect">
            <a:avLst/>
          </a:prstGeom>
          <a:noFill/>
        </p:spPr>
        <p:txBody>
          <a:bodyPr wrap="square" rtlCol="0">
            <a:spAutoFit/>
          </a:bodyPr>
          <a:lstStyle/>
          <a:p>
            <a:pPr algn="ctr"/>
            <a:r>
              <a:rPr lang="es-CO" sz="2400" b="1" dirty="0">
                <a:solidFill>
                  <a:schemeClr val="bg1"/>
                </a:solidFill>
                <a:effectLst>
                  <a:outerShdw blurRad="38100" dist="38100" dir="2700000" algn="tl">
                    <a:srgbClr val="000000">
                      <a:alpha val="43137"/>
                    </a:srgbClr>
                  </a:outerShdw>
                </a:effectLst>
                <a:latin typeface="Gotham Rounded Bold" panose="02000000000000000000"/>
              </a:rPr>
              <a:t>PROGRAMA DE CAPACITACIÓN POR LA PROTECCIÓN Y BIENESTAR ANIMAL DIRIGIDO A PRESTADORES DE SERVICIOS A LOS ANIMALES Y/O QUE UTILICEN ANIMALES PARA LABORAR</a:t>
            </a:r>
            <a:endParaRPr lang="es-CO" sz="2400" b="1" kern="100" cap="all" spc="-200" dirty="0">
              <a:solidFill>
                <a:schemeClr val="bg1"/>
              </a:solidFill>
              <a:effectLst>
                <a:outerShdw blurRad="38100" dist="38100" dir="2700000" algn="tl">
                  <a:srgbClr val="000000">
                    <a:alpha val="43137"/>
                  </a:srgbClr>
                </a:outerShdw>
              </a:effectLst>
              <a:latin typeface="Gotham Rounded Bold" panose="02000000000000000000"/>
            </a:endParaRPr>
          </a:p>
        </p:txBody>
      </p:sp>
      <p:sp>
        <p:nvSpPr>
          <p:cNvPr id="2" name="CuadroTexto 1"/>
          <p:cNvSpPr txBox="1"/>
          <p:nvPr/>
        </p:nvSpPr>
        <p:spPr>
          <a:xfrm>
            <a:off x="329184" y="1802017"/>
            <a:ext cx="10689464" cy="1200329"/>
          </a:xfrm>
          <a:prstGeom prst="rect">
            <a:avLst/>
          </a:prstGeom>
          <a:noFill/>
        </p:spPr>
        <p:txBody>
          <a:bodyPr wrap="square" rtlCol="0">
            <a:spAutoFit/>
          </a:bodyPr>
          <a:lstStyle/>
          <a:p>
            <a:r>
              <a:rPr lang="es-CO" sz="2400" b="1" dirty="0">
                <a:solidFill>
                  <a:schemeClr val="accent1"/>
                </a:solidFill>
              </a:rPr>
              <a:t>Apoyo al desarrollo de manuales académicos en conjunto con el SENA de programas de formación en servicios para y con los animales sobre cuidado animal, peluquería o </a:t>
            </a:r>
            <a:r>
              <a:rPr lang="es-CO" sz="2400" b="1" dirty="0" err="1">
                <a:solidFill>
                  <a:schemeClr val="accent1"/>
                </a:solidFill>
              </a:rPr>
              <a:t>grooming</a:t>
            </a:r>
            <a:r>
              <a:rPr lang="es-CO" sz="2400" b="1" dirty="0">
                <a:solidFill>
                  <a:schemeClr val="accent1"/>
                </a:solidFill>
              </a:rPr>
              <a:t> y paseadores caninos.</a:t>
            </a:r>
            <a:r>
              <a:rPr lang="es-CO" sz="2400" b="1" dirty="0">
                <a:solidFill>
                  <a:schemeClr val="accent1"/>
                </a:solidFill>
                <a:effectLst>
                  <a:outerShdw blurRad="38100" dist="38100" dir="2700000" algn="tl">
                    <a:srgbClr val="000000">
                      <a:alpha val="43137"/>
                    </a:srgbClr>
                  </a:outerShdw>
                </a:effectLst>
                <a:latin typeface="Gotham Rounded Bold" panose="02000000000000000000"/>
              </a:rPr>
              <a:t> </a:t>
            </a:r>
          </a:p>
        </p:txBody>
      </p:sp>
      <p:pic>
        <p:nvPicPr>
          <p:cNvPr id="5" name="Imagen 4"/>
          <p:cNvPicPr>
            <a:picLocks noChangeAspect="1"/>
          </p:cNvPicPr>
          <p:nvPr/>
        </p:nvPicPr>
        <p:blipFill rotWithShape="1">
          <a:blip r:embed="rId3"/>
          <a:srcRect t="35833" b="33125"/>
          <a:stretch/>
        </p:blipFill>
        <p:spPr>
          <a:xfrm>
            <a:off x="2844204" y="3174882"/>
            <a:ext cx="5849036" cy="3227802"/>
          </a:xfrm>
          <a:prstGeom prst="rect">
            <a:avLst/>
          </a:prstGeom>
        </p:spPr>
      </p:pic>
    </p:spTree>
    <p:extLst>
      <p:ext uri="{BB962C8B-B14F-4D97-AF65-F5344CB8AC3E}">
        <p14:creationId xmlns:p14="http://schemas.microsoft.com/office/powerpoint/2010/main" val="371251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35169" y="339368"/>
            <a:ext cx="8885349" cy="725527"/>
          </a:xfrm>
        </p:spPr>
        <p:txBody>
          <a:bodyPr>
            <a:normAutofit fontScale="90000"/>
          </a:bodyPr>
          <a:lstStyle/>
          <a:p>
            <a:pPr algn="ctr"/>
            <a:r>
              <a:rPr lang="es-ES" sz="2000" dirty="0"/>
              <a:t> </a:t>
            </a:r>
            <a:r>
              <a:rPr lang="es-CO" sz="2700" b="1" dirty="0"/>
              <a:t>ACUERDO 01 DE 2018</a:t>
            </a:r>
            <a:br>
              <a:rPr lang="es-MX" sz="1800" dirty="0"/>
            </a:br>
            <a:r>
              <a:rPr lang="es-CO" sz="1800" i="1" dirty="0"/>
              <a:t>“Por medio del cual se modifica el Reglamento Interno del Comité Sectorial de Desarrollo Administrativo de Ambiente y se dictan otras disposiciones”</a:t>
            </a:r>
            <a:endParaRPr lang="es-ES" sz="1800" b="1" dirty="0"/>
          </a:p>
        </p:txBody>
      </p:sp>
      <p:sp>
        <p:nvSpPr>
          <p:cNvPr id="2" name="Rectángulo 1"/>
          <p:cNvSpPr/>
          <p:nvPr/>
        </p:nvSpPr>
        <p:spPr>
          <a:xfrm>
            <a:off x="553792" y="1631566"/>
            <a:ext cx="11011435" cy="4651786"/>
          </a:xfrm>
          <a:prstGeom prst="rect">
            <a:avLst/>
          </a:prstGeom>
        </p:spPr>
        <p:txBody>
          <a:bodyPr wrap="square">
            <a:spAutoFit/>
          </a:bodyPr>
          <a:lstStyle/>
          <a:p>
            <a:pPr algn="just">
              <a:lnSpc>
                <a:spcPct val="107000"/>
              </a:lnSpc>
              <a:spcAft>
                <a:spcPts val="800"/>
              </a:spcAft>
            </a:pPr>
            <a:r>
              <a:rPr lang="es-CO" b="1" dirty="0">
                <a:latin typeface="Arial" panose="020B0604020202020204" pitchFamily="34" charset="0"/>
                <a:ea typeface="Arial" panose="020B0604020202020204" pitchFamily="34" charset="0"/>
              </a:rPr>
              <a:t>Artículo 2. </a:t>
            </a:r>
            <a:r>
              <a:rPr lang="es-CO" dirty="0">
                <a:latin typeface="Arial" panose="020B0604020202020204" pitchFamily="34" charset="0"/>
                <a:ea typeface="Arial" panose="020B0604020202020204" pitchFamily="34" charset="0"/>
              </a:rPr>
              <a:t>Modifíquese el artículo 7° del Acuerdo 01 de 2016, el cual quedará así:</a:t>
            </a:r>
            <a:endParaRPr lang="es-MX" dirty="0">
              <a:latin typeface="Calibri" panose="020F0502020204030204" pitchFamily="34" charset="0"/>
              <a:ea typeface="Calibri" panose="020F0502020204030204" pitchFamily="34" charset="0"/>
            </a:endParaRPr>
          </a:p>
          <a:p>
            <a:pPr algn="just">
              <a:lnSpc>
                <a:spcPct val="107000"/>
              </a:lnSpc>
              <a:spcAft>
                <a:spcPts val="800"/>
              </a:spcAft>
            </a:pPr>
            <a:r>
              <a:rPr lang="es-CO" b="1" dirty="0">
                <a:latin typeface="Arial" panose="020B0604020202020204" pitchFamily="34" charset="0"/>
                <a:ea typeface="Arial" panose="020B0604020202020204" pitchFamily="34" charset="0"/>
              </a:rPr>
              <a:t>Artículo 7. Sesiones. </a:t>
            </a:r>
            <a:r>
              <a:rPr lang="es-CO" dirty="0">
                <a:latin typeface="Arial" panose="020B0604020202020204" pitchFamily="34" charset="0"/>
                <a:ea typeface="Arial" panose="020B0604020202020204" pitchFamily="34" charset="0"/>
              </a:rPr>
              <a:t>El Comité Sectorial de Desarrollo Administrativo de Ambiente se reunirá de manera ordinaria cuatro (4) veces al año y de manera extraordinaria cuando se requiera tratar temas cuya urgencia e importancia así lo ameriten.</a:t>
            </a:r>
            <a:endParaRPr lang="es-MX" dirty="0">
              <a:latin typeface="Calibri" panose="020F0502020204030204" pitchFamily="34" charset="0"/>
              <a:ea typeface="Calibri" panose="020F0502020204030204" pitchFamily="34" charset="0"/>
            </a:endParaRPr>
          </a:p>
          <a:p>
            <a:pPr algn="just">
              <a:lnSpc>
                <a:spcPct val="107000"/>
              </a:lnSpc>
              <a:spcAft>
                <a:spcPts val="800"/>
              </a:spcAft>
            </a:pPr>
            <a:r>
              <a:rPr lang="es-CO" b="1" dirty="0">
                <a:latin typeface="Arial" panose="020B0604020202020204" pitchFamily="34" charset="0"/>
                <a:ea typeface="Arial" panose="020B0604020202020204" pitchFamily="34" charset="0"/>
              </a:rPr>
              <a:t>Parágrafo Primero.</a:t>
            </a:r>
            <a:r>
              <a:rPr lang="es-CO" dirty="0">
                <a:latin typeface="Arial" panose="020B0604020202020204" pitchFamily="34" charset="0"/>
                <a:ea typeface="Arial" panose="020B0604020202020204" pitchFamily="34" charset="0"/>
              </a:rPr>
              <a:t> </a:t>
            </a:r>
            <a:r>
              <a:rPr lang="es-CO" b="1" dirty="0">
                <a:latin typeface="Arial" panose="020B0604020202020204" pitchFamily="34" charset="0"/>
                <a:ea typeface="Arial" panose="020B0604020202020204" pitchFamily="34" charset="0"/>
              </a:rPr>
              <a:t>Sesiones virtuales</a:t>
            </a:r>
            <a:r>
              <a:rPr lang="es-CO" dirty="0">
                <a:latin typeface="Arial" panose="020B0604020202020204" pitchFamily="34" charset="0"/>
                <a:ea typeface="Arial" panose="020B0604020202020204" pitchFamily="34" charset="0"/>
              </a:rPr>
              <a:t>. Se podrán realizar sesiones virtuales para temas presentados por sus integrantes, siempre y cuando se disponga de medios tecnológicos que garanticen la comunicación de los integrantes de la instancia. Para decidir los temas propuestos, se tendrá un tiempo máximo de un (1) día. La mecánica para la sesión virtual debe ser informada con la notificación de la misma. </a:t>
            </a:r>
            <a:endParaRPr lang="es-MX" dirty="0">
              <a:latin typeface="Calibri" panose="020F0502020204030204" pitchFamily="34" charset="0"/>
              <a:ea typeface="Calibri" panose="020F0502020204030204" pitchFamily="34" charset="0"/>
            </a:endParaRPr>
          </a:p>
          <a:p>
            <a:pPr algn="just">
              <a:lnSpc>
                <a:spcPct val="107000"/>
              </a:lnSpc>
              <a:spcAft>
                <a:spcPts val="800"/>
              </a:spcAft>
            </a:pPr>
            <a:r>
              <a:rPr lang="es-CO" b="1" dirty="0">
                <a:latin typeface="Arial" panose="020B0604020202020204" pitchFamily="34" charset="0"/>
                <a:ea typeface="Arial" panose="020B0604020202020204" pitchFamily="34" charset="0"/>
              </a:rPr>
              <a:t>Parágrafo Segundo. Convocatorias.</a:t>
            </a:r>
            <a:r>
              <a:rPr lang="es-CO" dirty="0">
                <a:latin typeface="Arial" panose="020B0604020202020204" pitchFamily="34" charset="0"/>
                <a:ea typeface="Arial" panose="020B0604020202020204" pitchFamily="34" charset="0"/>
              </a:rPr>
              <a:t> A las sesiones ordinarias se convocará mediante comunicación oficial o electrónica, enviada por lo menos con ocho (8) días de antelación. A las sesiones virtuales se convocará a través de correo electrónico, con mínimo tres (3) días de anticipación.</a:t>
            </a:r>
          </a:p>
          <a:p>
            <a:pPr algn="just">
              <a:lnSpc>
                <a:spcPct val="107000"/>
              </a:lnSpc>
              <a:spcAft>
                <a:spcPts val="800"/>
              </a:spcAft>
            </a:pPr>
            <a:r>
              <a:rPr lang="es-CO" b="1" dirty="0">
                <a:latin typeface="Arial" panose="020B0604020202020204" pitchFamily="34" charset="0"/>
                <a:ea typeface="Arial" panose="020B0604020202020204" pitchFamily="34" charset="0"/>
              </a:rPr>
              <a:t>Parágrafo Tercero. Contenido de las convocatorias. </a:t>
            </a:r>
            <a:r>
              <a:rPr lang="es-CO" dirty="0">
                <a:latin typeface="Arial" panose="020B0604020202020204" pitchFamily="34" charset="0"/>
                <a:ea typeface="Arial" panose="020B0604020202020204" pitchFamily="34" charset="0"/>
              </a:rPr>
              <a:t>La invitación a las sesiones se acompañará del Orden del día.</a:t>
            </a:r>
            <a:endParaRPr lang="es-MX"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764459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594360" y="589286"/>
            <a:ext cx="9619488" cy="1122398"/>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473487" y="734986"/>
            <a:ext cx="9861234" cy="830997"/>
          </a:xfrm>
          <a:prstGeom prst="rect">
            <a:avLst/>
          </a:prstGeom>
          <a:noFill/>
        </p:spPr>
        <p:txBody>
          <a:bodyPr wrap="square" rtlCol="0">
            <a:spAutoFit/>
          </a:bodyPr>
          <a:lstStyle/>
          <a:p>
            <a:pPr algn="ctr"/>
            <a:r>
              <a:rPr lang="es-CO" sz="2400" b="1" dirty="0">
                <a:solidFill>
                  <a:schemeClr val="bg1"/>
                </a:solidFill>
                <a:latin typeface="Gotham Rounded Bold" panose="02000000000000000000"/>
              </a:rPr>
              <a:t>PROGRAMA DE EDUCACIÓN PARA LOS DIVERSOS SECTORES DE LA POBLACIÓN POR LA PROTECCIÓN Y BIENESTAR ANIMAL</a:t>
            </a:r>
            <a:endParaRPr lang="es-CO" sz="2400" b="1" kern="100" cap="all" spc="-200" dirty="0">
              <a:solidFill>
                <a:schemeClr val="bg1"/>
              </a:solidFill>
              <a:latin typeface="Gotham Rounded Bold" panose="02000000000000000000"/>
            </a:endParaRPr>
          </a:p>
        </p:txBody>
      </p:sp>
      <p:sp>
        <p:nvSpPr>
          <p:cNvPr id="2" name="CuadroTexto 1"/>
          <p:cNvSpPr txBox="1"/>
          <p:nvPr/>
        </p:nvSpPr>
        <p:spPr>
          <a:xfrm>
            <a:off x="2443162" y="1947026"/>
            <a:ext cx="6457951" cy="707886"/>
          </a:xfrm>
          <a:prstGeom prst="rect">
            <a:avLst/>
          </a:prstGeom>
          <a:noFill/>
        </p:spPr>
        <p:txBody>
          <a:bodyPr wrap="square" rtlCol="0">
            <a:spAutoFit/>
          </a:bodyPr>
          <a:lstStyle/>
          <a:p>
            <a:r>
              <a:rPr lang="es-CO" sz="4000" b="1" dirty="0">
                <a:solidFill>
                  <a:schemeClr val="accent1"/>
                </a:solidFill>
                <a:effectLst>
                  <a:outerShdw blurRad="38100" dist="38100" dir="2700000" algn="tl">
                    <a:srgbClr val="000000">
                      <a:alpha val="43137"/>
                    </a:srgbClr>
                  </a:outerShdw>
                </a:effectLst>
              </a:rPr>
              <a:t>8.800 personas sensibilizadas</a:t>
            </a:r>
          </a:p>
        </p:txBody>
      </p:sp>
      <p:pic>
        <p:nvPicPr>
          <p:cNvPr id="5" name="Imagen 4"/>
          <p:cNvPicPr>
            <a:picLocks noChangeAspect="1"/>
          </p:cNvPicPr>
          <p:nvPr/>
        </p:nvPicPr>
        <p:blipFill rotWithShape="1">
          <a:blip r:embed="rId3"/>
          <a:srcRect t="36250" b="32709"/>
          <a:stretch/>
        </p:blipFill>
        <p:spPr>
          <a:xfrm>
            <a:off x="1665922" y="2764470"/>
            <a:ext cx="4800601" cy="2777587"/>
          </a:xfrm>
          <a:prstGeom prst="rect">
            <a:avLst/>
          </a:prstGeom>
        </p:spPr>
      </p:pic>
      <p:pic>
        <p:nvPicPr>
          <p:cNvPr id="6" name="Imagen 5"/>
          <p:cNvPicPr>
            <a:picLocks noChangeAspect="1"/>
          </p:cNvPicPr>
          <p:nvPr/>
        </p:nvPicPr>
        <p:blipFill rotWithShape="1">
          <a:blip r:embed="rId4"/>
          <a:srcRect t="30833" b="27083"/>
          <a:stretch/>
        </p:blipFill>
        <p:spPr>
          <a:xfrm>
            <a:off x="7006019" y="3472513"/>
            <a:ext cx="4229100" cy="2796201"/>
          </a:xfrm>
          <a:prstGeom prst="rect">
            <a:avLst/>
          </a:prstGeom>
        </p:spPr>
      </p:pic>
    </p:spTree>
    <p:extLst>
      <p:ext uri="{BB962C8B-B14F-4D97-AF65-F5344CB8AC3E}">
        <p14:creationId xmlns:p14="http://schemas.microsoft.com/office/powerpoint/2010/main" val="24408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493776" y="615311"/>
            <a:ext cx="9820656" cy="1122398"/>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83724" y="807893"/>
            <a:ext cx="10457879"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Gotham Rounded Bold" panose="02000000000000000000"/>
              </a:rPr>
              <a:t>PROTOCOLO DE MANEJO DE ANIMALES SINANTRÓPICOS </a:t>
            </a:r>
            <a:endParaRPr lang="es-CO" sz="3200" b="1" kern="100" cap="all" spc="-200" dirty="0">
              <a:solidFill>
                <a:schemeClr val="bg1"/>
              </a:solidFill>
              <a:effectLst>
                <a:outerShdw blurRad="38100" dist="38100" dir="2700000" algn="tl">
                  <a:srgbClr val="000000">
                    <a:alpha val="43137"/>
                  </a:srgbClr>
                </a:outerShdw>
              </a:effectLst>
              <a:latin typeface="Gotham Rounded Bold" panose="02000000000000000000"/>
            </a:endParaRPr>
          </a:p>
        </p:txBody>
      </p:sp>
      <p:sp>
        <p:nvSpPr>
          <p:cNvPr id="2" name="CuadroTexto 1"/>
          <p:cNvSpPr txBox="1"/>
          <p:nvPr/>
        </p:nvSpPr>
        <p:spPr>
          <a:xfrm>
            <a:off x="974980" y="1984464"/>
            <a:ext cx="9119996" cy="830997"/>
          </a:xfrm>
          <a:prstGeom prst="rect">
            <a:avLst/>
          </a:prstGeom>
          <a:noFill/>
        </p:spPr>
        <p:txBody>
          <a:bodyPr wrap="square" rtlCol="0">
            <a:spAutoFit/>
          </a:bodyPr>
          <a:lstStyle/>
          <a:p>
            <a:r>
              <a:rPr lang="es-CO" sz="2400" b="1" dirty="0">
                <a:solidFill>
                  <a:schemeClr val="accent1"/>
                </a:solidFill>
                <a:latin typeface="Gotham Rounded Bold" panose="02000000000000000000"/>
              </a:rPr>
              <a:t>Elaboración del diagnóstico para el manejo de la sobrepoblación de palomas de plaza, e implementación de las estrategias de trabajo</a:t>
            </a:r>
          </a:p>
        </p:txBody>
      </p:sp>
      <p:pic>
        <p:nvPicPr>
          <p:cNvPr id="7" name="Imagen 6"/>
          <p:cNvPicPr>
            <a:picLocks noChangeAspect="1"/>
          </p:cNvPicPr>
          <p:nvPr/>
        </p:nvPicPr>
        <p:blipFill rotWithShape="1">
          <a:blip r:embed="rId3"/>
          <a:srcRect t="33750" b="31250"/>
          <a:stretch/>
        </p:blipFill>
        <p:spPr>
          <a:xfrm>
            <a:off x="3871150" y="3206571"/>
            <a:ext cx="5074614" cy="3036118"/>
          </a:xfrm>
          <a:prstGeom prst="rect">
            <a:avLst/>
          </a:prstGeom>
        </p:spPr>
      </p:pic>
    </p:spTree>
    <p:extLst>
      <p:ext uri="{BB962C8B-B14F-4D97-AF65-F5344CB8AC3E}">
        <p14:creationId xmlns:p14="http://schemas.microsoft.com/office/powerpoint/2010/main" val="380940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02258"/>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667512" y="660435"/>
            <a:ext cx="9619488" cy="830997"/>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667512" y="728662"/>
            <a:ext cx="9619488"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Gotham Rounded Bold" panose="02000000000000000000"/>
              </a:rPr>
              <a:t>RED DE ALIADOS PYBA</a:t>
            </a:r>
            <a:endParaRPr lang="es-CO" sz="3200" b="1" kern="100" cap="all" spc="-200" dirty="0">
              <a:solidFill>
                <a:schemeClr val="bg1"/>
              </a:solidFill>
              <a:effectLst>
                <a:outerShdw blurRad="38100" dist="38100" dir="2700000" algn="tl">
                  <a:srgbClr val="000000">
                    <a:alpha val="43137"/>
                  </a:srgbClr>
                </a:outerShdw>
              </a:effectLst>
              <a:latin typeface="Gotham Rounded Bold" panose="02000000000000000000"/>
            </a:endParaRPr>
          </a:p>
        </p:txBody>
      </p:sp>
      <p:sp>
        <p:nvSpPr>
          <p:cNvPr id="2" name="CuadroTexto 1"/>
          <p:cNvSpPr txBox="1"/>
          <p:nvPr/>
        </p:nvSpPr>
        <p:spPr>
          <a:xfrm>
            <a:off x="1057277" y="1880889"/>
            <a:ext cx="9119996" cy="954107"/>
          </a:xfrm>
          <a:prstGeom prst="rect">
            <a:avLst/>
          </a:prstGeom>
          <a:noFill/>
        </p:spPr>
        <p:txBody>
          <a:bodyPr wrap="square" rtlCol="0">
            <a:spAutoFit/>
          </a:bodyPr>
          <a:lstStyle/>
          <a:p>
            <a:pPr algn="ctr"/>
            <a:r>
              <a:rPr lang="es-CO" sz="2800" b="1" dirty="0">
                <a:solidFill>
                  <a:schemeClr val="accent1"/>
                </a:solidFill>
                <a:effectLst>
                  <a:outerShdw blurRad="38100" dist="38100" dir="2700000" algn="tl">
                    <a:srgbClr val="000000">
                      <a:alpha val="43137"/>
                    </a:srgbClr>
                  </a:outerShdw>
                </a:effectLst>
              </a:rPr>
              <a:t>Elaboración de la caracterización de 6 organizaciones que trabajan por la </a:t>
            </a:r>
            <a:r>
              <a:rPr lang="es-CO" sz="2800" b="1" dirty="0" err="1">
                <a:solidFill>
                  <a:schemeClr val="accent1"/>
                </a:solidFill>
                <a:effectLst>
                  <a:outerShdw blurRad="38100" dist="38100" dir="2700000" algn="tl">
                    <a:srgbClr val="000000">
                      <a:alpha val="43137"/>
                    </a:srgbClr>
                  </a:outerShdw>
                </a:effectLst>
              </a:rPr>
              <a:t>PyBA</a:t>
            </a:r>
            <a:endParaRPr lang="es-CO" sz="2800" b="1" dirty="0">
              <a:solidFill>
                <a:schemeClr val="accent1"/>
              </a:solidFill>
              <a:effectLst>
                <a:outerShdw blurRad="38100" dist="38100" dir="2700000" algn="tl">
                  <a:srgbClr val="000000">
                    <a:alpha val="43137"/>
                  </a:srgbClr>
                </a:outerShdw>
              </a:effectLst>
            </a:endParaRPr>
          </a:p>
        </p:txBody>
      </p:sp>
      <p:pic>
        <p:nvPicPr>
          <p:cNvPr id="5" name="Imagen 4"/>
          <p:cNvPicPr>
            <a:picLocks noChangeAspect="1"/>
          </p:cNvPicPr>
          <p:nvPr/>
        </p:nvPicPr>
        <p:blipFill rotWithShape="1">
          <a:blip r:embed="rId3"/>
          <a:srcRect t="35000" b="31667"/>
          <a:stretch/>
        </p:blipFill>
        <p:spPr>
          <a:xfrm>
            <a:off x="1779607" y="3153960"/>
            <a:ext cx="3857625" cy="2286000"/>
          </a:xfrm>
          <a:prstGeom prst="rect">
            <a:avLst/>
          </a:prstGeom>
        </p:spPr>
      </p:pic>
      <p:pic>
        <p:nvPicPr>
          <p:cNvPr id="6" name="Imagen 5"/>
          <p:cNvPicPr>
            <a:picLocks noChangeAspect="1"/>
          </p:cNvPicPr>
          <p:nvPr/>
        </p:nvPicPr>
        <p:blipFill rotWithShape="1">
          <a:blip r:embed="rId4"/>
          <a:srcRect t="33959" b="29375"/>
          <a:stretch/>
        </p:blipFill>
        <p:spPr>
          <a:xfrm>
            <a:off x="6554769" y="3768000"/>
            <a:ext cx="3622504" cy="2361337"/>
          </a:xfrm>
          <a:prstGeom prst="rect">
            <a:avLst/>
          </a:prstGeom>
        </p:spPr>
      </p:pic>
    </p:spTree>
    <p:extLst>
      <p:ext uri="{BB962C8B-B14F-4D97-AF65-F5344CB8AC3E}">
        <p14:creationId xmlns:p14="http://schemas.microsoft.com/office/powerpoint/2010/main" val="9503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625983" y="577553"/>
            <a:ext cx="9619488" cy="830997"/>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0" y="734741"/>
            <a:ext cx="10457879" cy="523220"/>
          </a:xfrm>
          <a:prstGeom prst="rect">
            <a:avLst/>
          </a:prstGeom>
          <a:noFill/>
        </p:spPr>
        <p:txBody>
          <a:bodyPr wrap="square" rtlCol="0">
            <a:spAutoFit/>
          </a:bodyPr>
          <a:lstStyle/>
          <a:p>
            <a:pPr algn="ctr"/>
            <a:r>
              <a:rPr lang="es-CO" sz="2800" b="1" kern="100" cap="all" spc="-200" dirty="0">
                <a:solidFill>
                  <a:schemeClr val="bg1"/>
                </a:solidFill>
                <a:effectLst>
                  <a:outerShdw blurRad="38100" dist="38100" dir="2700000" algn="tl">
                    <a:srgbClr val="000000">
                      <a:alpha val="43137"/>
                    </a:srgbClr>
                  </a:outerShdw>
                </a:effectLst>
                <a:latin typeface="Gotham Rounded Medium"/>
              </a:rPr>
              <a:t>Programa de esterilizaciones caninas y felinas</a:t>
            </a:r>
          </a:p>
        </p:txBody>
      </p:sp>
      <p:sp>
        <p:nvSpPr>
          <p:cNvPr id="2" name="CuadroTexto 1"/>
          <p:cNvSpPr txBox="1"/>
          <p:nvPr/>
        </p:nvSpPr>
        <p:spPr>
          <a:xfrm>
            <a:off x="1006412" y="1940780"/>
            <a:ext cx="9372599" cy="830997"/>
          </a:xfrm>
          <a:prstGeom prst="rect">
            <a:avLst/>
          </a:prstGeom>
          <a:noFill/>
        </p:spPr>
        <p:txBody>
          <a:bodyPr wrap="square" rtlCol="0">
            <a:spAutoFit/>
          </a:bodyPr>
          <a:lstStyle/>
          <a:p>
            <a:r>
              <a:rPr lang="es-CO" sz="2400" b="1" dirty="0">
                <a:solidFill>
                  <a:schemeClr val="accent1"/>
                </a:solidFill>
                <a:effectLst>
                  <a:outerShdw blurRad="38100" dist="38100" dir="2700000" algn="tl">
                    <a:srgbClr val="000000">
                      <a:alpha val="43137"/>
                    </a:srgbClr>
                  </a:outerShdw>
                </a:effectLst>
              </a:rPr>
              <a:t>Programa integral de esterilización canina y felina a animales de calle y  animales de compañía de estratos 1,2 y3</a:t>
            </a:r>
          </a:p>
        </p:txBody>
      </p:sp>
      <p:pic>
        <p:nvPicPr>
          <p:cNvPr id="7" name="Imagen 6"/>
          <p:cNvPicPr>
            <a:picLocks noChangeAspect="1"/>
          </p:cNvPicPr>
          <p:nvPr/>
        </p:nvPicPr>
        <p:blipFill rotWithShape="1">
          <a:blip r:embed="rId3"/>
          <a:srcRect t="31042" b="26875"/>
          <a:stretch/>
        </p:blipFill>
        <p:spPr>
          <a:xfrm>
            <a:off x="1879377" y="2833239"/>
            <a:ext cx="3349562" cy="2505969"/>
          </a:xfrm>
          <a:prstGeom prst="rect">
            <a:avLst/>
          </a:prstGeom>
        </p:spPr>
      </p:pic>
      <p:pic>
        <p:nvPicPr>
          <p:cNvPr id="8" name="Imagen 7"/>
          <p:cNvPicPr>
            <a:picLocks noChangeAspect="1"/>
          </p:cNvPicPr>
          <p:nvPr/>
        </p:nvPicPr>
        <p:blipFill rotWithShape="1">
          <a:blip r:embed="rId4"/>
          <a:srcRect t="35833" b="32916"/>
          <a:stretch/>
        </p:blipFill>
        <p:spPr>
          <a:xfrm>
            <a:off x="6096000" y="3134107"/>
            <a:ext cx="3863721" cy="2890636"/>
          </a:xfrm>
          <a:prstGeom prst="rect">
            <a:avLst/>
          </a:prstGeom>
        </p:spPr>
      </p:pic>
    </p:spTree>
    <p:extLst>
      <p:ext uri="{BB962C8B-B14F-4D97-AF65-F5344CB8AC3E}">
        <p14:creationId xmlns:p14="http://schemas.microsoft.com/office/powerpoint/2010/main" val="229938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69578"/>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685800" y="685455"/>
            <a:ext cx="9619488" cy="830997"/>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48768" y="857470"/>
            <a:ext cx="10457879" cy="523220"/>
          </a:xfrm>
          <a:prstGeom prst="rect">
            <a:avLst/>
          </a:prstGeom>
          <a:noFill/>
        </p:spPr>
        <p:txBody>
          <a:bodyPr wrap="square" rtlCol="0">
            <a:spAutoFit/>
          </a:bodyPr>
          <a:lstStyle/>
          <a:p>
            <a:pPr algn="ctr"/>
            <a:r>
              <a:rPr lang="es-CO" sz="2800" b="1" kern="100" cap="all" spc="-200" dirty="0">
                <a:solidFill>
                  <a:schemeClr val="bg1"/>
                </a:solidFill>
                <a:effectLst>
                  <a:outerShdw blurRad="38100" dist="38100" dir="2700000" algn="tl">
                    <a:srgbClr val="000000">
                      <a:alpha val="43137"/>
                    </a:srgbClr>
                  </a:outerShdw>
                </a:effectLst>
                <a:latin typeface="Gotham Rounded Medium"/>
              </a:rPr>
              <a:t>Programa de Semilleros de investigación </a:t>
            </a:r>
          </a:p>
        </p:txBody>
      </p:sp>
      <p:sp>
        <p:nvSpPr>
          <p:cNvPr id="2" name="CuadroTexto 1"/>
          <p:cNvSpPr txBox="1"/>
          <p:nvPr/>
        </p:nvSpPr>
        <p:spPr>
          <a:xfrm>
            <a:off x="1042988" y="2198284"/>
            <a:ext cx="9372599" cy="954107"/>
          </a:xfrm>
          <a:prstGeom prst="rect">
            <a:avLst/>
          </a:prstGeom>
          <a:noFill/>
        </p:spPr>
        <p:txBody>
          <a:bodyPr wrap="square" rtlCol="0">
            <a:spAutoFit/>
          </a:bodyPr>
          <a:lstStyle/>
          <a:p>
            <a:pPr algn="ctr"/>
            <a:r>
              <a:rPr lang="es-CO" sz="2800" b="1" dirty="0">
                <a:solidFill>
                  <a:schemeClr val="accent1"/>
                </a:solidFill>
                <a:effectLst>
                  <a:outerShdw blurRad="38100" dist="38100" dir="2700000" algn="tl">
                    <a:srgbClr val="000000">
                      <a:alpha val="43137"/>
                    </a:srgbClr>
                  </a:outerShdw>
                </a:effectLst>
              </a:rPr>
              <a:t>Se consolidaron dos semilleros de investigación: Ciencia Animal y Vinculo Humano – Animal</a:t>
            </a:r>
          </a:p>
        </p:txBody>
      </p:sp>
      <p:pic>
        <p:nvPicPr>
          <p:cNvPr id="5" name="Imagen 4"/>
          <p:cNvPicPr>
            <a:picLocks noChangeAspect="1"/>
          </p:cNvPicPr>
          <p:nvPr/>
        </p:nvPicPr>
        <p:blipFill rotWithShape="1">
          <a:blip r:embed="rId3"/>
          <a:srcRect t="37500" b="34583"/>
          <a:stretch/>
        </p:blipFill>
        <p:spPr>
          <a:xfrm>
            <a:off x="2036254" y="3384789"/>
            <a:ext cx="3857625" cy="1914525"/>
          </a:xfrm>
          <a:prstGeom prst="rect">
            <a:avLst/>
          </a:prstGeom>
        </p:spPr>
      </p:pic>
      <p:pic>
        <p:nvPicPr>
          <p:cNvPr id="6" name="Imagen 5"/>
          <p:cNvPicPr>
            <a:picLocks noChangeAspect="1"/>
          </p:cNvPicPr>
          <p:nvPr/>
        </p:nvPicPr>
        <p:blipFill rotWithShape="1">
          <a:blip r:embed="rId4"/>
          <a:srcRect t="38124" b="34583"/>
          <a:stretch/>
        </p:blipFill>
        <p:spPr>
          <a:xfrm>
            <a:off x="6900672" y="4078283"/>
            <a:ext cx="3857625" cy="1871663"/>
          </a:xfrm>
          <a:prstGeom prst="rect">
            <a:avLst/>
          </a:prstGeom>
        </p:spPr>
      </p:pic>
    </p:spTree>
    <p:extLst>
      <p:ext uri="{BB962C8B-B14F-4D97-AF65-F5344CB8AC3E}">
        <p14:creationId xmlns:p14="http://schemas.microsoft.com/office/powerpoint/2010/main" val="373457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69578"/>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630936" y="587840"/>
            <a:ext cx="9619488" cy="1122398"/>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630936" y="734866"/>
            <a:ext cx="9965531" cy="954107"/>
          </a:xfrm>
          <a:prstGeom prst="rect">
            <a:avLst/>
          </a:prstGeom>
          <a:noFill/>
        </p:spPr>
        <p:txBody>
          <a:bodyPr wrap="square" rtlCol="0">
            <a:spAutoFit/>
          </a:bodyPr>
          <a:lstStyle/>
          <a:p>
            <a:pPr algn="ctr"/>
            <a:r>
              <a:rPr lang="es-CO" sz="2800" b="1" dirty="0">
                <a:solidFill>
                  <a:schemeClr val="bg1"/>
                </a:solidFill>
                <a:effectLst>
                  <a:outerShdw blurRad="38100" dist="38100" dir="2700000" algn="tl">
                    <a:srgbClr val="000000">
                      <a:alpha val="43137"/>
                    </a:srgbClr>
                  </a:outerShdw>
                </a:effectLst>
                <a:latin typeface="Gotham Rounded Bold"/>
              </a:rPr>
              <a:t>SISTEMA DE IDENTIFICACIÓN, REGISTRO Y MONITOREO DE LOS ANIMALES DE COMPAÑÍA</a:t>
            </a:r>
            <a:endParaRPr lang="es-CO" sz="2800" b="1" kern="100" cap="all" spc="-200" dirty="0">
              <a:solidFill>
                <a:schemeClr val="bg1"/>
              </a:solidFill>
              <a:effectLst>
                <a:outerShdw blurRad="38100" dist="38100" dir="2700000" algn="tl">
                  <a:srgbClr val="000000">
                    <a:alpha val="43137"/>
                  </a:srgbClr>
                </a:outerShdw>
              </a:effectLst>
              <a:latin typeface="Gotham Rounded Bold"/>
            </a:endParaRPr>
          </a:p>
        </p:txBody>
      </p:sp>
      <p:sp>
        <p:nvSpPr>
          <p:cNvPr id="2" name="CuadroTexto 1"/>
          <p:cNvSpPr txBox="1"/>
          <p:nvPr/>
        </p:nvSpPr>
        <p:spPr>
          <a:xfrm>
            <a:off x="1223868" y="2025049"/>
            <a:ext cx="9372599" cy="1200329"/>
          </a:xfrm>
          <a:prstGeom prst="rect">
            <a:avLst/>
          </a:prstGeom>
          <a:noFill/>
        </p:spPr>
        <p:txBody>
          <a:bodyPr wrap="square" rtlCol="0">
            <a:spAutoFit/>
          </a:bodyPr>
          <a:lstStyle/>
          <a:p>
            <a:pPr algn="ctr"/>
            <a:r>
              <a:rPr lang="es-CO" sz="2400" b="1" dirty="0">
                <a:solidFill>
                  <a:schemeClr val="accent1"/>
                </a:solidFill>
              </a:rPr>
              <a:t>Implantación de  31.213 microchips de identificación  a animales de compañía en campañas masivas y locales</a:t>
            </a:r>
          </a:p>
          <a:p>
            <a:pPr algn="ctr"/>
            <a:endParaRPr lang="es-CO" sz="2400" b="1" dirty="0">
              <a:solidFill>
                <a:schemeClr val="accent1"/>
              </a:solidFill>
            </a:endParaRPr>
          </a:p>
        </p:txBody>
      </p:sp>
      <p:pic>
        <p:nvPicPr>
          <p:cNvPr id="7" name="Imagen 6"/>
          <p:cNvPicPr>
            <a:picLocks noChangeAspect="1"/>
          </p:cNvPicPr>
          <p:nvPr/>
        </p:nvPicPr>
        <p:blipFill rotWithShape="1">
          <a:blip r:embed="rId3"/>
          <a:srcRect t="19376" b="12083"/>
          <a:stretch/>
        </p:blipFill>
        <p:spPr>
          <a:xfrm>
            <a:off x="3837051" y="3489215"/>
            <a:ext cx="3642741" cy="2789711"/>
          </a:xfrm>
          <a:prstGeom prst="rect">
            <a:avLst/>
          </a:prstGeom>
        </p:spPr>
      </p:pic>
    </p:spTree>
    <p:extLst>
      <p:ext uri="{BB962C8B-B14F-4D97-AF65-F5344CB8AC3E}">
        <p14:creationId xmlns:p14="http://schemas.microsoft.com/office/powerpoint/2010/main" val="18850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BC8056-577A-4B82-82EE-834EF4D5E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69578"/>
          </a:xfrm>
          <a:prstGeom prst="rect">
            <a:avLst/>
          </a:prstGeom>
        </p:spPr>
      </p:pic>
      <p:sp>
        <p:nvSpPr>
          <p:cNvPr id="14" name="Rectángulo: esquinas diagonales redondeadas 13">
            <a:extLst>
              <a:ext uri="{FF2B5EF4-FFF2-40B4-BE49-F238E27FC236}">
                <a16:creationId xmlns:a16="http://schemas.microsoft.com/office/drawing/2014/main" id="{394C6C2E-4CFA-4545-9EE2-CE05585C3CBD}"/>
              </a:ext>
            </a:extLst>
          </p:cNvPr>
          <p:cNvSpPr/>
          <p:nvPr/>
        </p:nvSpPr>
        <p:spPr>
          <a:xfrm>
            <a:off x="557784" y="530136"/>
            <a:ext cx="9619488" cy="1008783"/>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036E238-7078-489F-9F45-6C6F82586C12}"/>
              </a:ext>
            </a:extLst>
          </p:cNvPr>
          <p:cNvSpPr txBox="1"/>
          <p:nvPr/>
        </p:nvSpPr>
        <p:spPr>
          <a:xfrm>
            <a:off x="557784" y="609181"/>
            <a:ext cx="9518905" cy="830997"/>
          </a:xfrm>
          <a:prstGeom prst="rect">
            <a:avLst/>
          </a:prstGeom>
          <a:noFill/>
        </p:spPr>
        <p:txBody>
          <a:bodyPr wrap="square" rtlCol="0">
            <a:spAutoFit/>
          </a:bodyPr>
          <a:lstStyle/>
          <a:p>
            <a:pPr algn="ctr"/>
            <a:r>
              <a:rPr lang="es-CO" sz="2400" b="1" dirty="0">
                <a:solidFill>
                  <a:schemeClr val="bg1"/>
                </a:solidFill>
                <a:effectLst>
                  <a:outerShdw blurRad="38100" dist="38100" dir="2700000" algn="tl">
                    <a:srgbClr val="000000">
                      <a:alpha val="43137"/>
                    </a:srgbClr>
                  </a:outerShdw>
                </a:effectLst>
              </a:rPr>
              <a:t>ZONAS RESPONSABLES DE BIENESTAR ANIMAL PARA EL MANEJO DE CANINOS EN PARQUES DEL DISTRITO</a:t>
            </a:r>
            <a:endParaRPr lang="es-CO" sz="2400" b="1" kern="100" cap="all" spc="-200" dirty="0">
              <a:solidFill>
                <a:schemeClr val="bg1"/>
              </a:solidFill>
              <a:effectLst>
                <a:outerShdw blurRad="38100" dist="38100" dir="2700000" algn="tl">
                  <a:srgbClr val="000000">
                    <a:alpha val="43137"/>
                  </a:srgbClr>
                </a:outerShdw>
              </a:effectLst>
              <a:latin typeface="Gotham Rounded Medium"/>
            </a:endParaRPr>
          </a:p>
        </p:txBody>
      </p:sp>
      <p:sp>
        <p:nvSpPr>
          <p:cNvPr id="2" name="CuadroTexto 1"/>
          <p:cNvSpPr txBox="1"/>
          <p:nvPr/>
        </p:nvSpPr>
        <p:spPr>
          <a:xfrm>
            <a:off x="557784" y="1908251"/>
            <a:ext cx="10031539" cy="461665"/>
          </a:xfrm>
          <a:prstGeom prst="rect">
            <a:avLst/>
          </a:prstGeom>
          <a:noFill/>
        </p:spPr>
        <p:txBody>
          <a:bodyPr wrap="square" rtlCol="0">
            <a:spAutoFit/>
          </a:bodyPr>
          <a:lstStyle/>
          <a:p>
            <a:r>
              <a:rPr lang="es-CO" sz="2400" b="1" dirty="0">
                <a:solidFill>
                  <a:schemeClr val="accent1"/>
                </a:solidFill>
              </a:rPr>
              <a:t>Apertura a la ciudadanía del primer parque para perros, en el parque el Tunal</a:t>
            </a:r>
          </a:p>
        </p:txBody>
      </p:sp>
      <p:pic>
        <p:nvPicPr>
          <p:cNvPr id="5" name="Imagen 4"/>
          <p:cNvPicPr>
            <a:picLocks noChangeAspect="1"/>
          </p:cNvPicPr>
          <p:nvPr/>
        </p:nvPicPr>
        <p:blipFill rotWithShape="1">
          <a:blip r:embed="rId3"/>
          <a:srcRect t="36666" b="31875"/>
          <a:stretch/>
        </p:blipFill>
        <p:spPr>
          <a:xfrm>
            <a:off x="1751389" y="2629231"/>
            <a:ext cx="4765617" cy="2665216"/>
          </a:xfrm>
          <a:prstGeom prst="rect">
            <a:avLst/>
          </a:prstGeom>
        </p:spPr>
      </p:pic>
      <p:pic>
        <p:nvPicPr>
          <p:cNvPr id="6" name="Imagen 5"/>
          <p:cNvPicPr>
            <a:picLocks noChangeAspect="1"/>
          </p:cNvPicPr>
          <p:nvPr/>
        </p:nvPicPr>
        <p:blipFill rotWithShape="1">
          <a:blip r:embed="rId4"/>
          <a:srcRect t="21250" b="16875"/>
          <a:stretch/>
        </p:blipFill>
        <p:spPr>
          <a:xfrm>
            <a:off x="6910198" y="2629231"/>
            <a:ext cx="3267074" cy="3593783"/>
          </a:xfrm>
          <a:prstGeom prst="rect">
            <a:avLst/>
          </a:prstGeom>
        </p:spPr>
      </p:pic>
    </p:spTree>
    <p:extLst>
      <p:ext uri="{BB962C8B-B14F-4D97-AF65-F5344CB8AC3E}">
        <p14:creationId xmlns:p14="http://schemas.microsoft.com/office/powerpoint/2010/main" val="413032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738516DE-50BF-45B6-868B-F1E7356EA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268200" cy="6858000"/>
          </a:xfrm>
          <a:prstGeom prst="rect">
            <a:avLst/>
          </a:prstGeom>
        </p:spPr>
      </p:pic>
      <p:sp>
        <p:nvSpPr>
          <p:cNvPr id="3" name="object 3"/>
          <p:cNvSpPr/>
          <p:nvPr/>
        </p:nvSpPr>
        <p:spPr>
          <a:xfrm>
            <a:off x="9525021" y="5021446"/>
            <a:ext cx="2666551" cy="1836072"/>
          </a:xfrm>
          <a:prstGeom prst="rect">
            <a:avLst/>
          </a:prstGeom>
          <a:blipFill>
            <a:blip r:embed="rId3" cstate="print"/>
            <a:stretch>
              <a:fillRect/>
            </a:stretch>
          </a:blipFill>
        </p:spPr>
        <p:txBody>
          <a:bodyPr wrap="square" lIns="0" tIns="0" rIns="0" bIns="0" rtlCol="0"/>
          <a:lstStyle/>
          <a:p>
            <a:endParaRPr sz="1092"/>
          </a:p>
        </p:txBody>
      </p:sp>
      <p:pic>
        <p:nvPicPr>
          <p:cNvPr id="4" name="Imagen 3">
            <a:extLst>
              <a:ext uri="{FF2B5EF4-FFF2-40B4-BE49-F238E27FC236}">
                <a16:creationId xmlns:a16="http://schemas.microsoft.com/office/drawing/2014/main" id="{B0BB4E38-3F78-48C2-848F-1D790C9E6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147" y="535249"/>
            <a:ext cx="7003764" cy="5963205"/>
          </a:xfrm>
          <a:prstGeom prst="rect">
            <a:avLst/>
          </a:prstGeom>
        </p:spPr>
      </p:pic>
      <p:sp>
        <p:nvSpPr>
          <p:cNvPr id="25" name="object 14">
            <a:extLst>
              <a:ext uri="{FF2B5EF4-FFF2-40B4-BE49-F238E27FC236}">
                <a16:creationId xmlns:a16="http://schemas.microsoft.com/office/drawing/2014/main" id="{79CA1A54-2F06-4002-B3C2-3362B11D3328}"/>
              </a:ext>
            </a:extLst>
          </p:cNvPr>
          <p:cNvSpPr txBox="1">
            <a:spLocks noGrp="1"/>
          </p:cNvSpPr>
          <p:nvPr>
            <p:ph type="title"/>
          </p:nvPr>
        </p:nvSpPr>
        <p:spPr>
          <a:xfrm>
            <a:off x="2591555" y="2266364"/>
            <a:ext cx="6684411" cy="2903209"/>
          </a:xfrm>
          <a:prstGeom prst="rect">
            <a:avLst/>
          </a:prstGeom>
        </p:spPr>
        <p:txBody>
          <a:bodyPr vert="horz" wrap="square" lIns="0" tIns="10012" rIns="0" bIns="0" rtlCol="0" anchor="ctr">
            <a:spAutoFit/>
          </a:bodyPr>
          <a:lstStyle/>
          <a:p>
            <a:pPr marL="7701">
              <a:lnSpc>
                <a:spcPct val="100000"/>
              </a:lnSpc>
              <a:spcBef>
                <a:spcPts val="79"/>
              </a:spcBef>
            </a:pPr>
            <a:r>
              <a:rPr lang="es-CO" sz="4700" spc="6" dirty="0">
                <a:solidFill>
                  <a:srgbClr val="002060"/>
                </a:solidFill>
                <a:latin typeface="Arial"/>
                <a:cs typeface="Arial"/>
              </a:rPr>
              <a:t>Avance Metas Plan de Desarrollo SDA a junio 30 de 2018.</a:t>
            </a:r>
            <a:br>
              <a:rPr lang="es-CO" sz="4700" dirty="0">
                <a:solidFill>
                  <a:srgbClr val="002060"/>
                </a:solidFill>
                <a:latin typeface="Arial"/>
                <a:cs typeface="Arial"/>
              </a:rPr>
            </a:br>
            <a:endParaRPr sz="4700" b="1" dirty="0">
              <a:solidFill>
                <a:srgbClr val="00B0F0"/>
              </a:solidFill>
            </a:endParaRPr>
          </a:p>
        </p:txBody>
      </p:sp>
    </p:spTree>
    <p:extLst>
      <p:ext uri="{BB962C8B-B14F-4D97-AF65-F5344CB8AC3E}">
        <p14:creationId xmlns:p14="http://schemas.microsoft.com/office/powerpoint/2010/main" val="39327788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40FCB5E-13E1-4355-A6E0-37413A196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69"/>
            <a:ext cx="12192000" cy="6846131"/>
          </a:xfrm>
          <a:prstGeom prst="rect">
            <a:avLst/>
          </a:prstGeom>
        </p:spPr>
      </p:pic>
      <p:pic>
        <p:nvPicPr>
          <p:cNvPr id="10" name="Imagen 9">
            <a:extLst>
              <a:ext uri="{FF2B5EF4-FFF2-40B4-BE49-F238E27FC236}">
                <a16:creationId xmlns:a16="http://schemas.microsoft.com/office/drawing/2014/main" id="{32F4070A-2725-48F3-8E7E-05604D466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1131"/>
            <a:ext cx="12196257" cy="5715000"/>
          </a:xfrm>
          <a:prstGeom prst="rect">
            <a:avLst/>
          </a:prstGeom>
        </p:spPr>
      </p:pic>
      <p:sp>
        <p:nvSpPr>
          <p:cNvPr id="2" name="object 2"/>
          <p:cNvSpPr/>
          <p:nvPr/>
        </p:nvSpPr>
        <p:spPr>
          <a:xfrm>
            <a:off x="9461521" y="4957950"/>
            <a:ext cx="2730050" cy="1899568"/>
          </a:xfrm>
          <a:prstGeom prst="rect">
            <a:avLst/>
          </a:prstGeom>
          <a:blipFill>
            <a:blip r:embed="rId4" cstate="print"/>
            <a:stretch>
              <a:fillRect/>
            </a:stretch>
          </a:blipFill>
        </p:spPr>
        <p:txBody>
          <a:bodyPr wrap="square" lIns="0" tIns="0" rIns="0" bIns="0" rtlCol="0"/>
          <a:lstStyle/>
          <a:p>
            <a:endParaRPr sz="1092"/>
          </a:p>
        </p:txBody>
      </p:sp>
      <p:sp>
        <p:nvSpPr>
          <p:cNvPr id="4" name="object 4"/>
          <p:cNvSpPr txBox="1"/>
          <p:nvPr/>
        </p:nvSpPr>
        <p:spPr>
          <a:xfrm>
            <a:off x="5780044" y="377421"/>
            <a:ext cx="5392059" cy="1314676"/>
          </a:xfrm>
          <a:prstGeom prst="rect">
            <a:avLst/>
          </a:prstGeom>
        </p:spPr>
        <p:txBody>
          <a:bodyPr vert="horz" wrap="square" lIns="0" tIns="8086" rIns="0" bIns="0" rtlCol="0">
            <a:spAutoFit/>
          </a:bodyPr>
          <a:lstStyle/>
          <a:p>
            <a:pPr marL="7701">
              <a:spcBef>
                <a:spcPts val="64"/>
              </a:spcBef>
            </a:pPr>
            <a:r>
              <a:rPr sz="4245" b="1" dirty="0">
                <a:solidFill>
                  <a:srgbClr val="3AAA35"/>
                </a:solidFill>
                <a:latin typeface="Arial"/>
                <a:cs typeface="Arial"/>
              </a:rPr>
              <a:t>Secretaría</a:t>
            </a:r>
            <a:endParaRPr sz="4245" dirty="0">
              <a:latin typeface="Arial"/>
              <a:cs typeface="Arial"/>
            </a:endParaRPr>
          </a:p>
          <a:p>
            <a:pPr marL="7701">
              <a:spcBef>
                <a:spcPts val="3"/>
              </a:spcBef>
            </a:pPr>
            <a:r>
              <a:rPr sz="4245" b="1" spc="-3" dirty="0">
                <a:solidFill>
                  <a:srgbClr val="3C3C3B"/>
                </a:solidFill>
                <a:latin typeface="Arial"/>
                <a:cs typeface="Arial"/>
              </a:rPr>
              <a:t>Distrital </a:t>
            </a:r>
            <a:r>
              <a:rPr sz="4245" b="1" dirty="0">
                <a:solidFill>
                  <a:srgbClr val="3C3C3B"/>
                </a:solidFill>
                <a:latin typeface="Arial"/>
                <a:cs typeface="Arial"/>
              </a:rPr>
              <a:t>de</a:t>
            </a:r>
            <a:r>
              <a:rPr sz="4245" b="1" spc="-164" dirty="0">
                <a:solidFill>
                  <a:srgbClr val="3C3C3B"/>
                </a:solidFill>
                <a:latin typeface="Arial"/>
                <a:cs typeface="Arial"/>
              </a:rPr>
              <a:t> </a:t>
            </a:r>
            <a:r>
              <a:rPr sz="4245" b="1" spc="-3" dirty="0">
                <a:solidFill>
                  <a:srgbClr val="3C3C3B"/>
                </a:solidFill>
                <a:latin typeface="Arial"/>
                <a:cs typeface="Arial"/>
              </a:rPr>
              <a:t>Ambiente</a:t>
            </a:r>
            <a:endParaRPr sz="4245" dirty="0">
              <a:latin typeface="Arial"/>
              <a:cs typeface="Arial"/>
            </a:endParaRPr>
          </a:p>
        </p:txBody>
      </p:sp>
      <p:sp>
        <p:nvSpPr>
          <p:cNvPr id="5" name="object 5"/>
          <p:cNvSpPr txBox="1"/>
          <p:nvPr/>
        </p:nvSpPr>
        <p:spPr>
          <a:xfrm>
            <a:off x="7255913" y="1879476"/>
            <a:ext cx="1865070" cy="931883"/>
          </a:xfrm>
          <a:prstGeom prst="rect">
            <a:avLst/>
          </a:prstGeom>
        </p:spPr>
        <p:txBody>
          <a:bodyPr vert="horz" wrap="square" lIns="0" tIns="8471" rIns="0" bIns="0" rtlCol="0">
            <a:spAutoFit/>
          </a:bodyPr>
          <a:lstStyle/>
          <a:p>
            <a:pPr marL="7701">
              <a:spcBef>
                <a:spcPts val="67"/>
              </a:spcBef>
            </a:pPr>
            <a:r>
              <a:rPr sz="6000" b="1" dirty="0">
                <a:solidFill>
                  <a:srgbClr val="009FE5"/>
                </a:solidFill>
                <a:latin typeface="Arial"/>
                <a:cs typeface="Arial"/>
              </a:rPr>
              <a:t>SDA</a:t>
            </a:r>
            <a:endParaRPr sz="6000" dirty="0">
              <a:latin typeface="Arial"/>
              <a:cs typeface="Arial"/>
            </a:endParaRPr>
          </a:p>
        </p:txBody>
      </p:sp>
    </p:spTree>
    <p:extLst>
      <p:ext uri="{BB962C8B-B14F-4D97-AF65-F5344CB8AC3E}">
        <p14:creationId xmlns:p14="http://schemas.microsoft.com/office/powerpoint/2010/main" val="7903395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32390"/>
            <a:ext cx="12191571" cy="7009130"/>
          </a:xfrm>
          <a:prstGeom prst="rect">
            <a:avLst/>
          </a:prstGeom>
        </p:spPr>
      </p:pic>
      <p:sp>
        <p:nvSpPr>
          <p:cNvPr id="4" name="object 4"/>
          <p:cNvSpPr/>
          <p:nvPr/>
        </p:nvSpPr>
        <p:spPr>
          <a:xfrm>
            <a:off x="9595923" y="5203084"/>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283206" y="5747611"/>
            <a:ext cx="151634" cy="750720"/>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24" name="object 2">
            <a:extLst>
              <a:ext uri="{FF2B5EF4-FFF2-40B4-BE49-F238E27FC236}">
                <a16:creationId xmlns:a16="http://schemas.microsoft.com/office/drawing/2014/main" id="{A6919354-4F7F-42C7-8A14-1962535CA4AE}"/>
              </a:ext>
            </a:extLst>
          </p:cNvPr>
          <p:cNvSpPr txBox="1">
            <a:spLocks/>
          </p:cNvSpPr>
          <p:nvPr/>
        </p:nvSpPr>
        <p:spPr>
          <a:xfrm>
            <a:off x="434840" y="454486"/>
            <a:ext cx="11511240" cy="1130541"/>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3600" b="1" spc="3" dirty="0">
                <a:solidFill>
                  <a:srgbClr val="3AAA35"/>
                </a:solidFill>
              </a:rPr>
              <a:t>Así vamos con el cumplimiento  Metas PDD en la</a:t>
            </a:r>
          </a:p>
          <a:p>
            <a:pPr marL="7701" algn="ctr">
              <a:lnSpc>
                <a:spcPct val="100000"/>
              </a:lnSpc>
              <a:spcBef>
                <a:spcPts val="76"/>
              </a:spcBef>
            </a:pPr>
            <a:r>
              <a:rPr lang="es-CO" sz="3600" b="1" spc="3" dirty="0">
                <a:solidFill>
                  <a:srgbClr val="3AAA35"/>
                </a:solidFill>
              </a:rPr>
              <a:t>Secretaría Distrital de Ambiente a 31 de Junio 2018</a:t>
            </a:r>
            <a:endParaRPr lang="es-CO" sz="3600" b="1" dirty="0"/>
          </a:p>
        </p:txBody>
      </p:sp>
      <p:sp>
        <p:nvSpPr>
          <p:cNvPr id="3" name="Rectángulo 2">
            <a:extLst>
              <a:ext uri="{FF2B5EF4-FFF2-40B4-BE49-F238E27FC236}">
                <a16:creationId xmlns:a16="http://schemas.microsoft.com/office/drawing/2014/main" id="{40FC32F4-A9BE-4ED3-BC70-BDECE1092F94}"/>
              </a:ext>
            </a:extLst>
          </p:cNvPr>
          <p:cNvSpPr/>
          <p:nvPr/>
        </p:nvSpPr>
        <p:spPr>
          <a:xfrm>
            <a:off x="3291129" y="2196041"/>
            <a:ext cx="5609311" cy="369332"/>
          </a:xfrm>
          <a:prstGeom prst="rect">
            <a:avLst/>
          </a:prstGeom>
        </p:spPr>
        <p:txBody>
          <a:bodyPr wrap="square">
            <a:spAutoFit/>
          </a:bodyPr>
          <a:lstStyle/>
          <a:p>
            <a:endParaRPr lang="es-CO" dirty="0"/>
          </a:p>
        </p:txBody>
      </p:sp>
      <p:grpSp>
        <p:nvGrpSpPr>
          <p:cNvPr id="25" name="Grupo 24">
            <a:extLst>
              <a:ext uri="{FF2B5EF4-FFF2-40B4-BE49-F238E27FC236}">
                <a16:creationId xmlns:a16="http://schemas.microsoft.com/office/drawing/2014/main" id="{91C30570-8884-4062-8574-3ABB7A6BF172}"/>
              </a:ext>
            </a:extLst>
          </p:cNvPr>
          <p:cNvGrpSpPr/>
          <p:nvPr/>
        </p:nvGrpSpPr>
        <p:grpSpPr>
          <a:xfrm>
            <a:off x="5546922" y="5024904"/>
            <a:ext cx="6399158" cy="799887"/>
            <a:chOff x="6749297" y="4787462"/>
            <a:chExt cx="6399158" cy="799887"/>
          </a:xfrm>
        </p:grpSpPr>
        <p:sp>
          <p:nvSpPr>
            <p:cNvPr id="26" name="CuadroTexto 25">
              <a:extLst>
                <a:ext uri="{FF2B5EF4-FFF2-40B4-BE49-F238E27FC236}">
                  <a16:creationId xmlns:a16="http://schemas.microsoft.com/office/drawing/2014/main" id="{DA69B871-A31A-471F-B585-BE1AC62A0DFE}"/>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7" name="Grupo 26">
              <a:extLst>
                <a:ext uri="{FF2B5EF4-FFF2-40B4-BE49-F238E27FC236}">
                  <a16:creationId xmlns:a16="http://schemas.microsoft.com/office/drawing/2014/main" id="{442E68C0-BE90-4837-A473-5E47788235AF}"/>
                </a:ext>
              </a:extLst>
            </p:cNvPr>
            <p:cNvGrpSpPr/>
            <p:nvPr/>
          </p:nvGrpSpPr>
          <p:grpSpPr>
            <a:xfrm>
              <a:off x="6749297" y="4787462"/>
              <a:ext cx="5640399" cy="461665"/>
              <a:chOff x="6749297" y="4787462"/>
              <a:chExt cx="5640399" cy="461665"/>
            </a:xfrm>
          </p:grpSpPr>
          <p:sp>
            <p:nvSpPr>
              <p:cNvPr id="28" name="CuadroTexto 27">
                <a:extLst>
                  <a:ext uri="{FF2B5EF4-FFF2-40B4-BE49-F238E27FC236}">
                    <a16:creationId xmlns:a16="http://schemas.microsoft.com/office/drawing/2014/main" id="{70D3E2E0-5EA1-45F7-80F3-E4E15876DDAB}"/>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9" name="Rectángulo 28">
                <a:extLst>
                  <a:ext uri="{FF2B5EF4-FFF2-40B4-BE49-F238E27FC236}">
                    <a16:creationId xmlns:a16="http://schemas.microsoft.com/office/drawing/2014/main" id="{335644EE-CD57-407A-A0E8-A67583CF4E92}"/>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Rectángulo 34">
                <a:extLst>
                  <a:ext uri="{FF2B5EF4-FFF2-40B4-BE49-F238E27FC236}">
                    <a16:creationId xmlns:a16="http://schemas.microsoft.com/office/drawing/2014/main" id="{EFE28E82-0C97-4107-99B4-2A302326F65A}"/>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id="{C3C29271-CF1D-4272-8B25-1171EB24C07C}"/>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2CA8DD49-840F-45D6-A15E-BED3CDBF028A}"/>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
        <p:nvSpPr>
          <p:cNvPr id="10" name="Rectángulo 9">
            <a:extLst>
              <a:ext uri="{FF2B5EF4-FFF2-40B4-BE49-F238E27FC236}">
                <a16:creationId xmlns:a16="http://schemas.microsoft.com/office/drawing/2014/main" id="{1432F39C-C139-4208-B45E-E6D9923B72D8}"/>
              </a:ext>
            </a:extLst>
          </p:cNvPr>
          <p:cNvSpPr/>
          <p:nvPr/>
        </p:nvSpPr>
        <p:spPr>
          <a:xfrm>
            <a:off x="2385391" y="1910001"/>
            <a:ext cx="7606747" cy="707886"/>
          </a:xfrm>
          <a:prstGeom prst="rect">
            <a:avLst/>
          </a:prstGeom>
        </p:spPr>
        <p:txBody>
          <a:bodyPr wrap="square">
            <a:spAutoFit/>
          </a:bodyPr>
          <a:lstStyle/>
          <a:p>
            <a:pPr algn="ctr"/>
            <a:r>
              <a:rPr lang="es-CO" sz="2000" dirty="0"/>
              <a:t>De un total de 13 proyectos de inversión y 59 metas Plan de Desarrollo tenemos </a:t>
            </a:r>
          </a:p>
        </p:txBody>
      </p:sp>
      <p:graphicFrame>
        <p:nvGraphicFramePr>
          <p:cNvPr id="12" name="Objeto 11">
            <a:extLst>
              <a:ext uri="{FF2B5EF4-FFF2-40B4-BE49-F238E27FC236}">
                <a16:creationId xmlns:a16="http://schemas.microsoft.com/office/drawing/2014/main" id="{09C8DDAE-4C48-4569-A37B-4418923A789C}"/>
              </a:ext>
            </a:extLst>
          </p:cNvPr>
          <p:cNvGraphicFramePr>
            <a:graphicFrameLocks noChangeAspect="1"/>
          </p:cNvGraphicFramePr>
          <p:nvPr/>
        </p:nvGraphicFramePr>
        <p:xfrm>
          <a:off x="2573582" y="2797319"/>
          <a:ext cx="7418556" cy="2157587"/>
        </p:xfrm>
        <a:graphic>
          <a:graphicData uri="http://schemas.openxmlformats.org/presentationml/2006/ole">
            <mc:AlternateContent xmlns:mc="http://schemas.openxmlformats.org/markup-compatibility/2006">
              <mc:Choice xmlns:v="urn:schemas-microsoft-com:vml" Requires="v">
                <p:oleObj name="Hoja de cálculo" r:id="rId4" imgW="4781439" imgH="1390524" progId="Excel.Sheet.12">
                  <p:embed/>
                </p:oleObj>
              </mc:Choice>
              <mc:Fallback>
                <p:oleObj name="Hoja de cálculo" r:id="rId4" imgW="4781439" imgH="1390524" progId="Excel.Sheet.12">
                  <p:embed/>
                  <p:pic>
                    <p:nvPicPr>
                      <p:cNvPr id="0" name=""/>
                      <p:cNvPicPr/>
                      <p:nvPr/>
                    </p:nvPicPr>
                    <p:blipFill>
                      <a:blip r:embed="rId5"/>
                      <a:stretch>
                        <a:fillRect/>
                      </a:stretch>
                    </p:blipFill>
                    <p:spPr>
                      <a:xfrm>
                        <a:off x="2573582" y="2797319"/>
                        <a:ext cx="7418556" cy="2157587"/>
                      </a:xfrm>
                      <a:prstGeom prst="rect">
                        <a:avLst/>
                      </a:prstGeom>
                    </p:spPr>
                  </p:pic>
                </p:oleObj>
              </mc:Fallback>
            </mc:AlternateContent>
          </a:graphicData>
        </a:graphic>
      </p:graphicFrame>
    </p:spTree>
    <p:extLst>
      <p:ext uri="{BB962C8B-B14F-4D97-AF65-F5344CB8AC3E}">
        <p14:creationId xmlns:p14="http://schemas.microsoft.com/office/powerpoint/2010/main" val="3274540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35169" y="339368"/>
            <a:ext cx="8885349" cy="725527"/>
          </a:xfrm>
        </p:spPr>
        <p:txBody>
          <a:bodyPr>
            <a:normAutofit fontScale="90000"/>
          </a:bodyPr>
          <a:lstStyle/>
          <a:p>
            <a:pPr algn="ctr"/>
            <a:r>
              <a:rPr lang="es-ES" sz="2000" dirty="0"/>
              <a:t> </a:t>
            </a:r>
            <a:r>
              <a:rPr lang="es-CO" sz="2700" b="1" dirty="0"/>
              <a:t>ACUERDO 01 DE 2018</a:t>
            </a:r>
            <a:br>
              <a:rPr lang="es-MX" sz="1800" dirty="0"/>
            </a:br>
            <a:r>
              <a:rPr lang="es-CO" sz="1800" i="1" dirty="0"/>
              <a:t>“Por medio del cual se modifica el Reglamento Interno del Comité Sectorial de Desarrollo Administrativo de Ambiente y se dictan otras disposiciones”</a:t>
            </a:r>
            <a:endParaRPr lang="es-ES" sz="1800" b="1" dirty="0"/>
          </a:p>
        </p:txBody>
      </p:sp>
      <p:sp>
        <p:nvSpPr>
          <p:cNvPr id="4" name="Rectángulo 3"/>
          <p:cNvSpPr/>
          <p:nvPr/>
        </p:nvSpPr>
        <p:spPr>
          <a:xfrm>
            <a:off x="566669" y="1694640"/>
            <a:ext cx="11127347" cy="4948149"/>
          </a:xfrm>
          <a:prstGeom prst="rect">
            <a:avLst/>
          </a:prstGeom>
        </p:spPr>
        <p:txBody>
          <a:bodyPr wrap="square">
            <a:spAutoFit/>
          </a:bodyPr>
          <a:lstStyle/>
          <a:p>
            <a:pPr algn="just">
              <a:lnSpc>
                <a:spcPct val="107000"/>
              </a:lnSpc>
              <a:spcAft>
                <a:spcPts val="800"/>
              </a:spcAft>
            </a:pPr>
            <a:r>
              <a:rPr lang="es-CO" b="1" dirty="0">
                <a:latin typeface="Arial" panose="020B0604020202020204" pitchFamily="34" charset="0"/>
                <a:ea typeface="Arial" panose="020B0604020202020204" pitchFamily="34" charset="0"/>
              </a:rPr>
              <a:t>Artículo 3. </a:t>
            </a:r>
            <a:r>
              <a:rPr lang="es-CO" dirty="0">
                <a:latin typeface="Arial" panose="020B0604020202020204" pitchFamily="34" charset="0"/>
                <a:ea typeface="Arial" panose="020B0604020202020204" pitchFamily="34" charset="0"/>
              </a:rPr>
              <a:t>Modifíquese el artículo 11° del Acuerdo 01 de 2016, el cual quedará así:</a:t>
            </a:r>
            <a:endParaRPr lang="es-MX" dirty="0">
              <a:latin typeface="Calibri" panose="020F0502020204030204" pitchFamily="34" charset="0"/>
              <a:ea typeface="Calibri" panose="020F0502020204030204" pitchFamily="34" charset="0"/>
            </a:endParaRPr>
          </a:p>
          <a:p>
            <a:pPr algn="just">
              <a:lnSpc>
                <a:spcPct val="107000"/>
              </a:lnSpc>
              <a:spcAft>
                <a:spcPts val="800"/>
              </a:spcAft>
            </a:pPr>
            <a:r>
              <a:rPr lang="es-CO" b="1" dirty="0">
                <a:latin typeface="Arial" panose="020B0604020202020204" pitchFamily="34" charset="0"/>
                <a:ea typeface="Arial" panose="020B0604020202020204" pitchFamily="34" charset="0"/>
              </a:rPr>
              <a:t>Artículo 12. Actas.</a:t>
            </a:r>
            <a:r>
              <a:rPr lang="es-CO" dirty="0">
                <a:latin typeface="Arial" panose="020B0604020202020204" pitchFamily="34" charset="0"/>
                <a:ea typeface="Arial" panose="020B0604020202020204" pitchFamily="34" charset="0"/>
              </a:rPr>
              <a:t> De las sesiones del Comité Sectorial de Desarrollo Administrativo de Ambiente, la Secretaría Técnica levantará las actas respectivas con las decisiones que se adopten, y contarán con una numeración consecutiva anual, seguida del año en números. </a:t>
            </a:r>
            <a:endParaRPr lang="es-MX" dirty="0">
              <a:latin typeface="Calibri" panose="020F0502020204030204" pitchFamily="34" charset="0"/>
              <a:ea typeface="Calibri" panose="020F0502020204030204" pitchFamily="34" charset="0"/>
            </a:endParaRPr>
          </a:p>
          <a:p>
            <a:pPr algn="just">
              <a:lnSpc>
                <a:spcPct val="107000"/>
              </a:lnSpc>
              <a:spcAft>
                <a:spcPts val="800"/>
              </a:spcAft>
            </a:pPr>
            <a:r>
              <a:rPr lang="es-CO" dirty="0">
                <a:latin typeface="Arial" panose="020B0604020202020204" pitchFamily="34" charset="0"/>
                <a:ea typeface="Arial" panose="020B0604020202020204" pitchFamily="34" charset="0"/>
              </a:rPr>
              <a:t>Dentro de los diez (10) días hábiles siguientes a la realización de la sesión, el acta será enviada por la Secretaría Técnica a los integrantes de la instancia, a través de correo electrónico u otra alternativa informada en la respectiva reunión, para que en el término de cinco (5) días hábiles realicen sus observaciones. </a:t>
            </a:r>
            <a:endParaRPr lang="es-MX" dirty="0">
              <a:latin typeface="Calibri" panose="020F0502020204030204" pitchFamily="34" charset="0"/>
              <a:ea typeface="Calibri" panose="020F0502020204030204" pitchFamily="34" charset="0"/>
            </a:endParaRPr>
          </a:p>
          <a:p>
            <a:pPr algn="just">
              <a:lnSpc>
                <a:spcPct val="107000"/>
              </a:lnSpc>
              <a:spcAft>
                <a:spcPts val="800"/>
              </a:spcAft>
            </a:pPr>
            <a:r>
              <a:rPr lang="es-CO" dirty="0">
                <a:latin typeface="Arial" panose="020B0604020202020204" pitchFamily="34" charset="0"/>
                <a:ea typeface="Arial" panose="020B0604020202020204" pitchFamily="34" charset="0"/>
              </a:rPr>
              <a:t>Si se presentan observaciones, la Secretaría Técnica dispone de dos (2) días hábiles para resolverlas y presentar el acta final. Si no se reciben observaciones, se entenderá que están de acuerdo con lo plasmado en la misma. </a:t>
            </a:r>
            <a:endParaRPr lang="es-MX" dirty="0">
              <a:latin typeface="Calibri" panose="020F0502020204030204" pitchFamily="34" charset="0"/>
              <a:ea typeface="Calibri" panose="020F0502020204030204" pitchFamily="34" charset="0"/>
            </a:endParaRPr>
          </a:p>
          <a:p>
            <a:pPr algn="just">
              <a:lnSpc>
                <a:spcPct val="107000"/>
              </a:lnSpc>
              <a:spcAft>
                <a:spcPts val="800"/>
              </a:spcAft>
            </a:pPr>
            <a:r>
              <a:rPr lang="es-CO" dirty="0">
                <a:latin typeface="Arial" panose="020B0604020202020204" pitchFamily="34" charset="0"/>
                <a:ea typeface="Arial" panose="020B0604020202020204" pitchFamily="34" charset="0"/>
              </a:rPr>
              <a:t>El acta final será suscrita por el/la Presidente/a y por el/la Secretario/a Técnico/a del Comité y contendrá las decisiones tomadas, los compromisos y tareas de los integrantes y los documentos que hagan parte de cada sesión. En el evento de que no se reúna el quórum o no se realice la sesión, la Secretaría Técnica elaborará el acta en la que se evidencie la razón. </a:t>
            </a:r>
            <a:endParaRPr lang="es-MX"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865860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211"/>
            <a:ext cx="12191571" cy="7009130"/>
          </a:xfrm>
          <a:prstGeom prst="rect">
            <a:avLst/>
          </a:prstGeom>
        </p:spPr>
      </p:pic>
      <p:sp>
        <p:nvSpPr>
          <p:cNvPr id="4" name="object 4"/>
          <p:cNvSpPr/>
          <p:nvPr/>
        </p:nvSpPr>
        <p:spPr>
          <a:xfrm>
            <a:off x="9426162" y="5270872"/>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182427" y="5999606"/>
            <a:ext cx="163246" cy="590533"/>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9" name="object 5">
            <a:extLst>
              <a:ext uri="{FF2B5EF4-FFF2-40B4-BE49-F238E27FC236}">
                <a16:creationId xmlns:a16="http://schemas.microsoft.com/office/drawing/2014/main" id="{FF06F015-CE38-4C4C-A97B-28383BA5FCDC}"/>
              </a:ext>
            </a:extLst>
          </p:cNvPr>
          <p:cNvSpPr txBox="1"/>
          <p:nvPr/>
        </p:nvSpPr>
        <p:spPr>
          <a:xfrm>
            <a:off x="509210" y="5999606"/>
            <a:ext cx="6401942" cy="624885"/>
          </a:xfrm>
          <a:prstGeom prst="rect">
            <a:avLst/>
          </a:prstGeom>
        </p:spPr>
        <p:txBody>
          <a:bodyPr vert="horz" wrap="square" lIns="0" tIns="9242" rIns="0" bIns="0" rtlCol="0">
            <a:spAutoFit/>
          </a:bodyPr>
          <a:lstStyle/>
          <a:p>
            <a:pPr marL="7701">
              <a:spcBef>
                <a:spcPts val="73"/>
              </a:spcBef>
            </a:pPr>
            <a:r>
              <a:rPr lang="es-ES" sz="2000" b="1" spc="-45" dirty="0">
                <a:solidFill>
                  <a:srgbClr val="003B65"/>
                </a:solidFill>
                <a:latin typeface="Arial"/>
                <a:cs typeface="Arial"/>
              </a:rPr>
              <a:t>Proyecto </a:t>
            </a:r>
            <a:r>
              <a:rPr sz="2000" b="1" spc="-45" dirty="0">
                <a:solidFill>
                  <a:srgbClr val="003B65"/>
                </a:solidFill>
                <a:latin typeface="Arial"/>
                <a:cs typeface="Arial"/>
              </a:rPr>
              <a:t>1149</a:t>
            </a:r>
            <a:endParaRPr sz="2000" dirty="0">
              <a:latin typeface="Arial"/>
              <a:cs typeface="Arial"/>
            </a:endParaRPr>
          </a:p>
          <a:p>
            <a:pPr marL="7701">
              <a:spcBef>
                <a:spcPts val="42"/>
              </a:spcBef>
            </a:pPr>
            <a:r>
              <a:rPr sz="2000" spc="6" dirty="0">
                <a:solidFill>
                  <a:srgbClr val="3C3C3B"/>
                </a:solidFill>
                <a:latin typeface="Arial"/>
                <a:cs typeface="Arial"/>
              </a:rPr>
              <a:t>Protección y Bienestar</a:t>
            </a:r>
            <a:r>
              <a:rPr sz="2000" spc="-221" dirty="0">
                <a:solidFill>
                  <a:srgbClr val="3C3C3B"/>
                </a:solidFill>
                <a:latin typeface="Arial"/>
                <a:cs typeface="Arial"/>
              </a:rPr>
              <a:t> </a:t>
            </a:r>
            <a:r>
              <a:rPr sz="2000" spc="6" dirty="0">
                <a:solidFill>
                  <a:srgbClr val="3C3C3B"/>
                </a:solidFill>
                <a:latin typeface="Arial"/>
                <a:cs typeface="Arial"/>
              </a:rPr>
              <a:t>Animal</a:t>
            </a:r>
            <a:endParaRPr sz="2000" dirty="0">
              <a:latin typeface="Arial"/>
              <a:cs typeface="Arial"/>
            </a:endParaRPr>
          </a:p>
        </p:txBody>
      </p:sp>
      <p:sp>
        <p:nvSpPr>
          <p:cNvPr id="11" name="object 2">
            <a:extLst>
              <a:ext uri="{FF2B5EF4-FFF2-40B4-BE49-F238E27FC236}">
                <a16:creationId xmlns:a16="http://schemas.microsoft.com/office/drawing/2014/main" id="{E178C64C-890B-4DD8-87F9-30CC3B1ADCA9}"/>
              </a:ext>
            </a:extLst>
          </p:cNvPr>
          <p:cNvSpPr txBox="1">
            <a:spLocks/>
          </p:cNvSpPr>
          <p:nvPr/>
        </p:nvSpPr>
        <p:spPr>
          <a:xfrm>
            <a:off x="340808" y="313045"/>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graphicFrame>
        <p:nvGraphicFramePr>
          <p:cNvPr id="7" name="Tabla 6">
            <a:extLst>
              <a:ext uri="{FF2B5EF4-FFF2-40B4-BE49-F238E27FC236}">
                <a16:creationId xmlns:a16="http://schemas.microsoft.com/office/drawing/2014/main" id="{1AD31447-46B2-4F04-8260-95B48EC543F7}"/>
              </a:ext>
            </a:extLst>
          </p:cNvPr>
          <p:cNvGraphicFramePr>
            <a:graphicFrameLocks noGrp="1"/>
          </p:cNvGraphicFramePr>
          <p:nvPr/>
        </p:nvGraphicFramePr>
        <p:xfrm>
          <a:off x="1099930" y="1628252"/>
          <a:ext cx="10310192" cy="3837144"/>
        </p:xfrm>
        <a:graphic>
          <a:graphicData uri="http://schemas.openxmlformats.org/drawingml/2006/table">
            <a:tbl>
              <a:tblPr/>
              <a:tblGrid>
                <a:gridCol w="2400121">
                  <a:extLst>
                    <a:ext uri="{9D8B030D-6E8A-4147-A177-3AD203B41FA5}">
                      <a16:colId xmlns:a16="http://schemas.microsoft.com/office/drawing/2014/main" val="3229332066"/>
                    </a:ext>
                  </a:extLst>
                </a:gridCol>
                <a:gridCol w="764554">
                  <a:extLst>
                    <a:ext uri="{9D8B030D-6E8A-4147-A177-3AD203B41FA5}">
                      <a16:colId xmlns:a16="http://schemas.microsoft.com/office/drawing/2014/main" val="1723807749"/>
                    </a:ext>
                  </a:extLst>
                </a:gridCol>
                <a:gridCol w="864559">
                  <a:extLst>
                    <a:ext uri="{9D8B030D-6E8A-4147-A177-3AD203B41FA5}">
                      <a16:colId xmlns:a16="http://schemas.microsoft.com/office/drawing/2014/main" val="420122359"/>
                    </a:ext>
                  </a:extLst>
                </a:gridCol>
                <a:gridCol w="864559">
                  <a:extLst>
                    <a:ext uri="{9D8B030D-6E8A-4147-A177-3AD203B41FA5}">
                      <a16:colId xmlns:a16="http://schemas.microsoft.com/office/drawing/2014/main" val="3712888713"/>
                    </a:ext>
                  </a:extLst>
                </a:gridCol>
                <a:gridCol w="864559">
                  <a:extLst>
                    <a:ext uri="{9D8B030D-6E8A-4147-A177-3AD203B41FA5}">
                      <a16:colId xmlns:a16="http://schemas.microsoft.com/office/drawing/2014/main" val="65045003"/>
                    </a:ext>
                  </a:extLst>
                </a:gridCol>
                <a:gridCol w="864559">
                  <a:extLst>
                    <a:ext uri="{9D8B030D-6E8A-4147-A177-3AD203B41FA5}">
                      <a16:colId xmlns:a16="http://schemas.microsoft.com/office/drawing/2014/main" val="2718664011"/>
                    </a:ext>
                  </a:extLst>
                </a:gridCol>
                <a:gridCol w="864559">
                  <a:extLst>
                    <a:ext uri="{9D8B030D-6E8A-4147-A177-3AD203B41FA5}">
                      <a16:colId xmlns:a16="http://schemas.microsoft.com/office/drawing/2014/main" val="630931993"/>
                    </a:ext>
                  </a:extLst>
                </a:gridCol>
                <a:gridCol w="861333">
                  <a:extLst>
                    <a:ext uri="{9D8B030D-6E8A-4147-A177-3AD203B41FA5}">
                      <a16:colId xmlns:a16="http://schemas.microsoft.com/office/drawing/2014/main" val="1415755705"/>
                    </a:ext>
                  </a:extLst>
                </a:gridCol>
                <a:gridCol w="1961389">
                  <a:extLst>
                    <a:ext uri="{9D8B030D-6E8A-4147-A177-3AD203B41FA5}">
                      <a16:colId xmlns:a16="http://schemas.microsoft.com/office/drawing/2014/main" val="3671889756"/>
                    </a:ext>
                  </a:extLst>
                </a:gridCol>
              </a:tblGrid>
              <a:tr h="501640">
                <a:tc rowSpan="2">
                  <a:txBody>
                    <a:bodyPr/>
                    <a:lstStyle/>
                    <a:p>
                      <a:pPr algn="ctr" fontAlgn="ctr"/>
                      <a:r>
                        <a:rPr lang="es-CO" sz="1100" b="0" i="0" u="none" strike="noStrike" dirty="0">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1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07329520"/>
                  </a:ext>
                </a:extLst>
              </a:tr>
              <a:tr h="682561">
                <a:tc vMerge="1">
                  <a:txBody>
                    <a:bodyPr/>
                    <a:lstStyle/>
                    <a:p>
                      <a:endParaRPr lang="es-CO"/>
                    </a:p>
                  </a:txBody>
                  <a:tcPr/>
                </a:tc>
                <a:tc vMerge="1">
                  <a:txBody>
                    <a:bodyPr/>
                    <a:lstStyle/>
                    <a:p>
                      <a:endParaRPr lang="es-CO"/>
                    </a:p>
                  </a:txBody>
                  <a:tcPr/>
                </a:tc>
                <a:tc>
                  <a:txBody>
                    <a:bodyPr/>
                    <a:lstStyle/>
                    <a:p>
                      <a:pPr algn="ctr" fontAlgn="ctr"/>
                      <a:r>
                        <a:rPr lang="es-CO" sz="1000" b="0" i="0" u="none" strike="noStrike" dirty="0">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3691514301"/>
                  </a:ext>
                </a:extLst>
              </a:tr>
              <a:tr h="549339">
                <a:tc>
                  <a:txBody>
                    <a:bodyPr/>
                    <a:lstStyle/>
                    <a:p>
                      <a:pPr algn="ctr" fontAlgn="ctr"/>
                      <a:r>
                        <a:rPr lang="es-CO" sz="1000" b="0" i="0" u="none" strike="noStrike">
                          <a:solidFill>
                            <a:srgbClr val="000000"/>
                          </a:solidFill>
                          <a:effectLst/>
                          <a:latin typeface="Calibri" panose="020F0502020204030204" pitchFamily="34" charset="0"/>
                        </a:rPr>
                        <a:t>Consolidar un Instituto de protección y bienestar animal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1000" b="0" i="0" u="none" strike="noStrike">
                          <a:solidFill>
                            <a:srgbClr val="000000"/>
                          </a:solidFill>
                          <a:effectLst/>
                          <a:latin typeface="Calibri" panose="020F0502020204030204" pitchFamily="34" charset="0"/>
                        </a:rPr>
                        <a:t>Meta cumplida en el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Meta cumplida en el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1000" b="0" i="0" u="none" strike="noStrike" dirty="0">
                          <a:solidFill>
                            <a:srgbClr val="000000"/>
                          </a:solidFill>
                          <a:effectLst/>
                          <a:latin typeface="Calibri" panose="020F0502020204030204" pitchFamily="34" charset="0"/>
                        </a:rPr>
                        <a:t>Meta cumplida en el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4973298"/>
                  </a:ext>
                </a:extLst>
              </a:tr>
              <a:tr h="549339">
                <a:tc>
                  <a:txBody>
                    <a:bodyPr/>
                    <a:lstStyle/>
                    <a:p>
                      <a:pPr algn="ctr" fontAlgn="ctr"/>
                      <a:r>
                        <a:rPr lang="es-CO" sz="1000" b="0" i="0" u="none" strike="noStrike">
                          <a:solidFill>
                            <a:srgbClr val="000000"/>
                          </a:solidFill>
                          <a:effectLst/>
                          <a:latin typeface="Calibri" panose="020F0502020204030204" pitchFamily="34" charset="0"/>
                        </a:rPr>
                        <a:t>Priorizar e implementar 16 proyectos del plan de acción de la Política de Bienestar Animal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10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1000" b="0" i="0" u="none" strike="noStrike">
                          <a:solidFill>
                            <a:srgbClr val="000000"/>
                          </a:solidFill>
                          <a:effectLst/>
                          <a:latin typeface="Calibri" panose="020F0502020204030204" pitchFamily="34" charset="0"/>
                        </a:rPr>
                        <a:t>Meta cumplida en el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759922"/>
                  </a:ext>
                </a:extLst>
              </a:tr>
              <a:tr h="797692">
                <a:tc>
                  <a:txBody>
                    <a:bodyPr/>
                    <a:lstStyle/>
                    <a:p>
                      <a:pPr algn="ctr" fontAlgn="ctr"/>
                      <a:r>
                        <a:rPr lang="es-CO" sz="1000" b="0" i="0" u="none" strike="noStrike" dirty="0">
                          <a:solidFill>
                            <a:srgbClr val="000000"/>
                          </a:solidFill>
                          <a:effectLst/>
                          <a:latin typeface="Calibri" panose="020F0502020204030204" pitchFamily="34" charset="0"/>
                        </a:rPr>
                        <a:t>Construir un nuevo Centro Recepción y Rehabilitación de Fauna y Flora Silvestre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58,06%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La meta se esta ejecutando de acuerdo con lo programado y se espera dar cumplimiento del 100% en el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114457"/>
                  </a:ext>
                </a:extLst>
              </a:tr>
              <a:tr h="756573">
                <a:tc>
                  <a:txBody>
                    <a:bodyPr/>
                    <a:lstStyle/>
                    <a:p>
                      <a:pPr algn="ctr" fontAlgn="ctr"/>
                      <a:r>
                        <a:rPr lang="es-CO" sz="1000" b="0" i="0" u="none" strike="noStrike" dirty="0">
                          <a:solidFill>
                            <a:srgbClr val="000000"/>
                          </a:solidFill>
                          <a:effectLst/>
                          <a:latin typeface="Calibri" panose="020F0502020204030204" pitchFamily="34" charset="0"/>
                        </a:rPr>
                        <a:t>Construir un Centro de Protección y Bienestar Animal - Casa ecológica de los animales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0,65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dirty="0">
                          <a:solidFill>
                            <a:srgbClr val="000000"/>
                          </a:solidFill>
                          <a:effectLst/>
                          <a:latin typeface="Calibri" panose="020F0502020204030204" pitchFamily="34" charset="0"/>
                        </a:rPr>
                        <a:t>56,92%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dirty="0">
                          <a:solidFill>
                            <a:srgbClr val="000000"/>
                          </a:solidFill>
                          <a:effectLst/>
                          <a:latin typeface="Calibri" panose="020F0502020204030204" pitchFamily="34" charset="0"/>
                        </a:rPr>
                        <a:t>La meta se esta ejecutando de acuerdo con lo programado y se espera dar cumplimiento del 100% en el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7130269"/>
                  </a:ext>
                </a:extLst>
              </a:tr>
            </a:tbl>
          </a:graphicData>
        </a:graphic>
      </p:graphicFrame>
      <p:grpSp>
        <p:nvGrpSpPr>
          <p:cNvPr id="20" name="Grupo 19">
            <a:extLst>
              <a:ext uri="{FF2B5EF4-FFF2-40B4-BE49-F238E27FC236}">
                <a16:creationId xmlns:a16="http://schemas.microsoft.com/office/drawing/2014/main" id="{21C17B86-1D94-4990-B39C-25941037F1C1}"/>
              </a:ext>
            </a:extLst>
          </p:cNvPr>
          <p:cNvGrpSpPr/>
          <p:nvPr/>
        </p:nvGrpSpPr>
        <p:grpSpPr>
          <a:xfrm>
            <a:off x="5622652" y="5718086"/>
            <a:ext cx="6399158" cy="799887"/>
            <a:chOff x="6749297" y="4787462"/>
            <a:chExt cx="6399158" cy="799887"/>
          </a:xfrm>
        </p:grpSpPr>
        <p:sp>
          <p:nvSpPr>
            <p:cNvPr id="21" name="CuadroTexto 20">
              <a:extLst>
                <a:ext uri="{FF2B5EF4-FFF2-40B4-BE49-F238E27FC236}">
                  <a16:creationId xmlns:a16="http://schemas.microsoft.com/office/drawing/2014/main" id="{F3DD7DA0-2B3F-4360-B0B3-41C36AD8D6BC}"/>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2" name="Grupo 21">
              <a:extLst>
                <a:ext uri="{FF2B5EF4-FFF2-40B4-BE49-F238E27FC236}">
                  <a16:creationId xmlns:a16="http://schemas.microsoft.com/office/drawing/2014/main" id="{D45C2B06-4863-4367-B842-0E8C73F81263}"/>
                </a:ext>
              </a:extLst>
            </p:cNvPr>
            <p:cNvGrpSpPr/>
            <p:nvPr/>
          </p:nvGrpSpPr>
          <p:grpSpPr>
            <a:xfrm>
              <a:off x="6749297" y="4787462"/>
              <a:ext cx="5640399" cy="461665"/>
              <a:chOff x="6749297" y="4787462"/>
              <a:chExt cx="5640399" cy="461665"/>
            </a:xfrm>
          </p:grpSpPr>
          <p:sp>
            <p:nvSpPr>
              <p:cNvPr id="23" name="CuadroTexto 22">
                <a:extLst>
                  <a:ext uri="{FF2B5EF4-FFF2-40B4-BE49-F238E27FC236}">
                    <a16:creationId xmlns:a16="http://schemas.microsoft.com/office/drawing/2014/main" id="{303CE293-F510-4D6E-8FB2-C3562AA0D9DD}"/>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4" name="Rectángulo 23">
                <a:extLst>
                  <a:ext uri="{FF2B5EF4-FFF2-40B4-BE49-F238E27FC236}">
                    <a16:creationId xmlns:a16="http://schemas.microsoft.com/office/drawing/2014/main" id="{D99F7BEF-C2A6-44D3-89CC-94A4B6425F68}"/>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24">
                <a:extLst>
                  <a:ext uri="{FF2B5EF4-FFF2-40B4-BE49-F238E27FC236}">
                    <a16:creationId xmlns:a16="http://schemas.microsoft.com/office/drawing/2014/main" id="{475B245C-7703-453F-AC70-105B1C6FEC53}"/>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25">
                <a:extLst>
                  <a:ext uri="{FF2B5EF4-FFF2-40B4-BE49-F238E27FC236}">
                    <a16:creationId xmlns:a16="http://schemas.microsoft.com/office/drawing/2014/main" id="{20D4DE4E-4461-423D-BE90-5A2E851B5ACC}"/>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5ED4C9BC-5F6A-449B-99D0-88FCF6F7EF42}"/>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2615015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5" name="object 5"/>
          <p:cNvSpPr txBox="1"/>
          <p:nvPr/>
        </p:nvSpPr>
        <p:spPr>
          <a:xfrm>
            <a:off x="360463" y="5611257"/>
            <a:ext cx="8311713" cy="1060902"/>
          </a:xfrm>
          <a:prstGeom prst="rect">
            <a:avLst/>
          </a:prstGeom>
        </p:spPr>
        <p:txBody>
          <a:bodyPr vert="horz" wrap="square" lIns="0" tIns="9242" rIns="0" bIns="0" rtlCol="0">
            <a:spAutoFit/>
          </a:bodyPr>
          <a:lstStyle/>
          <a:p>
            <a:pPr marL="7701">
              <a:lnSpc>
                <a:spcPts val="4020"/>
              </a:lnSpc>
              <a:spcBef>
                <a:spcPts val="73"/>
              </a:spcBef>
            </a:pPr>
            <a:r>
              <a:rPr lang="es-CO" sz="2000" b="1">
                <a:solidFill>
                  <a:srgbClr val="003B65"/>
                </a:solidFill>
                <a:latin typeface="Arial"/>
                <a:cs typeface="Arial"/>
              </a:rPr>
              <a:t>Proyecto </a:t>
            </a:r>
            <a:r>
              <a:rPr sz="2000" b="1">
                <a:solidFill>
                  <a:srgbClr val="003B65"/>
                </a:solidFill>
                <a:latin typeface="Arial"/>
                <a:cs typeface="Arial"/>
              </a:rPr>
              <a:t>9</a:t>
            </a:r>
            <a:r>
              <a:rPr lang="es-CO" sz="2000" b="1">
                <a:solidFill>
                  <a:srgbClr val="003B65"/>
                </a:solidFill>
                <a:latin typeface="Arial"/>
                <a:cs typeface="Arial"/>
              </a:rPr>
              <a:t>80</a:t>
            </a:r>
            <a:endParaRPr sz="2000">
              <a:latin typeface="Arial"/>
              <a:cs typeface="Arial"/>
            </a:endParaRPr>
          </a:p>
          <a:p>
            <a:pPr marL="7701">
              <a:lnSpc>
                <a:spcPts val="2056"/>
              </a:lnSpc>
            </a:pPr>
            <a:r>
              <a:rPr lang="es-CO" sz="2000" spc="-3">
                <a:solidFill>
                  <a:srgbClr val="3C3C3B"/>
                </a:solidFill>
                <a:latin typeface="Arial"/>
                <a:cs typeface="Arial"/>
              </a:rPr>
              <a:t>Sendero panorámico cortafuegos de </a:t>
            </a:r>
          </a:p>
          <a:p>
            <a:pPr marL="7701">
              <a:lnSpc>
                <a:spcPts val="2056"/>
              </a:lnSpc>
            </a:pPr>
            <a:r>
              <a:rPr lang="es-CO" sz="2000" spc="-3">
                <a:solidFill>
                  <a:srgbClr val="3C3C3B"/>
                </a:solidFill>
                <a:latin typeface="Arial"/>
                <a:cs typeface="Arial"/>
              </a:rPr>
              <a:t> los cerros orientales</a:t>
            </a:r>
            <a:r>
              <a:rPr sz="2000" spc="-3">
                <a:solidFill>
                  <a:srgbClr val="3C3C3B"/>
                </a:solidFill>
                <a:latin typeface="Arial"/>
                <a:cs typeface="Arial"/>
              </a:rPr>
              <a:t> </a:t>
            </a:r>
            <a:r>
              <a:rPr lang="es-CO" sz="2000">
                <a:solidFill>
                  <a:srgbClr val="3C3C3B"/>
                </a:solidFill>
                <a:latin typeface="Arial"/>
                <a:cs typeface="Arial"/>
              </a:rPr>
              <a:t>– Recursos Cupo de endeudamiento.</a:t>
            </a:r>
            <a:endParaRPr sz="2000" dirty="0">
              <a:latin typeface="Arial"/>
              <a:cs typeface="Arial"/>
            </a:endParaRPr>
          </a:p>
        </p:txBody>
      </p:sp>
      <p:sp>
        <p:nvSpPr>
          <p:cNvPr id="6" name="object 6"/>
          <p:cNvSpPr/>
          <p:nvPr/>
        </p:nvSpPr>
        <p:spPr>
          <a:xfrm>
            <a:off x="0" y="5814346"/>
            <a:ext cx="221673" cy="857813"/>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20" name="object 2">
            <a:extLst>
              <a:ext uri="{FF2B5EF4-FFF2-40B4-BE49-F238E27FC236}">
                <a16:creationId xmlns:a16="http://schemas.microsoft.com/office/drawing/2014/main" id="{368D00D2-7D71-4135-BC7A-FAB9D4ACE64D}"/>
              </a:ext>
            </a:extLst>
          </p:cNvPr>
          <p:cNvSpPr txBox="1">
            <a:spLocks/>
          </p:cNvSpPr>
          <p:nvPr/>
        </p:nvSpPr>
        <p:spPr>
          <a:xfrm>
            <a:off x="360463" y="123997"/>
            <a:ext cx="11511240" cy="1130541"/>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b="1" spc="3" dirty="0">
                <a:solidFill>
                  <a:srgbClr val="3AAA35"/>
                </a:solidFill>
              </a:rPr>
              <a:t>EJECUCIÓN MPDD</a:t>
            </a:r>
            <a:r>
              <a:rPr lang="es-CO" sz="3200" b="1" spc="3" dirty="0">
                <a:solidFill>
                  <a:srgbClr val="3AAA35"/>
                </a:solidFill>
              </a:rPr>
              <a:t> </a:t>
            </a:r>
          </a:p>
          <a:p>
            <a:pPr marL="7701" algn="ctr">
              <a:lnSpc>
                <a:spcPct val="100000"/>
              </a:lnSpc>
              <a:spcBef>
                <a:spcPts val="76"/>
              </a:spcBef>
            </a:pPr>
            <a:r>
              <a:rPr lang="es-CO" sz="2800" b="1" spc="3" dirty="0">
                <a:solidFill>
                  <a:srgbClr val="3AAA35"/>
                </a:solidFill>
              </a:rPr>
              <a:t>CUATRIENIO/ VIGENCIA</a:t>
            </a:r>
            <a:endParaRPr lang="es-CO" sz="2800" b="1" dirty="0"/>
          </a:p>
        </p:txBody>
      </p:sp>
      <p:graphicFrame>
        <p:nvGraphicFramePr>
          <p:cNvPr id="2" name="Tabla 1">
            <a:extLst>
              <a:ext uri="{FF2B5EF4-FFF2-40B4-BE49-F238E27FC236}">
                <a16:creationId xmlns:a16="http://schemas.microsoft.com/office/drawing/2014/main" id="{077F4198-6E16-4C91-8865-C7E622BA6105}"/>
              </a:ext>
            </a:extLst>
          </p:cNvPr>
          <p:cNvGraphicFramePr>
            <a:graphicFrameLocks noGrp="1"/>
          </p:cNvGraphicFramePr>
          <p:nvPr/>
        </p:nvGraphicFramePr>
        <p:xfrm>
          <a:off x="1669497" y="1706682"/>
          <a:ext cx="8786465" cy="3366560"/>
        </p:xfrm>
        <a:graphic>
          <a:graphicData uri="http://schemas.openxmlformats.org/drawingml/2006/table">
            <a:tbl>
              <a:tblPr/>
              <a:tblGrid>
                <a:gridCol w="2525940">
                  <a:extLst>
                    <a:ext uri="{9D8B030D-6E8A-4147-A177-3AD203B41FA5}">
                      <a16:colId xmlns:a16="http://schemas.microsoft.com/office/drawing/2014/main" val="1378285648"/>
                    </a:ext>
                  </a:extLst>
                </a:gridCol>
                <a:gridCol w="804634">
                  <a:extLst>
                    <a:ext uri="{9D8B030D-6E8A-4147-A177-3AD203B41FA5}">
                      <a16:colId xmlns:a16="http://schemas.microsoft.com/office/drawing/2014/main" val="2404308748"/>
                    </a:ext>
                  </a:extLst>
                </a:gridCol>
                <a:gridCol w="909881">
                  <a:extLst>
                    <a:ext uri="{9D8B030D-6E8A-4147-A177-3AD203B41FA5}">
                      <a16:colId xmlns:a16="http://schemas.microsoft.com/office/drawing/2014/main" val="3971428017"/>
                    </a:ext>
                  </a:extLst>
                </a:gridCol>
                <a:gridCol w="909881">
                  <a:extLst>
                    <a:ext uri="{9D8B030D-6E8A-4147-A177-3AD203B41FA5}">
                      <a16:colId xmlns:a16="http://schemas.microsoft.com/office/drawing/2014/main" val="3761438872"/>
                    </a:ext>
                  </a:extLst>
                </a:gridCol>
                <a:gridCol w="909881">
                  <a:extLst>
                    <a:ext uri="{9D8B030D-6E8A-4147-A177-3AD203B41FA5}">
                      <a16:colId xmlns:a16="http://schemas.microsoft.com/office/drawing/2014/main" val="3960778456"/>
                    </a:ext>
                  </a:extLst>
                </a:gridCol>
                <a:gridCol w="909881">
                  <a:extLst>
                    <a:ext uri="{9D8B030D-6E8A-4147-A177-3AD203B41FA5}">
                      <a16:colId xmlns:a16="http://schemas.microsoft.com/office/drawing/2014/main" val="1943588930"/>
                    </a:ext>
                  </a:extLst>
                </a:gridCol>
                <a:gridCol w="909881">
                  <a:extLst>
                    <a:ext uri="{9D8B030D-6E8A-4147-A177-3AD203B41FA5}">
                      <a16:colId xmlns:a16="http://schemas.microsoft.com/office/drawing/2014/main" val="3209552266"/>
                    </a:ext>
                  </a:extLst>
                </a:gridCol>
                <a:gridCol w="906486">
                  <a:extLst>
                    <a:ext uri="{9D8B030D-6E8A-4147-A177-3AD203B41FA5}">
                      <a16:colId xmlns:a16="http://schemas.microsoft.com/office/drawing/2014/main" val="2421656958"/>
                    </a:ext>
                  </a:extLst>
                </a:gridCol>
              </a:tblGrid>
              <a:tr h="739770">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dirty="0">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dirty="0">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77330296"/>
                  </a:ext>
                </a:extLst>
              </a:tr>
              <a:tr h="1006572">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10880375"/>
                  </a:ext>
                </a:extLst>
              </a:tr>
              <a:tr h="810109">
                <a:tc>
                  <a:txBody>
                    <a:bodyPr/>
                    <a:lstStyle/>
                    <a:p>
                      <a:pPr algn="ctr" fontAlgn="ctr"/>
                      <a:r>
                        <a:rPr lang="es-CO" sz="1100" b="0" i="0" u="none" strike="noStrike">
                          <a:solidFill>
                            <a:srgbClr val="000000"/>
                          </a:solidFill>
                          <a:effectLst/>
                          <a:latin typeface="Calibri" panose="020F0502020204030204" pitchFamily="34" charset="0"/>
                        </a:rPr>
                        <a:t>250.000 ciudadanos que recorren el sendero panorámico y los cerros orientales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28812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11,52%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04106128"/>
                  </a:ext>
                </a:extLst>
              </a:tr>
              <a:tr h="810109">
                <a:tc>
                  <a:txBody>
                    <a:bodyPr/>
                    <a:lstStyle/>
                    <a:p>
                      <a:pPr algn="ctr" fontAlgn="ctr"/>
                      <a:r>
                        <a:rPr lang="es-CO" sz="1100" b="0" i="0" u="none" strike="noStrike" dirty="0">
                          <a:solidFill>
                            <a:srgbClr val="000000"/>
                          </a:solidFill>
                          <a:effectLst/>
                          <a:latin typeface="Calibri" panose="020F0502020204030204" pitchFamily="34" charset="0"/>
                        </a:rPr>
                        <a:t>Adecuar 15 km del sendero panorámico de los cerros orientales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1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553759680"/>
                  </a:ext>
                </a:extLst>
              </a:tr>
            </a:tbl>
          </a:graphicData>
        </a:graphic>
      </p:graphicFrame>
      <p:grpSp>
        <p:nvGrpSpPr>
          <p:cNvPr id="18" name="Grupo 17">
            <a:extLst>
              <a:ext uri="{FF2B5EF4-FFF2-40B4-BE49-F238E27FC236}">
                <a16:creationId xmlns:a16="http://schemas.microsoft.com/office/drawing/2014/main" id="{7B687ECE-3FB8-44A4-B57B-91AD218997A3}"/>
              </a:ext>
            </a:extLst>
          </p:cNvPr>
          <p:cNvGrpSpPr/>
          <p:nvPr/>
        </p:nvGrpSpPr>
        <p:grpSpPr>
          <a:xfrm>
            <a:off x="5934471" y="5452695"/>
            <a:ext cx="6399158" cy="799887"/>
            <a:chOff x="6749297" y="4787462"/>
            <a:chExt cx="6399158" cy="799887"/>
          </a:xfrm>
        </p:grpSpPr>
        <p:sp>
          <p:nvSpPr>
            <p:cNvPr id="19" name="CuadroTexto 18">
              <a:extLst>
                <a:ext uri="{FF2B5EF4-FFF2-40B4-BE49-F238E27FC236}">
                  <a16:creationId xmlns:a16="http://schemas.microsoft.com/office/drawing/2014/main" id="{3BB18F70-ED20-4112-8768-8198F35AD388}"/>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31" name="Grupo 30">
              <a:extLst>
                <a:ext uri="{FF2B5EF4-FFF2-40B4-BE49-F238E27FC236}">
                  <a16:creationId xmlns:a16="http://schemas.microsoft.com/office/drawing/2014/main" id="{E42CE625-D454-4B81-9621-D8DBCBCB5CAF}"/>
                </a:ext>
              </a:extLst>
            </p:cNvPr>
            <p:cNvGrpSpPr/>
            <p:nvPr/>
          </p:nvGrpSpPr>
          <p:grpSpPr>
            <a:xfrm>
              <a:off x="6749297" y="4787462"/>
              <a:ext cx="5640399" cy="461665"/>
              <a:chOff x="6749297" y="4787462"/>
              <a:chExt cx="5640399" cy="461665"/>
            </a:xfrm>
          </p:grpSpPr>
          <p:sp>
            <p:nvSpPr>
              <p:cNvPr id="32" name="CuadroTexto 31">
                <a:extLst>
                  <a:ext uri="{FF2B5EF4-FFF2-40B4-BE49-F238E27FC236}">
                    <a16:creationId xmlns:a16="http://schemas.microsoft.com/office/drawing/2014/main" id="{FF689799-DDE5-4F54-8425-C7C6B60CCAE6}"/>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33" name="Rectángulo 32">
                <a:extLst>
                  <a:ext uri="{FF2B5EF4-FFF2-40B4-BE49-F238E27FC236}">
                    <a16:creationId xmlns:a16="http://schemas.microsoft.com/office/drawing/2014/main" id="{3263A36C-004A-45FB-8E2B-70A0BC64DF1E}"/>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Rectángulo 33">
                <a:extLst>
                  <a:ext uri="{FF2B5EF4-FFF2-40B4-BE49-F238E27FC236}">
                    <a16:creationId xmlns:a16="http://schemas.microsoft.com/office/drawing/2014/main" id="{E15D6927-A363-4A87-97C2-2C824878028B}"/>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Rectángulo 34">
                <a:extLst>
                  <a:ext uri="{FF2B5EF4-FFF2-40B4-BE49-F238E27FC236}">
                    <a16:creationId xmlns:a16="http://schemas.microsoft.com/office/drawing/2014/main" id="{A1668842-E9D7-4C2F-9F6C-EAF69703F4A5}"/>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id="{0CAA62FC-46F5-471E-B364-F6FE6BEE6A02}"/>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503628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6780" y="4988711"/>
            <a:ext cx="2595648" cy="1806046"/>
          </a:xfrm>
          <a:prstGeom prst="rect">
            <a:avLst/>
          </a:prstGeom>
          <a:blipFill>
            <a:blip r:embed="rId3" cstate="print"/>
            <a:stretch>
              <a:fillRect/>
            </a:stretch>
          </a:blipFill>
        </p:spPr>
        <p:txBody>
          <a:bodyPr wrap="square" lIns="0" tIns="0" rIns="0" bIns="0" rtlCol="0"/>
          <a:lstStyle/>
          <a:p>
            <a:endParaRPr sz="1092"/>
          </a:p>
        </p:txBody>
      </p:sp>
      <p:sp>
        <p:nvSpPr>
          <p:cNvPr id="5" name="object 5"/>
          <p:cNvSpPr txBox="1"/>
          <p:nvPr/>
        </p:nvSpPr>
        <p:spPr>
          <a:xfrm>
            <a:off x="452749" y="5677478"/>
            <a:ext cx="8921142" cy="1586687"/>
          </a:xfrm>
          <a:prstGeom prst="rect">
            <a:avLst/>
          </a:prstGeom>
        </p:spPr>
        <p:txBody>
          <a:bodyPr vert="horz" wrap="square" lIns="0" tIns="9242" rIns="0" bIns="0" rtlCol="0">
            <a:spAutoFit/>
          </a:bodyPr>
          <a:lstStyle/>
          <a:p>
            <a:pPr marL="7701">
              <a:lnSpc>
                <a:spcPts val="4020"/>
              </a:lnSpc>
              <a:spcBef>
                <a:spcPts val="73"/>
              </a:spcBef>
            </a:pPr>
            <a:r>
              <a:rPr lang="es-CO" sz="2000" b="1" dirty="0">
                <a:solidFill>
                  <a:srgbClr val="003B65"/>
                </a:solidFill>
                <a:latin typeface="Arial"/>
                <a:cs typeface="Arial"/>
              </a:rPr>
              <a:t>Proyecto 979</a:t>
            </a:r>
            <a:endParaRPr lang="es-CO" sz="2000" dirty="0">
              <a:latin typeface="Arial"/>
              <a:cs typeface="Arial"/>
            </a:endParaRPr>
          </a:p>
          <a:p>
            <a:pPr marL="7701">
              <a:lnSpc>
                <a:spcPts val="2056"/>
              </a:lnSpc>
            </a:pPr>
            <a:r>
              <a:rPr lang="es-CO" sz="2000" spc="-3" dirty="0">
                <a:solidFill>
                  <a:srgbClr val="3C3C3B"/>
                </a:solidFill>
                <a:latin typeface="Arial"/>
                <a:cs typeface="Arial"/>
              </a:rPr>
              <a:t>Control </a:t>
            </a:r>
            <a:r>
              <a:rPr lang="es-CO" sz="2000" dirty="0">
                <a:solidFill>
                  <a:srgbClr val="3C3C3B"/>
                </a:solidFill>
                <a:latin typeface="Arial"/>
                <a:cs typeface="Arial"/>
              </a:rPr>
              <a:t>a </a:t>
            </a:r>
            <a:r>
              <a:rPr lang="es-CO" sz="2000" spc="-3" dirty="0">
                <a:solidFill>
                  <a:srgbClr val="3C3C3B"/>
                </a:solidFill>
                <a:latin typeface="Arial"/>
                <a:cs typeface="Arial"/>
              </a:rPr>
              <a:t>los </a:t>
            </a:r>
            <a:r>
              <a:rPr lang="es-CO" sz="2000" dirty="0">
                <a:solidFill>
                  <a:srgbClr val="3C3C3B"/>
                </a:solidFill>
                <a:latin typeface="Arial"/>
                <a:cs typeface="Arial"/>
              </a:rPr>
              <a:t>factores </a:t>
            </a:r>
            <a:r>
              <a:rPr lang="es-CO" sz="2000" spc="-3" dirty="0">
                <a:solidFill>
                  <a:srgbClr val="3C3C3B"/>
                </a:solidFill>
                <a:latin typeface="Arial"/>
                <a:cs typeface="Arial"/>
              </a:rPr>
              <a:t>de deterioro de los recursos naturales </a:t>
            </a:r>
          </a:p>
          <a:p>
            <a:pPr marL="7701">
              <a:lnSpc>
                <a:spcPts val="2056"/>
              </a:lnSpc>
            </a:pPr>
            <a:r>
              <a:rPr lang="es-CO" sz="2000" spc="-3" dirty="0">
                <a:solidFill>
                  <a:srgbClr val="3C3C3B"/>
                </a:solidFill>
                <a:latin typeface="Arial"/>
                <a:cs typeface="Arial"/>
              </a:rPr>
              <a:t>en la </a:t>
            </a:r>
            <a:r>
              <a:rPr lang="es-CO" sz="2000" dirty="0">
                <a:solidFill>
                  <a:srgbClr val="3C3C3B"/>
                </a:solidFill>
                <a:latin typeface="Arial"/>
                <a:cs typeface="Arial"/>
              </a:rPr>
              <a:t>zona</a:t>
            </a:r>
            <a:r>
              <a:rPr lang="es-CO" sz="2000" spc="-24" dirty="0">
                <a:solidFill>
                  <a:srgbClr val="3C3C3B"/>
                </a:solidFill>
                <a:latin typeface="Arial"/>
                <a:cs typeface="Arial"/>
              </a:rPr>
              <a:t> </a:t>
            </a:r>
            <a:r>
              <a:rPr lang="es-CO" sz="2000" spc="-3" dirty="0">
                <a:solidFill>
                  <a:srgbClr val="3C3C3B"/>
                </a:solidFill>
                <a:latin typeface="Arial"/>
                <a:cs typeface="Arial"/>
              </a:rPr>
              <a:t>urbana del Distrito</a:t>
            </a:r>
            <a:endParaRPr lang="es-CO" sz="2000" dirty="0">
              <a:latin typeface="Arial"/>
              <a:cs typeface="Arial"/>
            </a:endParaRPr>
          </a:p>
          <a:p>
            <a:pPr marL="7701">
              <a:lnSpc>
                <a:spcPts val="4020"/>
              </a:lnSpc>
              <a:spcBef>
                <a:spcPts val="73"/>
              </a:spcBef>
            </a:pPr>
            <a:endParaRPr sz="1850" dirty="0">
              <a:latin typeface="Arial"/>
              <a:cs typeface="Arial"/>
            </a:endParaRPr>
          </a:p>
        </p:txBody>
      </p:sp>
      <p:sp>
        <p:nvSpPr>
          <p:cNvPr id="6" name="object 6"/>
          <p:cNvSpPr/>
          <p:nvPr/>
        </p:nvSpPr>
        <p:spPr>
          <a:xfrm>
            <a:off x="428" y="5832764"/>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grpSp>
        <p:nvGrpSpPr>
          <p:cNvPr id="24" name="Grupo 23">
            <a:extLst>
              <a:ext uri="{FF2B5EF4-FFF2-40B4-BE49-F238E27FC236}">
                <a16:creationId xmlns:a16="http://schemas.microsoft.com/office/drawing/2014/main" id="{FDAEC8F1-FD30-4FD2-BE4B-7250D9F1FC3C}"/>
              </a:ext>
            </a:extLst>
          </p:cNvPr>
          <p:cNvGrpSpPr/>
          <p:nvPr/>
        </p:nvGrpSpPr>
        <p:grpSpPr>
          <a:xfrm>
            <a:off x="6096428" y="5103216"/>
            <a:ext cx="6399158" cy="799887"/>
            <a:chOff x="6749297" y="4787462"/>
            <a:chExt cx="6399158" cy="799887"/>
          </a:xfrm>
        </p:grpSpPr>
        <p:sp>
          <p:nvSpPr>
            <p:cNvPr id="25" name="CuadroTexto 24">
              <a:extLst>
                <a:ext uri="{FF2B5EF4-FFF2-40B4-BE49-F238E27FC236}">
                  <a16:creationId xmlns:a16="http://schemas.microsoft.com/office/drawing/2014/main" id="{9AB9C7AB-3206-47FF-8494-0E8B5A10710B}"/>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B0656CE0-B92D-4FBC-8C6D-2D8F5F493520}"/>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0C83E623-700E-49A8-A2D3-23ED1B41410D}"/>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0A42BDD8-8528-493A-B5B1-B1A3C75E8358}"/>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D6B3DF5D-C1CF-419F-96E4-DE8FB09ADB9E}"/>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EAC6B062-12B5-458D-BB37-A2E257CD17FF}"/>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3EBB4E9B-6A11-4F4A-84DF-4751918615DF}"/>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graphicFrame>
        <p:nvGraphicFramePr>
          <p:cNvPr id="14" name="Tabla 13">
            <a:extLst>
              <a:ext uri="{FF2B5EF4-FFF2-40B4-BE49-F238E27FC236}">
                <a16:creationId xmlns:a16="http://schemas.microsoft.com/office/drawing/2014/main" id="{90E15DE5-84F1-49F8-A15B-98CF758FE3AC}"/>
              </a:ext>
            </a:extLst>
          </p:cNvPr>
          <p:cNvGraphicFramePr>
            <a:graphicFrameLocks noGrp="1"/>
          </p:cNvGraphicFramePr>
          <p:nvPr/>
        </p:nvGraphicFramePr>
        <p:xfrm>
          <a:off x="1126436" y="1688355"/>
          <a:ext cx="9554811" cy="3198513"/>
        </p:xfrm>
        <a:graphic>
          <a:graphicData uri="http://schemas.openxmlformats.org/drawingml/2006/table">
            <a:tbl>
              <a:tblPr/>
              <a:tblGrid>
                <a:gridCol w="3098575">
                  <a:extLst>
                    <a:ext uri="{9D8B030D-6E8A-4147-A177-3AD203B41FA5}">
                      <a16:colId xmlns:a16="http://schemas.microsoft.com/office/drawing/2014/main" val="1576314225"/>
                    </a:ext>
                  </a:extLst>
                </a:gridCol>
                <a:gridCol w="829787">
                  <a:extLst>
                    <a:ext uri="{9D8B030D-6E8A-4147-A177-3AD203B41FA5}">
                      <a16:colId xmlns:a16="http://schemas.microsoft.com/office/drawing/2014/main" val="4213026449"/>
                    </a:ext>
                  </a:extLst>
                </a:gridCol>
                <a:gridCol w="938325">
                  <a:extLst>
                    <a:ext uri="{9D8B030D-6E8A-4147-A177-3AD203B41FA5}">
                      <a16:colId xmlns:a16="http://schemas.microsoft.com/office/drawing/2014/main" val="3762502108"/>
                    </a:ext>
                  </a:extLst>
                </a:gridCol>
                <a:gridCol w="938325">
                  <a:extLst>
                    <a:ext uri="{9D8B030D-6E8A-4147-A177-3AD203B41FA5}">
                      <a16:colId xmlns:a16="http://schemas.microsoft.com/office/drawing/2014/main" val="1877007086"/>
                    </a:ext>
                  </a:extLst>
                </a:gridCol>
                <a:gridCol w="938325">
                  <a:extLst>
                    <a:ext uri="{9D8B030D-6E8A-4147-A177-3AD203B41FA5}">
                      <a16:colId xmlns:a16="http://schemas.microsoft.com/office/drawing/2014/main" val="3675949255"/>
                    </a:ext>
                  </a:extLst>
                </a:gridCol>
                <a:gridCol w="938325">
                  <a:extLst>
                    <a:ext uri="{9D8B030D-6E8A-4147-A177-3AD203B41FA5}">
                      <a16:colId xmlns:a16="http://schemas.microsoft.com/office/drawing/2014/main" val="950131034"/>
                    </a:ext>
                  </a:extLst>
                </a:gridCol>
                <a:gridCol w="938325">
                  <a:extLst>
                    <a:ext uri="{9D8B030D-6E8A-4147-A177-3AD203B41FA5}">
                      <a16:colId xmlns:a16="http://schemas.microsoft.com/office/drawing/2014/main" val="160982399"/>
                    </a:ext>
                  </a:extLst>
                </a:gridCol>
                <a:gridCol w="934824">
                  <a:extLst>
                    <a:ext uri="{9D8B030D-6E8A-4147-A177-3AD203B41FA5}">
                      <a16:colId xmlns:a16="http://schemas.microsoft.com/office/drawing/2014/main" val="2843890831"/>
                    </a:ext>
                  </a:extLst>
                </a:gridCol>
              </a:tblGrid>
              <a:tr h="300048">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43543286"/>
                  </a:ext>
                </a:extLst>
              </a:tr>
              <a:tr h="610098">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39483469"/>
                  </a:ext>
                </a:extLst>
              </a:tr>
              <a:tr h="360058">
                <a:tc rowSpan="3">
                  <a:txBody>
                    <a:bodyPr/>
                    <a:lstStyle/>
                    <a:p>
                      <a:pPr algn="ctr" fontAlgn="ctr"/>
                      <a:r>
                        <a:rPr lang="es-CO" sz="1000" b="0" i="0" u="none" strike="noStrike">
                          <a:solidFill>
                            <a:srgbClr val="000000"/>
                          </a:solidFill>
                          <a:effectLst/>
                          <a:latin typeface="Calibri" panose="020F0502020204030204" pitchFamily="34" charset="0"/>
                        </a:rPr>
                        <a:t>Otorgar las concesiones, permisos y autorizaciones (50% sanciones y 50% permisos) solicitados a la</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autoridad ambiental con fines de regularización ambiental del Distrito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28,02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56,04%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12,50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761688007"/>
                  </a:ext>
                </a:extLst>
              </a:tr>
              <a:tr h="350056">
                <a:tc vMerge="1">
                  <a:txBody>
                    <a:bodyPr/>
                    <a:lstStyle/>
                    <a:p>
                      <a:endParaRPr lang="es-CO"/>
                    </a:p>
                  </a:txBody>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52,60%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dirty="0">
                          <a:solidFill>
                            <a:srgbClr val="000000"/>
                          </a:solidFill>
                          <a:effectLst/>
                          <a:latin typeface="Calibri" panose="020F0502020204030204" pitchFamily="34" charset="0"/>
                        </a:rPr>
                        <a:t>11,00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652808720"/>
                  </a:ext>
                </a:extLst>
              </a:tr>
              <a:tr h="370059">
                <a:tc vMerge="1">
                  <a:txBody>
                    <a:bodyPr/>
                    <a:lstStyle/>
                    <a:p>
                      <a:endParaRPr lang="es-CO"/>
                    </a:p>
                  </a:txBody>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24,92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49,84%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13,50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746816394"/>
                  </a:ext>
                </a:extLst>
              </a:tr>
              <a:tr h="540087">
                <a:tc>
                  <a:txBody>
                    <a:bodyPr/>
                    <a:lstStyle/>
                    <a:p>
                      <a:pPr algn="ctr" fontAlgn="ctr"/>
                      <a:r>
                        <a:rPr lang="es-CO" sz="1000" b="0" i="0" u="none" strike="noStrike">
                          <a:solidFill>
                            <a:srgbClr val="000000"/>
                          </a:solidFill>
                          <a:effectLst/>
                          <a:latin typeface="Calibri" panose="020F0502020204030204" pitchFamily="34" charset="0"/>
                        </a:rPr>
                        <a:t>Realizar el 100% de las actuaciones de inspección, vigilancia, control (IVC), seguimiento y monitoreo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92553437"/>
                  </a:ext>
                </a:extLst>
              </a:tr>
              <a:tr h="668107">
                <a:tc>
                  <a:txBody>
                    <a:bodyPr/>
                    <a:lstStyle/>
                    <a:p>
                      <a:pPr algn="ctr" fontAlgn="ctr"/>
                      <a:r>
                        <a:rPr lang="es-CO" sz="1000" b="0" i="0" u="none" strike="noStrike">
                          <a:solidFill>
                            <a:srgbClr val="000000"/>
                          </a:solidFill>
                          <a:effectLst/>
                          <a:latin typeface="Calibri" panose="020F0502020204030204" pitchFamily="34" charset="0"/>
                        </a:rPr>
                        <a:t>La cuenca hídrica del Rio Bogotá en proceso de descontaminación a través de acciones de corto y mediano plazo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59495496"/>
                  </a:ext>
                </a:extLst>
              </a:tr>
            </a:tbl>
          </a:graphicData>
        </a:graphic>
      </p:graphicFrame>
    </p:spTree>
    <p:extLst>
      <p:ext uri="{BB962C8B-B14F-4D97-AF65-F5344CB8AC3E}">
        <p14:creationId xmlns:p14="http://schemas.microsoft.com/office/powerpoint/2010/main" val="3837993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8056"/>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5" name="object 5"/>
          <p:cNvSpPr txBox="1"/>
          <p:nvPr/>
        </p:nvSpPr>
        <p:spPr>
          <a:xfrm>
            <a:off x="340808" y="5670717"/>
            <a:ext cx="9135980" cy="1060902"/>
          </a:xfrm>
          <a:prstGeom prst="rect">
            <a:avLst/>
          </a:prstGeom>
        </p:spPr>
        <p:txBody>
          <a:bodyPr vert="horz" wrap="square" lIns="0" tIns="9242" rIns="0" bIns="0" rtlCol="0">
            <a:spAutoFit/>
          </a:bodyPr>
          <a:lstStyle/>
          <a:p>
            <a:pPr marL="7701">
              <a:lnSpc>
                <a:spcPts val="4020"/>
              </a:lnSpc>
              <a:spcBef>
                <a:spcPts val="73"/>
              </a:spcBef>
            </a:pPr>
            <a:r>
              <a:rPr lang="es-CO" sz="2000" b="1" dirty="0">
                <a:solidFill>
                  <a:srgbClr val="003B65"/>
                </a:solidFill>
                <a:latin typeface="Arial"/>
                <a:cs typeface="Arial"/>
              </a:rPr>
              <a:t>Proyecto 979</a:t>
            </a:r>
            <a:endParaRPr lang="es-CO" sz="2000" dirty="0">
              <a:latin typeface="Arial"/>
              <a:cs typeface="Arial"/>
            </a:endParaRPr>
          </a:p>
          <a:p>
            <a:pPr marL="7701">
              <a:lnSpc>
                <a:spcPts val="2056"/>
              </a:lnSpc>
            </a:pPr>
            <a:r>
              <a:rPr lang="es-CO" sz="2000" spc="-3" dirty="0">
                <a:solidFill>
                  <a:srgbClr val="3C3C3B"/>
                </a:solidFill>
                <a:latin typeface="Arial"/>
                <a:cs typeface="Arial"/>
              </a:rPr>
              <a:t>Control </a:t>
            </a:r>
            <a:r>
              <a:rPr lang="es-CO" sz="2000" dirty="0">
                <a:solidFill>
                  <a:srgbClr val="3C3C3B"/>
                </a:solidFill>
                <a:latin typeface="Arial"/>
                <a:cs typeface="Arial"/>
              </a:rPr>
              <a:t>a </a:t>
            </a:r>
            <a:r>
              <a:rPr lang="es-CO" sz="2000" spc="-3" dirty="0">
                <a:solidFill>
                  <a:srgbClr val="3C3C3B"/>
                </a:solidFill>
                <a:latin typeface="Arial"/>
                <a:cs typeface="Arial"/>
              </a:rPr>
              <a:t>los </a:t>
            </a:r>
            <a:r>
              <a:rPr lang="es-CO" sz="2000" dirty="0">
                <a:solidFill>
                  <a:srgbClr val="3C3C3B"/>
                </a:solidFill>
                <a:latin typeface="Arial"/>
                <a:cs typeface="Arial"/>
              </a:rPr>
              <a:t>factores </a:t>
            </a:r>
            <a:r>
              <a:rPr lang="es-CO" sz="2000" spc="-3" dirty="0">
                <a:solidFill>
                  <a:srgbClr val="3C3C3B"/>
                </a:solidFill>
                <a:latin typeface="Arial"/>
                <a:cs typeface="Arial"/>
              </a:rPr>
              <a:t>de deterioro de los recursos 			naturales en a </a:t>
            </a:r>
            <a:r>
              <a:rPr lang="es-CO" sz="2000" dirty="0">
                <a:solidFill>
                  <a:srgbClr val="3C3C3B"/>
                </a:solidFill>
                <a:latin typeface="Arial"/>
                <a:cs typeface="Arial"/>
              </a:rPr>
              <a:t>zona</a:t>
            </a:r>
            <a:r>
              <a:rPr lang="es-CO" sz="2000" spc="-24" dirty="0">
                <a:solidFill>
                  <a:srgbClr val="3C3C3B"/>
                </a:solidFill>
                <a:latin typeface="Arial"/>
                <a:cs typeface="Arial"/>
              </a:rPr>
              <a:t> </a:t>
            </a:r>
            <a:r>
              <a:rPr lang="es-CO" sz="2000" spc="-3" dirty="0">
                <a:solidFill>
                  <a:srgbClr val="3C3C3B"/>
                </a:solidFill>
                <a:latin typeface="Arial"/>
                <a:cs typeface="Arial"/>
              </a:rPr>
              <a:t>urbana del Distrito</a:t>
            </a:r>
            <a:endParaRPr sz="1850" dirty="0">
              <a:latin typeface="Arial"/>
              <a:cs typeface="Arial"/>
            </a:endParaRPr>
          </a:p>
        </p:txBody>
      </p:sp>
      <p:sp>
        <p:nvSpPr>
          <p:cNvPr id="6" name="object 6"/>
          <p:cNvSpPr/>
          <p:nvPr/>
        </p:nvSpPr>
        <p:spPr>
          <a:xfrm>
            <a:off x="428" y="5818908"/>
            <a:ext cx="221245" cy="1010229"/>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28" name="object 2">
            <a:extLst>
              <a:ext uri="{FF2B5EF4-FFF2-40B4-BE49-F238E27FC236}">
                <a16:creationId xmlns:a16="http://schemas.microsoft.com/office/drawing/2014/main" id="{ABBEAA57-C6A4-4EDB-A950-11E32FB51043}"/>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graphicFrame>
        <p:nvGraphicFramePr>
          <p:cNvPr id="2" name="Tabla 1">
            <a:extLst>
              <a:ext uri="{FF2B5EF4-FFF2-40B4-BE49-F238E27FC236}">
                <a16:creationId xmlns:a16="http://schemas.microsoft.com/office/drawing/2014/main" id="{48F95FE8-F21E-448E-9D60-C052F476A9C3}"/>
              </a:ext>
            </a:extLst>
          </p:cNvPr>
          <p:cNvGraphicFramePr>
            <a:graphicFrameLocks noGrp="1"/>
          </p:cNvGraphicFramePr>
          <p:nvPr/>
        </p:nvGraphicFramePr>
        <p:xfrm>
          <a:off x="339951" y="1411076"/>
          <a:ext cx="11512097" cy="4414199"/>
        </p:xfrm>
        <a:graphic>
          <a:graphicData uri="http://schemas.openxmlformats.org/drawingml/2006/table">
            <a:tbl>
              <a:tblPr/>
              <a:tblGrid>
                <a:gridCol w="3053104">
                  <a:extLst>
                    <a:ext uri="{9D8B030D-6E8A-4147-A177-3AD203B41FA5}">
                      <a16:colId xmlns:a16="http://schemas.microsoft.com/office/drawing/2014/main" val="2407042676"/>
                    </a:ext>
                  </a:extLst>
                </a:gridCol>
                <a:gridCol w="817611">
                  <a:extLst>
                    <a:ext uri="{9D8B030D-6E8A-4147-A177-3AD203B41FA5}">
                      <a16:colId xmlns:a16="http://schemas.microsoft.com/office/drawing/2014/main" val="1919221540"/>
                    </a:ext>
                  </a:extLst>
                </a:gridCol>
                <a:gridCol w="924555">
                  <a:extLst>
                    <a:ext uri="{9D8B030D-6E8A-4147-A177-3AD203B41FA5}">
                      <a16:colId xmlns:a16="http://schemas.microsoft.com/office/drawing/2014/main" val="98508483"/>
                    </a:ext>
                  </a:extLst>
                </a:gridCol>
                <a:gridCol w="924555">
                  <a:extLst>
                    <a:ext uri="{9D8B030D-6E8A-4147-A177-3AD203B41FA5}">
                      <a16:colId xmlns:a16="http://schemas.microsoft.com/office/drawing/2014/main" val="2100195747"/>
                    </a:ext>
                  </a:extLst>
                </a:gridCol>
                <a:gridCol w="924555">
                  <a:extLst>
                    <a:ext uri="{9D8B030D-6E8A-4147-A177-3AD203B41FA5}">
                      <a16:colId xmlns:a16="http://schemas.microsoft.com/office/drawing/2014/main" val="343060974"/>
                    </a:ext>
                  </a:extLst>
                </a:gridCol>
                <a:gridCol w="924555">
                  <a:extLst>
                    <a:ext uri="{9D8B030D-6E8A-4147-A177-3AD203B41FA5}">
                      <a16:colId xmlns:a16="http://schemas.microsoft.com/office/drawing/2014/main" val="4046423234"/>
                    </a:ext>
                  </a:extLst>
                </a:gridCol>
                <a:gridCol w="924555">
                  <a:extLst>
                    <a:ext uri="{9D8B030D-6E8A-4147-A177-3AD203B41FA5}">
                      <a16:colId xmlns:a16="http://schemas.microsoft.com/office/drawing/2014/main" val="547363493"/>
                    </a:ext>
                  </a:extLst>
                </a:gridCol>
                <a:gridCol w="921106">
                  <a:extLst>
                    <a:ext uri="{9D8B030D-6E8A-4147-A177-3AD203B41FA5}">
                      <a16:colId xmlns:a16="http://schemas.microsoft.com/office/drawing/2014/main" val="2939027851"/>
                    </a:ext>
                  </a:extLst>
                </a:gridCol>
                <a:gridCol w="2097501">
                  <a:extLst>
                    <a:ext uri="{9D8B030D-6E8A-4147-A177-3AD203B41FA5}">
                      <a16:colId xmlns:a16="http://schemas.microsoft.com/office/drawing/2014/main" val="1787452913"/>
                    </a:ext>
                  </a:extLst>
                </a:gridCol>
              </a:tblGrid>
              <a:tr h="274086">
                <a:tc rowSpan="2">
                  <a:txBody>
                    <a:bodyPr/>
                    <a:lstStyle/>
                    <a:p>
                      <a:pPr algn="ctr" fontAlgn="ctr"/>
                      <a:r>
                        <a:rPr lang="es-CO" sz="1100" b="0" i="0" u="none" strike="noStrike" dirty="0">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1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34613810"/>
                  </a:ext>
                </a:extLst>
              </a:tr>
              <a:tr h="669092">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273866004"/>
                  </a:ext>
                </a:extLst>
              </a:tr>
              <a:tr h="652959">
                <a:tc>
                  <a:txBody>
                    <a:bodyPr/>
                    <a:lstStyle/>
                    <a:p>
                      <a:pPr algn="ctr" fontAlgn="ctr"/>
                      <a:r>
                        <a:rPr lang="es-CO" sz="1000" b="0" i="0" u="none" strike="noStrike" dirty="0">
                          <a:solidFill>
                            <a:srgbClr val="000000"/>
                          </a:solidFill>
                          <a:effectLst/>
                          <a:latin typeface="Calibri" panose="020F0502020204030204" pitchFamily="34" charset="0"/>
                        </a:rPr>
                        <a:t>Realizar operativos de control y limpieza de las rutas tradicionalmente cubierta por publicidad exterior visual ilegal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838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72,68%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100" b="0" i="0" u="none" strike="noStrike">
                          <a:solidFill>
                            <a:srgbClr val="000000"/>
                          </a:solidFill>
                          <a:effectLst/>
                          <a:latin typeface="Calibri" panose="020F0502020204030204" pitchFamily="34" charset="0"/>
                        </a:rPr>
                        <a:t>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31,25%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s-CO" sz="1000" b="0" i="0" u="none" strike="noStrike" dirty="0">
                          <a:solidFill>
                            <a:srgbClr val="000000"/>
                          </a:solidFill>
                          <a:effectLst/>
                          <a:latin typeface="Calibri" panose="020F0502020204030204" pitchFamily="34" charset="0"/>
                        </a:rPr>
                        <a:t> Durante el primer semestre se han realizado 45 operativos de control y sensibilización en las rutas críticas así, en tal sentido se considera que no hay retraso.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951815"/>
                  </a:ext>
                </a:extLst>
              </a:tr>
              <a:tr h="386946">
                <a:tc>
                  <a:txBody>
                    <a:bodyPr/>
                    <a:lstStyle/>
                    <a:p>
                      <a:pPr algn="ctr" fontAlgn="ctr"/>
                      <a:r>
                        <a:rPr lang="es-CO" sz="1000" b="0" i="0" u="none" strike="noStrike">
                          <a:solidFill>
                            <a:srgbClr val="000000"/>
                          </a:solidFill>
                          <a:effectLst/>
                          <a:latin typeface="Calibri" panose="020F0502020204030204" pitchFamily="34" charset="0"/>
                        </a:rPr>
                        <a:t>Implementar acciones de control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17600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7631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4750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45,94%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s-CO" sz="10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3793747"/>
                  </a:ext>
                </a:extLst>
              </a:tr>
              <a:tr h="652959">
                <a:tc>
                  <a:txBody>
                    <a:bodyPr/>
                    <a:lstStyle/>
                    <a:p>
                      <a:pPr algn="ctr" fontAlgn="ctr"/>
                      <a:r>
                        <a:rPr lang="es-CO" sz="1000" b="0" i="0" u="none" strike="noStrike">
                          <a:solidFill>
                            <a:srgbClr val="000000"/>
                          </a:solidFill>
                          <a:effectLst/>
                          <a:latin typeface="Calibri" panose="020F0502020204030204" pitchFamily="34" charset="0"/>
                        </a:rPr>
                        <a:t>Ejecutar el Plan de Saneamiento y Manejo de Vertimientos - PSMV, entre otros proyectos prioritarios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44,50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28,00%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s-CO" sz="1000" b="0" i="0" u="none" strike="noStrike" dirty="0">
                          <a:solidFill>
                            <a:srgbClr val="000000"/>
                          </a:solidFill>
                          <a:effectLst/>
                          <a:latin typeface="Calibri" panose="020F0502020204030204" pitchFamily="34" charset="0"/>
                        </a:rPr>
                        <a:t>Se realizaron las visitas lo largo de las</a:t>
                      </a:r>
                      <a:r>
                        <a:rPr lang="es-CO" sz="1000" b="0" i="0" u="none" strike="noStrike" baseline="0" dirty="0">
                          <a:solidFill>
                            <a:srgbClr val="000000"/>
                          </a:solidFill>
                          <a:effectLst/>
                          <a:latin typeface="Calibri" panose="020F0502020204030204" pitchFamily="34" charset="0"/>
                        </a:rPr>
                        <a:t> cuencas </a:t>
                      </a:r>
                      <a:r>
                        <a:rPr lang="es-CO" sz="1000" b="0" i="0" u="none" strike="noStrike" dirty="0">
                          <a:solidFill>
                            <a:srgbClr val="000000"/>
                          </a:solidFill>
                          <a:effectLst/>
                          <a:latin typeface="Calibri" panose="020F0502020204030204" pitchFamily="34" charset="0"/>
                        </a:rPr>
                        <a:t>Torca, Salitre, Fucha y Tunjuelo con y la verificación de los 115 puntos de vertimiento </a:t>
                      </a:r>
                      <a:r>
                        <a:rPr lang="es-CO" sz="1000" b="0" i="0" u="none" strike="noStrike" baseline="0" dirty="0">
                          <a:solidFill>
                            <a:srgbClr val="000000"/>
                          </a:solidFill>
                          <a:effectLst/>
                          <a:latin typeface="Calibri" panose="020F0502020204030204" pitchFamily="34" charset="0"/>
                        </a:rPr>
                        <a:t> del </a:t>
                      </a:r>
                      <a:r>
                        <a:rPr lang="es-CO" sz="1000" b="0" i="0" u="none" strike="noStrike" dirty="0">
                          <a:solidFill>
                            <a:srgbClr val="000000"/>
                          </a:solidFill>
                          <a:effectLst/>
                          <a:latin typeface="Calibri" panose="020F0502020204030204" pitchFamily="34" charset="0"/>
                        </a:rPr>
                        <a:t> PSMV.  No hay</a:t>
                      </a:r>
                      <a:r>
                        <a:rPr lang="es-CO" sz="1000" b="0" i="0" u="none" strike="noStrike" baseline="0" dirty="0">
                          <a:solidFill>
                            <a:srgbClr val="000000"/>
                          </a:solidFill>
                          <a:effectLst/>
                          <a:latin typeface="Calibri" panose="020F0502020204030204" pitchFamily="34" charset="0"/>
                        </a:rPr>
                        <a:t> retraso</a:t>
                      </a:r>
                      <a:endParaRPr lang="es-CO" sz="10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7956174"/>
                  </a:ext>
                </a:extLst>
              </a:tr>
              <a:tr h="652959">
                <a:tc>
                  <a:txBody>
                    <a:bodyPr/>
                    <a:lstStyle/>
                    <a:p>
                      <a:pPr algn="ctr" fontAlgn="ctr"/>
                      <a:r>
                        <a:rPr lang="es-CO" sz="1000" b="0" i="0" u="none" strike="noStrike">
                          <a:solidFill>
                            <a:srgbClr val="000000"/>
                          </a:solidFill>
                          <a:effectLst/>
                          <a:latin typeface="Calibri" panose="020F0502020204030204" pitchFamily="34" charset="0"/>
                        </a:rPr>
                        <a:t>Identificar áreas (has) / predios con suelo degradado y/o contaminado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45,83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45,83%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dirty="0">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8,33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33,32%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s-CO" sz="1000" b="0" i="0" u="none" strike="noStrike" dirty="0">
                          <a:solidFill>
                            <a:srgbClr val="000000"/>
                          </a:solidFill>
                          <a:effectLst/>
                          <a:latin typeface="Calibri" panose="020F0502020204030204" pitchFamily="34" charset="0"/>
                        </a:rPr>
                        <a:t>Se atendieron las  solicitudes de concepto diagnóstico de </a:t>
                      </a:r>
                      <a:r>
                        <a:rPr lang="es-CO" sz="1000" b="0" i="0" u="none" strike="noStrike" baseline="0" dirty="0">
                          <a:solidFill>
                            <a:srgbClr val="000000"/>
                          </a:solidFill>
                          <a:effectLst/>
                          <a:latin typeface="Calibri" panose="020F0502020204030204" pitchFamily="34" charset="0"/>
                        </a:rPr>
                        <a:t> suelos contaminados y de </a:t>
                      </a:r>
                      <a:r>
                        <a:rPr lang="es-CO" sz="1000" b="0" i="0" u="none" strike="noStrike" baseline="0" dirty="0" err="1">
                          <a:solidFill>
                            <a:srgbClr val="000000"/>
                          </a:solidFill>
                          <a:effectLst/>
                          <a:latin typeface="Calibri" panose="020F0502020204030204" pitchFamily="34" charset="0"/>
                        </a:rPr>
                        <a:t>mineria</a:t>
                      </a:r>
                      <a:r>
                        <a:rPr lang="es-CO" sz="1000" b="0" i="0" u="none" strike="noStrike" baseline="0" dirty="0">
                          <a:solidFill>
                            <a:srgbClr val="000000"/>
                          </a:solidFill>
                          <a:effectLst/>
                          <a:latin typeface="Calibri" panose="020F0502020204030204" pitchFamily="34" charset="0"/>
                        </a:rPr>
                        <a:t>, correspondientes a 64 predios de dicho diagnostico. No hay retraso</a:t>
                      </a:r>
                      <a:endParaRPr lang="es-CO" sz="10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3966905"/>
                  </a:ext>
                </a:extLst>
              </a:tr>
              <a:tr h="798075">
                <a:tc>
                  <a:txBody>
                    <a:bodyPr/>
                    <a:lstStyle/>
                    <a:p>
                      <a:pPr algn="ctr" fontAlgn="b"/>
                      <a:r>
                        <a:rPr lang="es-CO" sz="1000" b="0" i="0" u="none" strike="noStrike">
                          <a:solidFill>
                            <a:srgbClr val="000000"/>
                          </a:solidFill>
                          <a:effectLst/>
                          <a:latin typeface="Calibri" panose="020F0502020204030204" pitchFamily="34" charset="0"/>
                        </a:rPr>
                        <a:t>Formular, adoptar y ejecutar el Plan Distrital de Silvicultura Urbana, Zonas verdes y Jardinería con prospectiva de ejecución a 12 años, definido en el Decreto 531 de 2010 y adelantar su implementación en</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un 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0,41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0,63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0,41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65,08%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s-CO" sz="10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84260367"/>
                  </a:ext>
                </a:extLst>
              </a:tr>
            </a:tbl>
          </a:graphicData>
        </a:graphic>
      </p:graphicFrame>
      <p:grpSp>
        <p:nvGrpSpPr>
          <p:cNvPr id="19" name="Grupo 18">
            <a:extLst>
              <a:ext uri="{FF2B5EF4-FFF2-40B4-BE49-F238E27FC236}">
                <a16:creationId xmlns:a16="http://schemas.microsoft.com/office/drawing/2014/main" id="{4E024351-DEC4-4BEA-A538-ACB25B7E5B34}"/>
              </a:ext>
            </a:extLst>
          </p:cNvPr>
          <p:cNvGrpSpPr/>
          <p:nvPr/>
        </p:nvGrpSpPr>
        <p:grpSpPr>
          <a:xfrm>
            <a:off x="5852838" y="5924078"/>
            <a:ext cx="6399158" cy="799887"/>
            <a:chOff x="6749297" y="4787462"/>
            <a:chExt cx="6399158" cy="799887"/>
          </a:xfrm>
        </p:grpSpPr>
        <p:sp>
          <p:nvSpPr>
            <p:cNvPr id="20" name="CuadroTexto 19">
              <a:extLst>
                <a:ext uri="{FF2B5EF4-FFF2-40B4-BE49-F238E27FC236}">
                  <a16:creationId xmlns:a16="http://schemas.microsoft.com/office/drawing/2014/main" id="{AF5FCA60-906D-4707-B90E-9216D5D75EB0}"/>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1" name="Grupo 20">
              <a:extLst>
                <a:ext uri="{FF2B5EF4-FFF2-40B4-BE49-F238E27FC236}">
                  <a16:creationId xmlns:a16="http://schemas.microsoft.com/office/drawing/2014/main" id="{B5D8CE4D-B5BB-4A58-AA54-82D93FE1B9B9}"/>
                </a:ext>
              </a:extLst>
            </p:cNvPr>
            <p:cNvGrpSpPr/>
            <p:nvPr/>
          </p:nvGrpSpPr>
          <p:grpSpPr>
            <a:xfrm>
              <a:off x="6749297" y="4787462"/>
              <a:ext cx="5640399" cy="461665"/>
              <a:chOff x="6749297" y="4787462"/>
              <a:chExt cx="5640399" cy="461665"/>
            </a:xfrm>
          </p:grpSpPr>
          <p:sp>
            <p:nvSpPr>
              <p:cNvPr id="22" name="CuadroTexto 21">
                <a:extLst>
                  <a:ext uri="{FF2B5EF4-FFF2-40B4-BE49-F238E27FC236}">
                    <a16:creationId xmlns:a16="http://schemas.microsoft.com/office/drawing/2014/main" id="{524B4680-162C-4538-B2AE-55BEA4C547B2}"/>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3" name="Rectángulo 22">
                <a:extLst>
                  <a:ext uri="{FF2B5EF4-FFF2-40B4-BE49-F238E27FC236}">
                    <a16:creationId xmlns:a16="http://schemas.microsoft.com/office/drawing/2014/main" id="{C0B16582-9A57-4309-86C0-8CF0741EB5BF}"/>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23">
                <a:extLst>
                  <a:ext uri="{FF2B5EF4-FFF2-40B4-BE49-F238E27FC236}">
                    <a16:creationId xmlns:a16="http://schemas.microsoft.com/office/drawing/2014/main" id="{74829962-5ABA-4109-B761-233E3911B7A5}"/>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24">
                <a:extLst>
                  <a:ext uri="{FF2B5EF4-FFF2-40B4-BE49-F238E27FC236}">
                    <a16:creationId xmlns:a16="http://schemas.microsoft.com/office/drawing/2014/main" id="{A94E5282-A1FA-402E-834C-3C2787857ED1}"/>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25">
                <a:extLst>
                  <a:ext uri="{FF2B5EF4-FFF2-40B4-BE49-F238E27FC236}">
                    <a16:creationId xmlns:a16="http://schemas.microsoft.com/office/drawing/2014/main" id="{1E09F74C-EADF-4A75-8AD7-82C0E766CA6B}"/>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987460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5" name="object 5"/>
          <p:cNvSpPr txBox="1"/>
          <p:nvPr/>
        </p:nvSpPr>
        <p:spPr>
          <a:xfrm>
            <a:off x="334401" y="5824463"/>
            <a:ext cx="8921142" cy="1512436"/>
          </a:xfrm>
          <a:prstGeom prst="rect">
            <a:avLst/>
          </a:prstGeom>
        </p:spPr>
        <p:txBody>
          <a:bodyPr vert="horz" wrap="square" lIns="0" tIns="9242" rIns="0" bIns="0" rtlCol="0">
            <a:spAutoFit/>
          </a:bodyPr>
          <a:lstStyle/>
          <a:p>
            <a:pPr marL="7701">
              <a:lnSpc>
                <a:spcPts val="4020"/>
              </a:lnSpc>
              <a:spcBef>
                <a:spcPts val="73"/>
              </a:spcBef>
            </a:pPr>
            <a:r>
              <a:rPr lang="es-CO" sz="1500" b="1" dirty="0">
                <a:solidFill>
                  <a:srgbClr val="003B65"/>
                </a:solidFill>
                <a:latin typeface="Arial"/>
                <a:cs typeface="Arial"/>
              </a:rPr>
              <a:t>Proyecto 979</a:t>
            </a:r>
            <a:endParaRPr lang="es-CO" sz="1500" dirty="0">
              <a:latin typeface="Arial"/>
              <a:cs typeface="Arial"/>
            </a:endParaRPr>
          </a:p>
          <a:p>
            <a:pPr marL="7701">
              <a:lnSpc>
                <a:spcPts val="2056"/>
              </a:lnSpc>
            </a:pPr>
            <a:r>
              <a:rPr lang="es-CO" sz="1500" spc="-3" dirty="0">
                <a:solidFill>
                  <a:srgbClr val="3C3C3B"/>
                </a:solidFill>
                <a:latin typeface="Arial"/>
                <a:cs typeface="Arial"/>
              </a:rPr>
              <a:t>Control </a:t>
            </a:r>
            <a:r>
              <a:rPr lang="es-CO" sz="1500" dirty="0">
                <a:solidFill>
                  <a:srgbClr val="3C3C3B"/>
                </a:solidFill>
                <a:latin typeface="Arial"/>
                <a:cs typeface="Arial"/>
              </a:rPr>
              <a:t>a </a:t>
            </a:r>
            <a:r>
              <a:rPr lang="es-CO" sz="1500" spc="-3" dirty="0">
                <a:solidFill>
                  <a:srgbClr val="3C3C3B"/>
                </a:solidFill>
                <a:latin typeface="Arial"/>
                <a:cs typeface="Arial"/>
              </a:rPr>
              <a:t>los </a:t>
            </a:r>
            <a:r>
              <a:rPr lang="es-CO" sz="1500" dirty="0">
                <a:solidFill>
                  <a:srgbClr val="3C3C3B"/>
                </a:solidFill>
                <a:latin typeface="Arial"/>
                <a:cs typeface="Arial"/>
              </a:rPr>
              <a:t>factores </a:t>
            </a:r>
            <a:r>
              <a:rPr lang="es-CO" sz="1500" spc="-3" dirty="0">
                <a:solidFill>
                  <a:srgbClr val="3C3C3B"/>
                </a:solidFill>
                <a:latin typeface="Arial"/>
                <a:cs typeface="Arial"/>
              </a:rPr>
              <a:t>de deterioro de los recursos </a:t>
            </a:r>
          </a:p>
          <a:p>
            <a:pPr marL="7701">
              <a:lnSpc>
                <a:spcPts val="2056"/>
              </a:lnSpc>
            </a:pPr>
            <a:r>
              <a:rPr lang="es-CO" sz="1500" spc="-3" dirty="0">
                <a:solidFill>
                  <a:srgbClr val="3C3C3B"/>
                </a:solidFill>
                <a:latin typeface="Arial"/>
                <a:cs typeface="Arial"/>
              </a:rPr>
              <a:t>naturales en la </a:t>
            </a:r>
            <a:r>
              <a:rPr lang="es-CO" sz="1500" dirty="0">
                <a:solidFill>
                  <a:srgbClr val="3C3C3B"/>
                </a:solidFill>
                <a:latin typeface="Arial"/>
                <a:cs typeface="Arial"/>
              </a:rPr>
              <a:t>zona</a:t>
            </a:r>
            <a:r>
              <a:rPr lang="es-CO" sz="1500" spc="-24" dirty="0">
                <a:solidFill>
                  <a:srgbClr val="3C3C3B"/>
                </a:solidFill>
                <a:latin typeface="Arial"/>
                <a:cs typeface="Arial"/>
              </a:rPr>
              <a:t> </a:t>
            </a:r>
            <a:r>
              <a:rPr lang="es-CO" sz="1500" spc="-3" dirty="0">
                <a:solidFill>
                  <a:srgbClr val="3C3C3B"/>
                </a:solidFill>
                <a:latin typeface="Arial"/>
                <a:cs typeface="Arial"/>
              </a:rPr>
              <a:t>urbana del Distrito</a:t>
            </a:r>
            <a:endParaRPr lang="es-CO" sz="1500" dirty="0">
              <a:latin typeface="Arial"/>
              <a:cs typeface="Arial"/>
            </a:endParaRPr>
          </a:p>
          <a:p>
            <a:pPr marL="7701">
              <a:lnSpc>
                <a:spcPts val="4020"/>
              </a:lnSpc>
              <a:spcBef>
                <a:spcPts val="73"/>
              </a:spcBef>
            </a:pPr>
            <a:endParaRPr sz="1850" dirty="0">
              <a:latin typeface="Arial"/>
              <a:cs typeface="Arial"/>
            </a:endParaRPr>
          </a:p>
        </p:txBody>
      </p:sp>
      <p:sp>
        <p:nvSpPr>
          <p:cNvPr id="6" name="object 6"/>
          <p:cNvSpPr/>
          <p:nvPr/>
        </p:nvSpPr>
        <p:spPr>
          <a:xfrm>
            <a:off x="428" y="5832764"/>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graphicFrame>
        <p:nvGraphicFramePr>
          <p:cNvPr id="3" name="Tabla 2">
            <a:extLst>
              <a:ext uri="{FF2B5EF4-FFF2-40B4-BE49-F238E27FC236}">
                <a16:creationId xmlns:a16="http://schemas.microsoft.com/office/drawing/2014/main" id="{E3A1953B-509E-4C20-8ACD-6C24875A69B8}"/>
              </a:ext>
            </a:extLst>
          </p:cNvPr>
          <p:cNvGraphicFramePr>
            <a:graphicFrameLocks noGrp="1"/>
          </p:cNvGraphicFramePr>
          <p:nvPr/>
        </p:nvGraphicFramePr>
        <p:xfrm>
          <a:off x="191386" y="1427219"/>
          <a:ext cx="11660662" cy="4600192"/>
        </p:xfrm>
        <a:graphic>
          <a:graphicData uri="http://schemas.openxmlformats.org/drawingml/2006/table">
            <a:tbl>
              <a:tblPr/>
              <a:tblGrid>
                <a:gridCol w="3322312">
                  <a:extLst>
                    <a:ext uri="{9D8B030D-6E8A-4147-A177-3AD203B41FA5}">
                      <a16:colId xmlns:a16="http://schemas.microsoft.com/office/drawing/2014/main" val="432829997"/>
                    </a:ext>
                  </a:extLst>
                </a:gridCol>
                <a:gridCol w="821602">
                  <a:extLst>
                    <a:ext uri="{9D8B030D-6E8A-4147-A177-3AD203B41FA5}">
                      <a16:colId xmlns:a16="http://schemas.microsoft.com/office/drawing/2014/main" val="3861367711"/>
                    </a:ext>
                  </a:extLst>
                </a:gridCol>
                <a:gridCol w="683409">
                  <a:extLst>
                    <a:ext uri="{9D8B030D-6E8A-4147-A177-3AD203B41FA5}">
                      <a16:colId xmlns:a16="http://schemas.microsoft.com/office/drawing/2014/main" val="272024498"/>
                    </a:ext>
                  </a:extLst>
                </a:gridCol>
                <a:gridCol w="683409">
                  <a:extLst>
                    <a:ext uri="{9D8B030D-6E8A-4147-A177-3AD203B41FA5}">
                      <a16:colId xmlns:a16="http://schemas.microsoft.com/office/drawing/2014/main" val="1012176795"/>
                    </a:ext>
                  </a:extLst>
                </a:gridCol>
                <a:gridCol w="683409">
                  <a:extLst>
                    <a:ext uri="{9D8B030D-6E8A-4147-A177-3AD203B41FA5}">
                      <a16:colId xmlns:a16="http://schemas.microsoft.com/office/drawing/2014/main" val="3408183750"/>
                    </a:ext>
                  </a:extLst>
                </a:gridCol>
                <a:gridCol w="683409">
                  <a:extLst>
                    <a:ext uri="{9D8B030D-6E8A-4147-A177-3AD203B41FA5}">
                      <a16:colId xmlns:a16="http://schemas.microsoft.com/office/drawing/2014/main" val="977942068"/>
                    </a:ext>
                  </a:extLst>
                </a:gridCol>
                <a:gridCol w="683409">
                  <a:extLst>
                    <a:ext uri="{9D8B030D-6E8A-4147-A177-3AD203B41FA5}">
                      <a16:colId xmlns:a16="http://schemas.microsoft.com/office/drawing/2014/main" val="572847198"/>
                    </a:ext>
                  </a:extLst>
                </a:gridCol>
                <a:gridCol w="864250">
                  <a:extLst>
                    <a:ext uri="{9D8B030D-6E8A-4147-A177-3AD203B41FA5}">
                      <a16:colId xmlns:a16="http://schemas.microsoft.com/office/drawing/2014/main" val="1309809906"/>
                    </a:ext>
                  </a:extLst>
                </a:gridCol>
                <a:gridCol w="3235453">
                  <a:extLst>
                    <a:ext uri="{9D8B030D-6E8A-4147-A177-3AD203B41FA5}">
                      <a16:colId xmlns:a16="http://schemas.microsoft.com/office/drawing/2014/main" val="897185797"/>
                    </a:ext>
                  </a:extLst>
                </a:gridCol>
              </a:tblGrid>
              <a:tr h="108525">
                <a:tc rowSpan="2">
                  <a:txBody>
                    <a:bodyPr/>
                    <a:lstStyle/>
                    <a:p>
                      <a:pPr algn="ctr" fontAlgn="ctr"/>
                      <a:r>
                        <a:rPr lang="es-CO" sz="1000" b="0" i="0" u="none" strike="noStrike" dirty="0">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0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0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0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57921906"/>
                  </a:ext>
                </a:extLst>
              </a:tr>
              <a:tr h="513489">
                <a:tc vMerge="1">
                  <a:txBody>
                    <a:bodyPr/>
                    <a:lstStyle/>
                    <a:p>
                      <a:endParaRPr lang="es-CO"/>
                    </a:p>
                  </a:txBody>
                  <a:tcPr/>
                </a:tc>
                <a:tc vMerge="1">
                  <a:txBody>
                    <a:bodyPr/>
                    <a:lstStyle/>
                    <a:p>
                      <a:endParaRPr lang="es-CO"/>
                    </a:p>
                  </a:txBody>
                  <a:tcPr/>
                </a:tc>
                <a:tc>
                  <a:txBody>
                    <a:bodyPr/>
                    <a:lstStyle/>
                    <a:p>
                      <a:pPr algn="ctr" fontAlgn="ctr"/>
                      <a:r>
                        <a:rPr lang="es-CO" sz="9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9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900" b="0" i="0" u="none" strike="noStrike" dirty="0">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9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900" b="0" i="0" u="none" strike="noStrike" dirty="0">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9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3888076467"/>
                  </a:ext>
                </a:extLst>
              </a:tr>
              <a:tr h="1096659">
                <a:tc>
                  <a:txBody>
                    <a:bodyPr/>
                    <a:lstStyle/>
                    <a:p>
                      <a:pPr algn="ctr" fontAlgn="ctr"/>
                      <a:r>
                        <a:rPr lang="es-CO" sz="900" b="0" i="0" u="none" strike="noStrike" dirty="0">
                          <a:solidFill>
                            <a:srgbClr val="000000"/>
                          </a:solidFill>
                          <a:effectLst/>
                          <a:latin typeface="Calibri" panose="020F0502020204030204" pitchFamily="34" charset="0"/>
                        </a:rPr>
                        <a:t>Plantar 86.000 los árboles y arbustos en el espacio Público urbano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dirty="0">
                          <a:solidFill>
                            <a:srgbClr val="000000"/>
                          </a:solidFill>
                          <a:effectLst/>
                          <a:latin typeface="Calibri" panose="020F0502020204030204" pitchFamily="34" charset="0"/>
                        </a:rPr>
                        <a:t>15000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s-CO" sz="900" b="0" i="0" u="none" strike="noStrike" dirty="0">
                          <a:solidFill>
                            <a:srgbClr val="000000"/>
                          </a:solidFill>
                          <a:effectLst/>
                          <a:latin typeface="Calibri" panose="020F0502020204030204" pitchFamily="34" charset="0"/>
                        </a:rPr>
                        <a:t>No se ha recibido respuesta de las Alcaldías Locales  sobre la ejecución física y presupuestal de los proyectos de inversión</a:t>
                      </a:r>
                      <a:r>
                        <a:rPr lang="es-CO" sz="900" b="0" i="0" u="none" strike="noStrike" baseline="0" dirty="0">
                          <a:solidFill>
                            <a:srgbClr val="000000"/>
                          </a:solidFill>
                          <a:effectLst/>
                          <a:latin typeface="Calibri" panose="020F0502020204030204" pitchFamily="34" charset="0"/>
                        </a:rPr>
                        <a:t> que</a:t>
                      </a:r>
                      <a:r>
                        <a:rPr lang="es-CO" sz="900" b="0" i="0" u="none" strike="noStrike" dirty="0">
                          <a:solidFill>
                            <a:srgbClr val="000000"/>
                          </a:solidFill>
                          <a:effectLst/>
                          <a:latin typeface="Calibri" panose="020F0502020204030204" pitchFamily="34" charset="0"/>
                        </a:rPr>
                        <a:t> contemplan la plantación de arbolado, zonas verdes y jardinería.</a:t>
                      </a:r>
                    </a:p>
                    <a:p>
                      <a:pPr algn="l" fontAlgn="ctr"/>
                      <a:r>
                        <a:rPr lang="es-CO" sz="900" b="0" i="0" u="none" strike="noStrike" dirty="0">
                          <a:solidFill>
                            <a:srgbClr val="000000"/>
                          </a:solidFill>
                          <a:effectLst/>
                          <a:latin typeface="Calibri" panose="020F0502020204030204" pitchFamily="34" charset="0"/>
                        </a:rPr>
                        <a:t>Hay</a:t>
                      </a:r>
                      <a:r>
                        <a:rPr lang="es-CO" sz="900" b="0" i="0" u="none" strike="noStrike" baseline="0" dirty="0">
                          <a:solidFill>
                            <a:srgbClr val="000000"/>
                          </a:solidFill>
                          <a:effectLst/>
                          <a:latin typeface="Calibri" panose="020F0502020204030204" pitchFamily="34" charset="0"/>
                        </a:rPr>
                        <a:t> localidades que </a:t>
                      </a:r>
                      <a:r>
                        <a:rPr lang="es-CO" sz="900" b="0" i="0" u="none" strike="noStrike" dirty="0">
                          <a:solidFill>
                            <a:srgbClr val="000000"/>
                          </a:solidFill>
                          <a:effectLst/>
                          <a:latin typeface="Calibri" panose="020F0502020204030204" pitchFamily="34" charset="0"/>
                        </a:rPr>
                        <a:t>se encuentran adelantando la identificación de lugares para siembra de los individuos arbóreos. </a:t>
                      </a:r>
                    </a:p>
                    <a:p>
                      <a:pPr algn="l" fontAlgn="ctr"/>
                      <a:r>
                        <a:rPr lang="es-CO" sz="900" b="0" i="0" u="none" strike="noStrike" dirty="0">
                          <a:solidFill>
                            <a:srgbClr val="000000"/>
                          </a:solidFill>
                          <a:effectLst/>
                          <a:latin typeface="Calibri" panose="020F0502020204030204" pitchFamily="34" charset="0"/>
                        </a:rPr>
                        <a:t>Y aún</a:t>
                      </a:r>
                      <a:r>
                        <a:rPr lang="es-CO" sz="900" b="0" i="0" u="none" strike="noStrike" baseline="0" dirty="0">
                          <a:solidFill>
                            <a:srgbClr val="000000"/>
                          </a:solidFill>
                          <a:effectLst/>
                          <a:latin typeface="Calibri" panose="020F0502020204030204" pitchFamily="34" charset="0"/>
                        </a:rPr>
                        <a:t> hay </a:t>
                      </a:r>
                      <a:r>
                        <a:rPr lang="es-CO" sz="900" b="0" i="0" u="none" strike="noStrike" dirty="0">
                          <a:solidFill>
                            <a:srgbClr val="000000"/>
                          </a:solidFill>
                          <a:effectLst/>
                          <a:latin typeface="Calibri" panose="020F0502020204030204" pitchFamily="34" charset="0"/>
                        </a:rPr>
                        <a:t>Alcaldías Locales en etapa de formulación.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4217723"/>
                  </a:ext>
                </a:extLst>
              </a:tr>
              <a:tr h="148926">
                <a:tc rowSpan="2">
                  <a:txBody>
                    <a:bodyPr/>
                    <a:lstStyle/>
                    <a:p>
                      <a:pPr algn="ctr" fontAlgn="ctr"/>
                      <a:r>
                        <a:rPr lang="es-CO" sz="900" b="0" i="0" u="none" strike="noStrike" dirty="0">
                          <a:solidFill>
                            <a:srgbClr val="000000"/>
                          </a:solidFill>
                          <a:effectLst/>
                          <a:latin typeface="Calibri" panose="020F0502020204030204" pitchFamily="34" charset="0"/>
                        </a:rPr>
                        <a:t>Aumentar la calidad de los 20,12 km de río en el área urbana que cuentan con calidad aceptable o</a:t>
                      </a:r>
                      <a:br>
                        <a:rPr lang="es-CO" sz="900" b="0" i="0" u="none" strike="noStrike" dirty="0">
                          <a:solidFill>
                            <a:srgbClr val="000000"/>
                          </a:solidFill>
                          <a:effectLst/>
                          <a:latin typeface="Calibri" panose="020F0502020204030204" pitchFamily="34" charset="0"/>
                        </a:rPr>
                      </a:br>
                      <a:r>
                        <a:rPr lang="es-CO" sz="900" b="0" i="0" u="none" strike="noStrike" dirty="0">
                          <a:solidFill>
                            <a:srgbClr val="000000"/>
                          </a:solidFill>
                          <a:effectLst/>
                          <a:latin typeface="Calibri" panose="020F0502020204030204" pitchFamily="34" charset="0"/>
                        </a:rPr>
                        <a:t>superior (WQI &gt;65) a buena o superior (WQI &gt;80) y adicionar 10 km de ríos en el área urbana del Distrito</a:t>
                      </a:r>
                      <a:br>
                        <a:rPr lang="es-CO" sz="900" b="0" i="0" u="none" strike="noStrike" dirty="0">
                          <a:solidFill>
                            <a:srgbClr val="000000"/>
                          </a:solidFill>
                          <a:effectLst/>
                          <a:latin typeface="Calibri" panose="020F0502020204030204" pitchFamily="34" charset="0"/>
                        </a:rPr>
                      </a:br>
                      <a:r>
                        <a:rPr lang="es-CO" sz="900" b="0" i="0" u="none" strike="noStrike" dirty="0">
                          <a:solidFill>
                            <a:srgbClr val="000000"/>
                          </a:solidFill>
                          <a:effectLst/>
                          <a:latin typeface="Calibri" panose="020F0502020204030204" pitchFamily="34" charset="0"/>
                        </a:rPr>
                        <a:t>con calidad de agua aceptable o superior (WQI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44,34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220,38%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10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402,40%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s-CO" sz="9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3830952"/>
                  </a:ext>
                </a:extLst>
              </a:tr>
              <a:tr h="534779">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16,92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169,20%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10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343,00%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5232105"/>
                  </a:ext>
                </a:extLst>
              </a:tr>
              <a:tr h="919755">
                <a:tc>
                  <a:txBody>
                    <a:bodyPr/>
                    <a:lstStyle/>
                    <a:p>
                      <a:pPr algn="ctr" fontAlgn="ctr"/>
                      <a:r>
                        <a:rPr lang="es-CO" sz="900" b="0" i="0" u="none" strike="noStrike">
                          <a:solidFill>
                            <a:srgbClr val="000000"/>
                          </a:solidFill>
                          <a:effectLst/>
                          <a:latin typeface="Calibri" panose="020F0502020204030204" pitchFamily="34" charset="0"/>
                        </a:rPr>
                        <a:t>Intervenir 27 hectáreas de suelo degradado y/o contaminado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16,48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effectLst/>
                          <a:latin typeface="Calibri" panose="020F0502020204030204" pitchFamily="34" charset="0"/>
                        </a:rPr>
                        <a:t>61,04%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38,88%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s-CO" sz="900" b="0" i="0" u="none" strike="noStrike" dirty="0">
                          <a:solidFill>
                            <a:srgbClr val="000000"/>
                          </a:solidFill>
                          <a:effectLst/>
                          <a:latin typeface="Calibri" panose="020F0502020204030204" pitchFamily="34" charset="0"/>
                        </a:rPr>
                        <a:t> se reportan actividades de control y seguimiento a un total de tres (03) predios con establecimientos de actividades industriales o de servicios (Estaciones de Servicio) que implementaron o se encuentran implementando sistemas de remediación de suelos o aguas subterráneas del acuífero somero.</a:t>
                      </a:r>
                      <a:r>
                        <a:rPr lang="es-CO" sz="900" b="0" i="0" u="none" strike="noStrike" baseline="0" dirty="0">
                          <a:solidFill>
                            <a:srgbClr val="000000"/>
                          </a:solidFill>
                          <a:effectLst/>
                          <a:latin typeface="Calibri" panose="020F0502020204030204" pitchFamily="34" charset="0"/>
                        </a:rPr>
                        <a:t> No hay retraso</a:t>
                      </a:r>
                      <a:endParaRPr lang="es-CO" sz="9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28395087"/>
                  </a:ext>
                </a:extLst>
              </a:tr>
              <a:tr h="659219">
                <a:tc>
                  <a:txBody>
                    <a:bodyPr/>
                    <a:lstStyle/>
                    <a:p>
                      <a:pPr algn="ctr" fontAlgn="ctr"/>
                      <a:r>
                        <a:rPr lang="es-CO" sz="900" b="0" i="0" u="none" strike="noStrike" dirty="0">
                          <a:solidFill>
                            <a:srgbClr val="000000"/>
                          </a:solidFill>
                          <a:effectLst/>
                          <a:latin typeface="Calibri" panose="020F0502020204030204" pitchFamily="34" charset="0"/>
                        </a:rPr>
                        <a:t>Ejecutar 45.000 actuaciones técnico jurídicas de evaluación, control, seguimiento, prevención e</a:t>
                      </a:r>
                      <a:br>
                        <a:rPr lang="es-CO" sz="900" b="0" i="0" u="none" strike="noStrike" dirty="0">
                          <a:solidFill>
                            <a:srgbClr val="000000"/>
                          </a:solidFill>
                          <a:effectLst/>
                          <a:latin typeface="Calibri" panose="020F0502020204030204" pitchFamily="34" charset="0"/>
                        </a:rPr>
                      </a:br>
                      <a:r>
                        <a:rPr lang="es-CO" sz="900" b="0" i="0" u="none" strike="noStrike" dirty="0">
                          <a:solidFill>
                            <a:srgbClr val="000000"/>
                          </a:solidFill>
                          <a:effectLst/>
                          <a:latin typeface="Calibri" panose="020F0502020204030204" pitchFamily="34" charset="0"/>
                        </a:rPr>
                        <a:t>investigación para conservar, proteger y disminuir el tráfico ilegal de la flora y de la fauna silvestre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22781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50,62%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11450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6096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53,24%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38055470"/>
                  </a:ext>
                </a:extLst>
              </a:tr>
              <a:tr h="130229">
                <a:tc rowSpan="2">
                  <a:txBody>
                    <a:bodyPr/>
                    <a:lstStyle/>
                    <a:p>
                      <a:pPr algn="ctr" fontAlgn="ctr"/>
                      <a:r>
                        <a:rPr lang="es-CO" sz="900" b="0" i="0" u="none" strike="noStrike">
                          <a:solidFill>
                            <a:srgbClr val="000000"/>
                          </a:solidFill>
                          <a:effectLst/>
                          <a:latin typeface="Calibri" panose="020F0502020204030204" pitchFamily="34" charset="0"/>
                        </a:rPr>
                        <a:t>Mantener las concentraciones promedio anuales de PM10 y PM2,5 en todo el territorio distrital por debajo</a:t>
                      </a:r>
                      <a:br>
                        <a:rPr lang="es-CO" sz="900" b="0" i="0" u="none" strike="noStrike">
                          <a:solidFill>
                            <a:srgbClr val="000000"/>
                          </a:solidFill>
                          <a:effectLst/>
                          <a:latin typeface="Calibri" panose="020F0502020204030204" pitchFamily="34" charset="0"/>
                        </a:rPr>
                      </a:br>
                      <a:r>
                        <a:rPr lang="es-CO" sz="900" b="0" i="0" u="none" strike="noStrike">
                          <a:solidFill>
                            <a:srgbClr val="000000"/>
                          </a:solidFill>
                          <a:effectLst/>
                          <a:latin typeface="Calibri" panose="020F0502020204030204" pitchFamily="34" charset="0"/>
                        </a:rPr>
                        <a:t>de la norma *50 mg/m3 de PM10 y **25 mg/m3 de PM2,5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Constante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55,10%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4030443"/>
                  </a:ext>
                </a:extLst>
              </a:tr>
              <a:tr h="358131">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Constante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s-CO" sz="9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42929162"/>
                  </a:ext>
                </a:extLst>
              </a:tr>
            </a:tbl>
          </a:graphicData>
        </a:graphic>
      </p:graphicFrame>
      <p:grpSp>
        <p:nvGrpSpPr>
          <p:cNvPr id="19" name="Grupo 18">
            <a:extLst>
              <a:ext uri="{FF2B5EF4-FFF2-40B4-BE49-F238E27FC236}">
                <a16:creationId xmlns:a16="http://schemas.microsoft.com/office/drawing/2014/main" id="{D18C4B2A-50F1-4027-BF1F-4372E647434D}"/>
              </a:ext>
            </a:extLst>
          </p:cNvPr>
          <p:cNvGrpSpPr/>
          <p:nvPr/>
        </p:nvGrpSpPr>
        <p:grpSpPr>
          <a:xfrm>
            <a:off x="5792413" y="6349849"/>
            <a:ext cx="6399158" cy="799887"/>
            <a:chOff x="6749297" y="4787462"/>
            <a:chExt cx="6399158" cy="799887"/>
          </a:xfrm>
        </p:grpSpPr>
        <p:sp>
          <p:nvSpPr>
            <p:cNvPr id="24" name="CuadroTexto 23">
              <a:extLst>
                <a:ext uri="{FF2B5EF4-FFF2-40B4-BE49-F238E27FC236}">
                  <a16:creationId xmlns:a16="http://schemas.microsoft.com/office/drawing/2014/main" id="{EB6F4EFA-40D5-43A0-9C0D-56E4D57E737B}"/>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5" name="Grupo 24">
              <a:extLst>
                <a:ext uri="{FF2B5EF4-FFF2-40B4-BE49-F238E27FC236}">
                  <a16:creationId xmlns:a16="http://schemas.microsoft.com/office/drawing/2014/main" id="{5C1D4833-2B12-4C9F-A025-7C0D7ECA4F5D}"/>
                </a:ext>
              </a:extLst>
            </p:cNvPr>
            <p:cNvGrpSpPr/>
            <p:nvPr/>
          </p:nvGrpSpPr>
          <p:grpSpPr>
            <a:xfrm>
              <a:off x="6749297" y="4787462"/>
              <a:ext cx="5640399" cy="461665"/>
              <a:chOff x="6749297" y="4787462"/>
              <a:chExt cx="5640399" cy="461665"/>
            </a:xfrm>
          </p:grpSpPr>
          <p:sp>
            <p:nvSpPr>
              <p:cNvPr id="26" name="CuadroTexto 25">
                <a:extLst>
                  <a:ext uri="{FF2B5EF4-FFF2-40B4-BE49-F238E27FC236}">
                    <a16:creationId xmlns:a16="http://schemas.microsoft.com/office/drawing/2014/main" id="{95E8DF9C-08A8-4CEE-99DF-142256C5E555}"/>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7" name="Rectángulo 26">
                <a:extLst>
                  <a:ext uri="{FF2B5EF4-FFF2-40B4-BE49-F238E27FC236}">
                    <a16:creationId xmlns:a16="http://schemas.microsoft.com/office/drawing/2014/main" id="{3DE71AA7-3145-44DA-A4E9-DB2B57850FC6}"/>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27">
                <a:extLst>
                  <a:ext uri="{FF2B5EF4-FFF2-40B4-BE49-F238E27FC236}">
                    <a16:creationId xmlns:a16="http://schemas.microsoft.com/office/drawing/2014/main" id="{CD4B58FE-7F6B-4BFA-B6CC-AFE5203F41B1}"/>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4F6E8885-C0F8-42E6-9594-04AACE6EE3F0}"/>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46063842-DD60-4D7B-B6D2-646BE5F8048C}"/>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27082329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9" name="object 5">
            <a:extLst>
              <a:ext uri="{FF2B5EF4-FFF2-40B4-BE49-F238E27FC236}">
                <a16:creationId xmlns:a16="http://schemas.microsoft.com/office/drawing/2014/main" id="{01575639-66AE-4918-AFB6-4DEC52614154}"/>
              </a:ext>
            </a:extLst>
          </p:cNvPr>
          <p:cNvSpPr txBox="1"/>
          <p:nvPr/>
        </p:nvSpPr>
        <p:spPr>
          <a:xfrm>
            <a:off x="360464" y="5579390"/>
            <a:ext cx="9476264" cy="1060902"/>
          </a:xfrm>
          <a:prstGeom prst="rect">
            <a:avLst/>
          </a:prstGeom>
        </p:spPr>
        <p:txBody>
          <a:bodyPr vert="horz" wrap="square" lIns="0" tIns="9242" rIns="0" bIns="0" rtlCol="0">
            <a:spAutoFit/>
          </a:bodyPr>
          <a:lstStyle/>
          <a:p>
            <a:pPr marL="7701">
              <a:lnSpc>
                <a:spcPts val="4020"/>
              </a:lnSpc>
              <a:spcBef>
                <a:spcPts val="73"/>
              </a:spcBef>
            </a:pPr>
            <a:r>
              <a:rPr sz="1500" b="1" spc="3" dirty="0">
                <a:solidFill>
                  <a:srgbClr val="003B65"/>
                </a:solidFill>
                <a:latin typeface="Arial"/>
                <a:cs typeface="Arial"/>
              </a:rPr>
              <a:t>Proyecto</a:t>
            </a:r>
            <a:r>
              <a:rPr sz="1500" b="1" spc="-45" dirty="0">
                <a:solidFill>
                  <a:srgbClr val="003B65"/>
                </a:solidFill>
                <a:latin typeface="Arial"/>
                <a:cs typeface="Arial"/>
              </a:rPr>
              <a:t> 1132</a:t>
            </a:r>
            <a:endParaRPr sz="1500" dirty="0">
              <a:latin typeface="Arial"/>
              <a:cs typeface="Arial"/>
            </a:endParaRPr>
          </a:p>
          <a:p>
            <a:pPr marL="7701">
              <a:lnSpc>
                <a:spcPts val="2056"/>
              </a:lnSpc>
            </a:pPr>
            <a:r>
              <a:rPr sz="1500" dirty="0">
                <a:solidFill>
                  <a:srgbClr val="3C3C3B"/>
                </a:solidFill>
                <a:latin typeface="Arial"/>
                <a:cs typeface="Arial"/>
              </a:rPr>
              <a:t>Gestión Integral </a:t>
            </a:r>
            <a:r>
              <a:rPr sz="1500" spc="-3" dirty="0">
                <a:solidFill>
                  <a:srgbClr val="3C3C3B"/>
                </a:solidFill>
                <a:latin typeface="Arial"/>
                <a:cs typeface="Arial"/>
              </a:rPr>
              <a:t>para la Conservación, Recuperación </a:t>
            </a:r>
            <a:r>
              <a:rPr sz="1500" dirty="0">
                <a:solidFill>
                  <a:srgbClr val="3C3C3B"/>
                </a:solidFill>
                <a:latin typeface="Arial"/>
                <a:cs typeface="Arial"/>
              </a:rPr>
              <a:t>y </a:t>
            </a:r>
            <a:r>
              <a:rPr sz="1500" spc="-3" dirty="0">
                <a:solidFill>
                  <a:srgbClr val="3C3C3B"/>
                </a:solidFill>
                <a:latin typeface="Arial"/>
                <a:cs typeface="Arial"/>
              </a:rPr>
              <a:t>Conectividad de la</a:t>
            </a:r>
            <a:r>
              <a:rPr sz="1500" spc="-6" dirty="0">
                <a:solidFill>
                  <a:srgbClr val="3C3C3B"/>
                </a:solidFill>
                <a:latin typeface="Arial"/>
                <a:cs typeface="Arial"/>
              </a:rPr>
              <a:t> </a:t>
            </a:r>
            <a:r>
              <a:rPr sz="1500" dirty="0" err="1">
                <a:solidFill>
                  <a:srgbClr val="3C3C3B"/>
                </a:solidFill>
                <a:latin typeface="Arial"/>
                <a:cs typeface="Arial"/>
              </a:rPr>
              <a:t>Estructura</a:t>
            </a:r>
            <a:r>
              <a:rPr lang="es-CO" sz="1500" dirty="0">
                <a:solidFill>
                  <a:srgbClr val="3C3C3B"/>
                </a:solidFill>
                <a:latin typeface="Arial"/>
                <a:cs typeface="Arial"/>
              </a:rPr>
              <a:t> </a:t>
            </a:r>
            <a:r>
              <a:rPr sz="1500" dirty="0" err="1">
                <a:solidFill>
                  <a:srgbClr val="3C3C3B"/>
                </a:solidFill>
                <a:latin typeface="Arial"/>
                <a:cs typeface="Arial"/>
              </a:rPr>
              <a:t>Ecológica</a:t>
            </a:r>
            <a:r>
              <a:rPr sz="1500" dirty="0">
                <a:solidFill>
                  <a:srgbClr val="3C3C3B"/>
                </a:solidFill>
                <a:latin typeface="Arial"/>
                <a:cs typeface="Arial"/>
              </a:rPr>
              <a:t> </a:t>
            </a:r>
            <a:endParaRPr lang="es-CO" sz="1500" dirty="0">
              <a:solidFill>
                <a:srgbClr val="3C3C3B"/>
              </a:solidFill>
              <a:latin typeface="Arial"/>
              <a:cs typeface="Arial"/>
            </a:endParaRPr>
          </a:p>
          <a:p>
            <a:pPr marL="7701">
              <a:lnSpc>
                <a:spcPts val="2056"/>
              </a:lnSpc>
            </a:pPr>
            <a:r>
              <a:rPr sz="1500" dirty="0">
                <a:solidFill>
                  <a:srgbClr val="3C3C3B"/>
                </a:solidFill>
                <a:latin typeface="Arial"/>
                <a:cs typeface="Arial"/>
              </a:rPr>
              <a:t>Principal y </a:t>
            </a:r>
            <a:r>
              <a:rPr sz="1500" spc="-3" dirty="0">
                <a:solidFill>
                  <a:srgbClr val="3C3C3B"/>
                </a:solidFill>
                <a:latin typeface="Arial"/>
                <a:cs typeface="Arial"/>
              </a:rPr>
              <a:t>otras áreas de interés ambiental en el Distrito</a:t>
            </a:r>
            <a:r>
              <a:rPr sz="1500" spc="-30" dirty="0">
                <a:solidFill>
                  <a:srgbClr val="3C3C3B"/>
                </a:solidFill>
                <a:latin typeface="Arial"/>
                <a:cs typeface="Arial"/>
              </a:rPr>
              <a:t> </a:t>
            </a:r>
            <a:r>
              <a:rPr sz="1500" spc="-3" dirty="0">
                <a:solidFill>
                  <a:srgbClr val="3C3C3B"/>
                </a:solidFill>
                <a:latin typeface="Arial"/>
                <a:cs typeface="Arial"/>
              </a:rPr>
              <a:t>Capital</a:t>
            </a:r>
            <a:endParaRPr sz="1500" dirty="0">
              <a:latin typeface="Arial"/>
              <a:cs typeface="Arial"/>
            </a:endParaRPr>
          </a:p>
        </p:txBody>
      </p:sp>
      <p:graphicFrame>
        <p:nvGraphicFramePr>
          <p:cNvPr id="2" name="Tabla 1">
            <a:extLst>
              <a:ext uri="{FF2B5EF4-FFF2-40B4-BE49-F238E27FC236}">
                <a16:creationId xmlns:a16="http://schemas.microsoft.com/office/drawing/2014/main" id="{6B4782E1-16FB-4ED7-824C-D62BC7189A3C}"/>
              </a:ext>
            </a:extLst>
          </p:cNvPr>
          <p:cNvGraphicFramePr>
            <a:graphicFrameLocks noGrp="1"/>
          </p:cNvGraphicFramePr>
          <p:nvPr/>
        </p:nvGraphicFramePr>
        <p:xfrm>
          <a:off x="838627" y="1596836"/>
          <a:ext cx="10515602" cy="3828089"/>
        </p:xfrm>
        <a:graphic>
          <a:graphicData uri="http://schemas.openxmlformats.org/drawingml/2006/table">
            <a:tbl>
              <a:tblPr/>
              <a:tblGrid>
                <a:gridCol w="2676534">
                  <a:extLst>
                    <a:ext uri="{9D8B030D-6E8A-4147-A177-3AD203B41FA5}">
                      <a16:colId xmlns:a16="http://schemas.microsoft.com/office/drawing/2014/main" val="4271463527"/>
                    </a:ext>
                  </a:extLst>
                </a:gridCol>
                <a:gridCol w="716767">
                  <a:extLst>
                    <a:ext uri="{9D8B030D-6E8A-4147-A177-3AD203B41FA5}">
                      <a16:colId xmlns:a16="http://schemas.microsoft.com/office/drawing/2014/main" val="3022322396"/>
                    </a:ext>
                  </a:extLst>
                </a:gridCol>
                <a:gridCol w="810521">
                  <a:extLst>
                    <a:ext uri="{9D8B030D-6E8A-4147-A177-3AD203B41FA5}">
                      <a16:colId xmlns:a16="http://schemas.microsoft.com/office/drawing/2014/main" val="1124102214"/>
                    </a:ext>
                  </a:extLst>
                </a:gridCol>
                <a:gridCol w="810521">
                  <a:extLst>
                    <a:ext uri="{9D8B030D-6E8A-4147-A177-3AD203B41FA5}">
                      <a16:colId xmlns:a16="http://schemas.microsoft.com/office/drawing/2014/main" val="25450683"/>
                    </a:ext>
                  </a:extLst>
                </a:gridCol>
                <a:gridCol w="810521">
                  <a:extLst>
                    <a:ext uri="{9D8B030D-6E8A-4147-A177-3AD203B41FA5}">
                      <a16:colId xmlns:a16="http://schemas.microsoft.com/office/drawing/2014/main" val="2415546443"/>
                    </a:ext>
                  </a:extLst>
                </a:gridCol>
                <a:gridCol w="810521">
                  <a:extLst>
                    <a:ext uri="{9D8B030D-6E8A-4147-A177-3AD203B41FA5}">
                      <a16:colId xmlns:a16="http://schemas.microsoft.com/office/drawing/2014/main" val="4142259385"/>
                    </a:ext>
                  </a:extLst>
                </a:gridCol>
                <a:gridCol w="810521">
                  <a:extLst>
                    <a:ext uri="{9D8B030D-6E8A-4147-A177-3AD203B41FA5}">
                      <a16:colId xmlns:a16="http://schemas.microsoft.com/office/drawing/2014/main" val="1349479259"/>
                    </a:ext>
                  </a:extLst>
                </a:gridCol>
                <a:gridCol w="807496">
                  <a:extLst>
                    <a:ext uri="{9D8B030D-6E8A-4147-A177-3AD203B41FA5}">
                      <a16:colId xmlns:a16="http://schemas.microsoft.com/office/drawing/2014/main" val="239789467"/>
                    </a:ext>
                  </a:extLst>
                </a:gridCol>
                <a:gridCol w="2262200">
                  <a:extLst>
                    <a:ext uri="{9D8B030D-6E8A-4147-A177-3AD203B41FA5}">
                      <a16:colId xmlns:a16="http://schemas.microsoft.com/office/drawing/2014/main" val="4099755018"/>
                    </a:ext>
                  </a:extLst>
                </a:gridCol>
              </a:tblGrid>
              <a:tr h="272268">
                <a:tc rowSpan="2">
                  <a:txBody>
                    <a:bodyPr/>
                    <a:lstStyle/>
                    <a:p>
                      <a:pPr algn="ctr" fontAlgn="ctr"/>
                      <a:r>
                        <a:rPr lang="es-CO" sz="1000" b="0" i="0" u="none" strike="noStrike" dirty="0">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0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0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0" i="0" u="none" strike="noStrike" dirty="0">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0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41644584"/>
                  </a:ext>
                </a:extLst>
              </a:tr>
              <a:tr h="553612">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272172330"/>
                  </a:ext>
                </a:extLst>
              </a:tr>
              <a:tr h="606250">
                <a:tc>
                  <a:txBody>
                    <a:bodyPr/>
                    <a:lstStyle/>
                    <a:p>
                      <a:pPr algn="ctr" fontAlgn="ctr"/>
                      <a:r>
                        <a:rPr lang="es-CO" sz="1000" b="0" i="0" u="none" strike="noStrike">
                          <a:solidFill>
                            <a:srgbClr val="000000"/>
                          </a:solidFill>
                          <a:effectLst/>
                          <a:latin typeface="Calibri" panose="020F0502020204030204" pitchFamily="34" charset="0"/>
                        </a:rPr>
                        <a:t>Realizar quince (15) diagnósticos de los PEDH declarados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10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t"/>
                      <a:r>
                        <a:rPr lang="es-CO" sz="800" b="0" i="0" u="none" strike="noStrike">
                          <a:solidFill>
                            <a:srgbClr val="000000"/>
                          </a:solidFill>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9974758"/>
                  </a:ext>
                </a:extLst>
              </a:tr>
              <a:tr h="816804">
                <a:tc>
                  <a:txBody>
                    <a:bodyPr/>
                    <a:lstStyle/>
                    <a:p>
                      <a:pPr algn="ctr" fontAlgn="ctr"/>
                      <a:r>
                        <a:rPr lang="es-CO" sz="1000" b="0" i="0" u="none" strike="noStrike">
                          <a:solidFill>
                            <a:srgbClr val="000000"/>
                          </a:solidFill>
                          <a:effectLst/>
                          <a:latin typeface="Calibri" panose="020F0502020204030204" pitchFamily="34" charset="0"/>
                        </a:rPr>
                        <a:t>Realizar en 400 hectáreas de suelos de protección procesos de monitoreo y mantenimiento de los</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procesos ya iniciados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82,29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20,57%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183,4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25,69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14,01%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t"/>
                      <a:r>
                        <a:rPr lang="es-CO" sz="800" b="0" i="0" u="none" strike="noStrike">
                          <a:solidFill>
                            <a:srgbClr val="000000"/>
                          </a:solidFill>
                          <a:effectLst/>
                          <a:latin typeface="Arial" panose="020B0604020202020204" pitchFamily="34" charset="0"/>
                        </a:rPr>
                        <a:t>Retraso por disparidad de criterios técnicos, se encontró información fragmentada y no es específica para cada predio. Lo anterior ha impedido el inicio de las actividades de mantenimiento.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1023745"/>
                  </a:ext>
                </a:extLst>
              </a:tr>
              <a:tr h="798653">
                <a:tc>
                  <a:txBody>
                    <a:bodyPr/>
                    <a:lstStyle/>
                    <a:p>
                      <a:pPr algn="ctr" fontAlgn="ctr"/>
                      <a:r>
                        <a:rPr lang="es-CO" sz="1000" b="0" i="0" u="none" strike="noStrike">
                          <a:solidFill>
                            <a:srgbClr val="000000"/>
                          </a:solidFill>
                          <a:effectLst/>
                          <a:latin typeface="Calibri" panose="020F0502020204030204" pitchFamily="34" charset="0"/>
                        </a:rPr>
                        <a:t>Elaborar conceptos para la gestión de la declaratoria de 100 nuevas hectáreas de áreas protegidas en ecosistema de páramo y alto andino en el D.C.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s-CO" sz="800" b="0" i="0" u="none" strike="noStrike">
                          <a:solidFill>
                            <a:srgbClr val="000000"/>
                          </a:solidFill>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41930784"/>
                  </a:ext>
                </a:extLst>
              </a:tr>
              <a:tr h="780502">
                <a:tc>
                  <a:txBody>
                    <a:bodyPr/>
                    <a:lstStyle/>
                    <a:p>
                      <a:pPr algn="ctr" fontAlgn="ctr"/>
                      <a:r>
                        <a:rPr lang="es-CO" sz="1000" b="0" i="0" u="none" strike="noStrike" dirty="0">
                          <a:solidFill>
                            <a:srgbClr val="000000"/>
                          </a:solidFill>
                          <a:effectLst/>
                          <a:latin typeface="Calibri" panose="020F0502020204030204" pitchFamily="34" charset="0"/>
                        </a:rPr>
                        <a:t>Formular y adoptar planes de manejo para el 100% de las hectáreas de Parques Ecológicos Distritales de Montaña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t"/>
                      <a:r>
                        <a:rPr lang="es-CO" sz="800" b="0" i="0" u="none" strike="noStrike" dirty="0">
                          <a:solidFill>
                            <a:srgbClr val="000000"/>
                          </a:solidFill>
                          <a:effectLst/>
                          <a:latin typeface="Arial" panose="020B0604020202020204" pitchFamily="34" charset="0"/>
                        </a:rPr>
                        <a:t>Se encuentra a la espera de las decisiones tomadas respecto a  la delimitación de los PEDM en el nuevo POT.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5858216"/>
                  </a:ext>
                </a:extLst>
              </a:tr>
            </a:tbl>
          </a:graphicData>
        </a:graphic>
      </p:graphicFrame>
      <p:grpSp>
        <p:nvGrpSpPr>
          <p:cNvPr id="24" name="Grupo 23">
            <a:extLst>
              <a:ext uri="{FF2B5EF4-FFF2-40B4-BE49-F238E27FC236}">
                <a16:creationId xmlns:a16="http://schemas.microsoft.com/office/drawing/2014/main" id="{74224E40-FEC6-458A-B493-615384AD76DD}"/>
              </a:ext>
            </a:extLst>
          </p:cNvPr>
          <p:cNvGrpSpPr/>
          <p:nvPr/>
        </p:nvGrpSpPr>
        <p:grpSpPr>
          <a:xfrm>
            <a:off x="5853071" y="5471843"/>
            <a:ext cx="6399158" cy="799887"/>
            <a:chOff x="6749297" y="4787462"/>
            <a:chExt cx="6399158" cy="799887"/>
          </a:xfrm>
        </p:grpSpPr>
        <p:sp>
          <p:nvSpPr>
            <p:cNvPr id="25" name="CuadroTexto 24">
              <a:extLst>
                <a:ext uri="{FF2B5EF4-FFF2-40B4-BE49-F238E27FC236}">
                  <a16:creationId xmlns:a16="http://schemas.microsoft.com/office/drawing/2014/main" id="{6977A0E0-1AFB-481E-A61B-1A0632F13399}"/>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452B07D7-B445-47AF-B992-360A1B7335A4}"/>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662F5B30-FB78-46EB-904B-9A3D2C969631}"/>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26BECB5B-0FC9-4B82-A358-B43399612BAA}"/>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F9DDBBF4-5FF7-41F9-B4E9-676C26C4156C}"/>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C6CB5A39-3124-480A-80F5-4E30BD96ECA3}"/>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7D7D9618-54CF-4823-B97F-8F315F15EE7C}"/>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1072032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9" name="object 5">
            <a:extLst>
              <a:ext uri="{FF2B5EF4-FFF2-40B4-BE49-F238E27FC236}">
                <a16:creationId xmlns:a16="http://schemas.microsoft.com/office/drawing/2014/main" id="{01575639-66AE-4918-AFB6-4DEC52614154}"/>
              </a:ext>
            </a:extLst>
          </p:cNvPr>
          <p:cNvSpPr txBox="1"/>
          <p:nvPr/>
        </p:nvSpPr>
        <p:spPr>
          <a:xfrm>
            <a:off x="340808" y="5649926"/>
            <a:ext cx="9476264" cy="1060902"/>
          </a:xfrm>
          <a:prstGeom prst="rect">
            <a:avLst/>
          </a:prstGeom>
        </p:spPr>
        <p:txBody>
          <a:bodyPr vert="horz" wrap="square" lIns="0" tIns="9242" rIns="0" bIns="0" rtlCol="0">
            <a:spAutoFit/>
          </a:bodyPr>
          <a:lstStyle/>
          <a:p>
            <a:pPr marL="7701">
              <a:lnSpc>
                <a:spcPts val="4020"/>
              </a:lnSpc>
              <a:spcBef>
                <a:spcPts val="73"/>
              </a:spcBef>
            </a:pPr>
            <a:r>
              <a:rPr sz="1500" b="1" spc="3" dirty="0">
                <a:solidFill>
                  <a:srgbClr val="003B65"/>
                </a:solidFill>
                <a:latin typeface="Arial"/>
                <a:cs typeface="Arial"/>
              </a:rPr>
              <a:t>Proyecto</a:t>
            </a:r>
            <a:r>
              <a:rPr sz="1500" b="1" spc="-45" dirty="0">
                <a:solidFill>
                  <a:srgbClr val="003B65"/>
                </a:solidFill>
                <a:latin typeface="Arial"/>
                <a:cs typeface="Arial"/>
              </a:rPr>
              <a:t> 1132</a:t>
            </a:r>
            <a:endParaRPr sz="1500" dirty="0">
              <a:latin typeface="Arial"/>
              <a:cs typeface="Arial"/>
            </a:endParaRPr>
          </a:p>
          <a:p>
            <a:pPr marL="7701">
              <a:lnSpc>
                <a:spcPts val="2056"/>
              </a:lnSpc>
            </a:pPr>
            <a:r>
              <a:rPr sz="1500" dirty="0">
                <a:solidFill>
                  <a:srgbClr val="3C3C3B"/>
                </a:solidFill>
                <a:latin typeface="Arial"/>
                <a:cs typeface="Arial"/>
              </a:rPr>
              <a:t>Gestión Integral </a:t>
            </a:r>
            <a:r>
              <a:rPr sz="1500" spc="-3" dirty="0">
                <a:solidFill>
                  <a:srgbClr val="3C3C3B"/>
                </a:solidFill>
                <a:latin typeface="Arial"/>
                <a:cs typeface="Arial"/>
              </a:rPr>
              <a:t>para la Conservación, Recuperación </a:t>
            </a:r>
            <a:r>
              <a:rPr sz="1500" dirty="0">
                <a:solidFill>
                  <a:srgbClr val="3C3C3B"/>
                </a:solidFill>
                <a:latin typeface="Arial"/>
                <a:cs typeface="Arial"/>
              </a:rPr>
              <a:t>y </a:t>
            </a:r>
            <a:r>
              <a:rPr sz="1500" spc="-3" dirty="0">
                <a:solidFill>
                  <a:srgbClr val="3C3C3B"/>
                </a:solidFill>
                <a:latin typeface="Arial"/>
                <a:cs typeface="Arial"/>
              </a:rPr>
              <a:t>Conectividad de la</a:t>
            </a:r>
            <a:r>
              <a:rPr sz="1500" spc="-6" dirty="0">
                <a:solidFill>
                  <a:srgbClr val="3C3C3B"/>
                </a:solidFill>
                <a:latin typeface="Arial"/>
                <a:cs typeface="Arial"/>
              </a:rPr>
              <a:t> </a:t>
            </a:r>
            <a:endParaRPr lang="es-CO" sz="1500" spc="-6" dirty="0">
              <a:solidFill>
                <a:srgbClr val="3C3C3B"/>
              </a:solidFill>
              <a:latin typeface="Arial"/>
              <a:cs typeface="Arial"/>
            </a:endParaRPr>
          </a:p>
          <a:p>
            <a:pPr marL="7701">
              <a:lnSpc>
                <a:spcPts val="2056"/>
              </a:lnSpc>
            </a:pPr>
            <a:r>
              <a:rPr sz="1500" dirty="0" err="1">
                <a:solidFill>
                  <a:srgbClr val="3C3C3B"/>
                </a:solidFill>
                <a:latin typeface="Arial"/>
                <a:cs typeface="Arial"/>
              </a:rPr>
              <a:t>Estructura</a:t>
            </a:r>
            <a:r>
              <a:rPr lang="es-CO" sz="1500" dirty="0">
                <a:solidFill>
                  <a:srgbClr val="3C3C3B"/>
                </a:solidFill>
                <a:latin typeface="Arial"/>
                <a:cs typeface="Arial"/>
              </a:rPr>
              <a:t> </a:t>
            </a:r>
            <a:r>
              <a:rPr sz="1500" dirty="0" err="1">
                <a:solidFill>
                  <a:srgbClr val="3C3C3B"/>
                </a:solidFill>
                <a:latin typeface="Arial"/>
                <a:cs typeface="Arial"/>
              </a:rPr>
              <a:t>Ecológica</a:t>
            </a:r>
            <a:r>
              <a:rPr lang="es-CO" sz="1500" dirty="0">
                <a:solidFill>
                  <a:srgbClr val="3C3C3B"/>
                </a:solidFill>
                <a:latin typeface="Arial"/>
                <a:cs typeface="Arial"/>
              </a:rPr>
              <a:t> </a:t>
            </a:r>
            <a:r>
              <a:rPr sz="1500" dirty="0">
                <a:solidFill>
                  <a:srgbClr val="3C3C3B"/>
                </a:solidFill>
                <a:latin typeface="Arial"/>
                <a:cs typeface="Arial"/>
              </a:rPr>
              <a:t>Principal y </a:t>
            </a:r>
            <a:r>
              <a:rPr sz="1500" spc="-3" dirty="0">
                <a:solidFill>
                  <a:srgbClr val="3C3C3B"/>
                </a:solidFill>
                <a:latin typeface="Arial"/>
                <a:cs typeface="Arial"/>
              </a:rPr>
              <a:t>otras áreas de interés ambiental en el Distrito</a:t>
            </a:r>
            <a:r>
              <a:rPr sz="1500" spc="-30" dirty="0">
                <a:solidFill>
                  <a:srgbClr val="3C3C3B"/>
                </a:solidFill>
                <a:latin typeface="Arial"/>
                <a:cs typeface="Arial"/>
              </a:rPr>
              <a:t> </a:t>
            </a:r>
            <a:r>
              <a:rPr sz="1500" spc="-3" dirty="0">
                <a:solidFill>
                  <a:srgbClr val="3C3C3B"/>
                </a:solidFill>
                <a:latin typeface="Arial"/>
                <a:cs typeface="Arial"/>
              </a:rPr>
              <a:t>Capital</a:t>
            </a:r>
            <a:endParaRPr sz="1500" dirty="0">
              <a:latin typeface="Arial"/>
              <a:cs typeface="Arial"/>
            </a:endParaRPr>
          </a:p>
        </p:txBody>
      </p:sp>
      <p:graphicFrame>
        <p:nvGraphicFramePr>
          <p:cNvPr id="3" name="Tabla 2">
            <a:extLst>
              <a:ext uri="{FF2B5EF4-FFF2-40B4-BE49-F238E27FC236}">
                <a16:creationId xmlns:a16="http://schemas.microsoft.com/office/drawing/2014/main" id="{0C8AF818-13AC-4494-95F7-5F8EF7F99CEE}"/>
              </a:ext>
            </a:extLst>
          </p:cNvPr>
          <p:cNvGraphicFramePr>
            <a:graphicFrameLocks noGrp="1"/>
          </p:cNvGraphicFramePr>
          <p:nvPr/>
        </p:nvGraphicFramePr>
        <p:xfrm>
          <a:off x="702365" y="1790362"/>
          <a:ext cx="10402959" cy="3289195"/>
        </p:xfrm>
        <a:graphic>
          <a:graphicData uri="http://schemas.openxmlformats.org/drawingml/2006/table">
            <a:tbl>
              <a:tblPr/>
              <a:tblGrid>
                <a:gridCol w="2647862">
                  <a:extLst>
                    <a:ext uri="{9D8B030D-6E8A-4147-A177-3AD203B41FA5}">
                      <a16:colId xmlns:a16="http://schemas.microsoft.com/office/drawing/2014/main" val="2490989980"/>
                    </a:ext>
                  </a:extLst>
                </a:gridCol>
                <a:gridCol w="709089">
                  <a:extLst>
                    <a:ext uri="{9D8B030D-6E8A-4147-A177-3AD203B41FA5}">
                      <a16:colId xmlns:a16="http://schemas.microsoft.com/office/drawing/2014/main" val="74112037"/>
                    </a:ext>
                  </a:extLst>
                </a:gridCol>
                <a:gridCol w="801839">
                  <a:extLst>
                    <a:ext uri="{9D8B030D-6E8A-4147-A177-3AD203B41FA5}">
                      <a16:colId xmlns:a16="http://schemas.microsoft.com/office/drawing/2014/main" val="3853343144"/>
                    </a:ext>
                  </a:extLst>
                </a:gridCol>
                <a:gridCol w="801839">
                  <a:extLst>
                    <a:ext uri="{9D8B030D-6E8A-4147-A177-3AD203B41FA5}">
                      <a16:colId xmlns:a16="http://schemas.microsoft.com/office/drawing/2014/main" val="2740485922"/>
                    </a:ext>
                  </a:extLst>
                </a:gridCol>
                <a:gridCol w="801839">
                  <a:extLst>
                    <a:ext uri="{9D8B030D-6E8A-4147-A177-3AD203B41FA5}">
                      <a16:colId xmlns:a16="http://schemas.microsoft.com/office/drawing/2014/main" val="532706075"/>
                    </a:ext>
                  </a:extLst>
                </a:gridCol>
                <a:gridCol w="801839">
                  <a:extLst>
                    <a:ext uri="{9D8B030D-6E8A-4147-A177-3AD203B41FA5}">
                      <a16:colId xmlns:a16="http://schemas.microsoft.com/office/drawing/2014/main" val="2512714845"/>
                    </a:ext>
                  </a:extLst>
                </a:gridCol>
                <a:gridCol w="801839">
                  <a:extLst>
                    <a:ext uri="{9D8B030D-6E8A-4147-A177-3AD203B41FA5}">
                      <a16:colId xmlns:a16="http://schemas.microsoft.com/office/drawing/2014/main" val="3014266986"/>
                    </a:ext>
                  </a:extLst>
                </a:gridCol>
                <a:gridCol w="798846">
                  <a:extLst>
                    <a:ext uri="{9D8B030D-6E8A-4147-A177-3AD203B41FA5}">
                      <a16:colId xmlns:a16="http://schemas.microsoft.com/office/drawing/2014/main" val="3332713515"/>
                    </a:ext>
                  </a:extLst>
                </a:gridCol>
                <a:gridCol w="2237967">
                  <a:extLst>
                    <a:ext uri="{9D8B030D-6E8A-4147-A177-3AD203B41FA5}">
                      <a16:colId xmlns:a16="http://schemas.microsoft.com/office/drawing/2014/main" val="1115382560"/>
                    </a:ext>
                  </a:extLst>
                </a:gridCol>
              </a:tblGrid>
              <a:tr h="300841">
                <a:tc rowSpan="2">
                  <a:txBody>
                    <a:bodyPr/>
                    <a:lstStyle/>
                    <a:p>
                      <a:pPr algn="ctr" fontAlgn="ctr"/>
                      <a:r>
                        <a:rPr lang="es-CO" sz="10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0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0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0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94130584"/>
                  </a:ext>
                </a:extLst>
              </a:tr>
              <a:tr h="611711">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3266440501"/>
                  </a:ext>
                </a:extLst>
              </a:tr>
              <a:tr h="732046">
                <a:tc>
                  <a:txBody>
                    <a:bodyPr/>
                    <a:lstStyle/>
                    <a:p>
                      <a:pPr algn="ctr" fontAlgn="ctr"/>
                      <a:r>
                        <a:rPr lang="es-CO" sz="1000" b="0" i="0" u="none" strike="noStrike">
                          <a:solidFill>
                            <a:srgbClr val="000000"/>
                          </a:solidFill>
                          <a:effectLst/>
                          <a:latin typeface="Calibri" panose="020F0502020204030204" pitchFamily="34" charset="0"/>
                        </a:rPr>
                        <a:t>Restauración de 115 has en suelos de protección en riesgo no mitigable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29,22%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40,6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82,76%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t"/>
                      <a:r>
                        <a:rPr lang="es-CO" sz="800" b="0" i="0" u="none" strike="noStrike">
                          <a:solidFill>
                            <a:srgbClr val="000000"/>
                          </a:solidFill>
                          <a:effectLst/>
                          <a:latin typeface="Arial" panose="020B0604020202020204" pitchFamily="34" charset="0"/>
                        </a:rPr>
                        <a:t>Si bien presenta un bajo nivel de cumplimineto en el cuatrinenio, la meta se esta ejecutando de acuerdo a lo programado.  Se espera 100% de cumplimiento de la meta PDD en el 2020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22582597"/>
                  </a:ext>
                </a:extLst>
              </a:tr>
              <a:tr h="1133167">
                <a:tc>
                  <a:txBody>
                    <a:bodyPr/>
                    <a:lstStyle/>
                    <a:p>
                      <a:pPr algn="ctr" fontAlgn="ctr"/>
                      <a:r>
                        <a:rPr lang="es-CO" sz="1000" b="0" i="0" u="none" strike="noStrike">
                          <a:solidFill>
                            <a:srgbClr val="000000"/>
                          </a:solidFill>
                          <a:effectLst/>
                          <a:latin typeface="Calibri" panose="020F0502020204030204" pitchFamily="34" charset="0"/>
                        </a:rPr>
                        <a:t>Aplicar acciones del protocolo de restauración ecológica (diagnóstico, diseño, implementación y mantenimiento) del Distrito en 200 has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16,83%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121,87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12,73%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t"/>
                      <a:r>
                        <a:rPr lang="es-CO" sz="800" b="0" i="0" u="none" strike="noStrike">
                          <a:solidFill>
                            <a:srgbClr val="000000"/>
                          </a:solidFill>
                          <a:effectLst/>
                          <a:latin typeface="Arial" panose="020B0604020202020204" pitchFamily="34" charset="0"/>
                        </a:rPr>
                        <a:t>Se presenta dificultades en los tiempos para el inicio de las acciones de restauración en articulación con la CAR en razón a la demora de la selección del operador, proceso que esta proyectado para el inicio en el segundo semestre de la vigencia. Se espera 70%  de cumplimiento al finalizar Plan en el  2020.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2415552"/>
                  </a:ext>
                </a:extLst>
              </a:tr>
              <a:tr h="511430">
                <a:tc>
                  <a:txBody>
                    <a:bodyPr/>
                    <a:lstStyle/>
                    <a:p>
                      <a:pPr algn="ctr" fontAlgn="ctr"/>
                      <a:r>
                        <a:rPr lang="es-CO" sz="1000" b="0" i="0" u="none" strike="noStrike">
                          <a:solidFill>
                            <a:srgbClr val="000000"/>
                          </a:solidFill>
                          <a:effectLst/>
                          <a:latin typeface="Calibri" panose="020F0502020204030204" pitchFamily="34" charset="0"/>
                        </a:rPr>
                        <a:t>2 Proyectos de adaptación al cambio climático formulados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77,33%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t"/>
                      <a:r>
                        <a:rPr lang="es-CO" sz="800" b="0" i="0" u="none" strike="noStrike" dirty="0">
                          <a:solidFill>
                            <a:srgbClr val="000000"/>
                          </a:solidFill>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82940790"/>
                  </a:ext>
                </a:extLst>
              </a:tr>
            </a:tbl>
          </a:graphicData>
        </a:graphic>
      </p:graphicFrame>
      <p:grpSp>
        <p:nvGrpSpPr>
          <p:cNvPr id="24" name="Grupo 23">
            <a:extLst>
              <a:ext uri="{FF2B5EF4-FFF2-40B4-BE49-F238E27FC236}">
                <a16:creationId xmlns:a16="http://schemas.microsoft.com/office/drawing/2014/main" id="{29E03896-D22D-4BDB-9153-B1F1056F0853}"/>
              </a:ext>
            </a:extLst>
          </p:cNvPr>
          <p:cNvGrpSpPr/>
          <p:nvPr/>
        </p:nvGrpSpPr>
        <p:grpSpPr>
          <a:xfrm>
            <a:off x="5903844" y="5249982"/>
            <a:ext cx="6399158" cy="799887"/>
            <a:chOff x="6749297" y="4787462"/>
            <a:chExt cx="6399158" cy="799887"/>
          </a:xfrm>
        </p:grpSpPr>
        <p:sp>
          <p:nvSpPr>
            <p:cNvPr id="25" name="CuadroTexto 24">
              <a:extLst>
                <a:ext uri="{FF2B5EF4-FFF2-40B4-BE49-F238E27FC236}">
                  <a16:creationId xmlns:a16="http://schemas.microsoft.com/office/drawing/2014/main" id="{84691E60-7B2A-43D0-97DD-BBDFB5053188}"/>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62089D2F-167E-46F6-BAC0-13AD204D9060}"/>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53C2D753-D577-43E1-8E95-28A68497FB69}"/>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126431D1-8571-4DAC-97E1-78BC5B478E3C}"/>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49B9CE57-0C7E-4B32-BDD0-F644228FE69E}"/>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1EA10BBB-DF13-46AF-BF2A-0321F4CCA0FA}"/>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9300A378-0A8A-4F38-BAE1-084212A2AD91}"/>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36707000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9" name="object 5">
            <a:extLst>
              <a:ext uri="{FF2B5EF4-FFF2-40B4-BE49-F238E27FC236}">
                <a16:creationId xmlns:a16="http://schemas.microsoft.com/office/drawing/2014/main" id="{01575639-66AE-4918-AFB6-4DEC52614154}"/>
              </a:ext>
            </a:extLst>
          </p:cNvPr>
          <p:cNvSpPr txBox="1"/>
          <p:nvPr/>
        </p:nvSpPr>
        <p:spPr>
          <a:xfrm>
            <a:off x="340808" y="5649926"/>
            <a:ext cx="9476264" cy="1060902"/>
          </a:xfrm>
          <a:prstGeom prst="rect">
            <a:avLst/>
          </a:prstGeom>
        </p:spPr>
        <p:txBody>
          <a:bodyPr vert="horz" wrap="square" lIns="0" tIns="9242" rIns="0" bIns="0" rtlCol="0">
            <a:spAutoFit/>
          </a:bodyPr>
          <a:lstStyle/>
          <a:p>
            <a:pPr marL="7701">
              <a:lnSpc>
                <a:spcPts val="4020"/>
              </a:lnSpc>
              <a:spcBef>
                <a:spcPts val="73"/>
              </a:spcBef>
            </a:pPr>
            <a:r>
              <a:rPr sz="1500" b="1" spc="3" dirty="0">
                <a:solidFill>
                  <a:srgbClr val="003B65"/>
                </a:solidFill>
                <a:latin typeface="Arial"/>
                <a:cs typeface="Arial"/>
              </a:rPr>
              <a:t>Proyecto</a:t>
            </a:r>
            <a:r>
              <a:rPr sz="1500" b="1" spc="-45" dirty="0">
                <a:solidFill>
                  <a:srgbClr val="003B65"/>
                </a:solidFill>
                <a:latin typeface="Arial"/>
                <a:cs typeface="Arial"/>
              </a:rPr>
              <a:t> 1132</a:t>
            </a:r>
            <a:endParaRPr sz="1500" dirty="0">
              <a:latin typeface="Arial"/>
              <a:cs typeface="Arial"/>
            </a:endParaRPr>
          </a:p>
          <a:p>
            <a:pPr marL="7701">
              <a:lnSpc>
                <a:spcPts val="2056"/>
              </a:lnSpc>
            </a:pPr>
            <a:r>
              <a:rPr sz="1500" dirty="0">
                <a:solidFill>
                  <a:srgbClr val="3C3C3B"/>
                </a:solidFill>
                <a:latin typeface="Arial"/>
                <a:cs typeface="Arial"/>
              </a:rPr>
              <a:t>Gestión Integral </a:t>
            </a:r>
            <a:r>
              <a:rPr sz="1500" spc="-3" dirty="0">
                <a:solidFill>
                  <a:srgbClr val="3C3C3B"/>
                </a:solidFill>
                <a:latin typeface="Arial"/>
                <a:cs typeface="Arial"/>
              </a:rPr>
              <a:t>para la Conservación, Recuperación </a:t>
            </a:r>
            <a:r>
              <a:rPr sz="1500" dirty="0">
                <a:solidFill>
                  <a:srgbClr val="3C3C3B"/>
                </a:solidFill>
                <a:latin typeface="Arial"/>
                <a:cs typeface="Arial"/>
              </a:rPr>
              <a:t>y </a:t>
            </a:r>
            <a:r>
              <a:rPr sz="1500" spc="-3" dirty="0">
                <a:solidFill>
                  <a:srgbClr val="3C3C3B"/>
                </a:solidFill>
                <a:latin typeface="Arial"/>
                <a:cs typeface="Arial"/>
              </a:rPr>
              <a:t>Conectividad de la</a:t>
            </a:r>
            <a:r>
              <a:rPr sz="1500" spc="-6" dirty="0">
                <a:solidFill>
                  <a:srgbClr val="3C3C3B"/>
                </a:solidFill>
                <a:latin typeface="Arial"/>
                <a:cs typeface="Arial"/>
              </a:rPr>
              <a:t> </a:t>
            </a:r>
            <a:endParaRPr lang="es-CO" sz="1500" spc="-6" dirty="0">
              <a:solidFill>
                <a:srgbClr val="3C3C3B"/>
              </a:solidFill>
              <a:latin typeface="Arial"/>
              <a:cs typeface="Arial"/>
            </a:endParaRPr>
          </a:p>
          <a:p>
            <a:pPr marL="7701">
              <a:lnSpc>
                <a:spcPts val="2056"/>
              </a:lnSpc>
            </a:pPr>
            <a:r>
              <a:rPr sz="1500" dirty="0" err="1">
                <a:solidFill>
                  <a:srgbClr val="3C3C3B"/>
                </a:solidFill>
                <a:latin typeface="Arial"/>
                <a:cs typeface="Arial"/>
              </a:rPr>
              <a:t>Estructura</a:t>
            </a:r>
            <a:r>
              <a:rPr lang="es-CO" sz="1500" dirty="0">
                <a:solidFill>
                  <a:srgbClr val="3C3C3B"/>
                </a:solidFill>
                <a:latin typeface="Arial"/>
                <a:cs typeface="Arial"/>
              </a:rPr>
              <a:t> </a:t>
            </a:r>
            <a:r>
              <a:rPr sz="1500" dirty="0" err="1">
                <a:solidFill>
                  <a:srgbClr val="3C3C3B"/>
                </a:solidFill>
                <a:latin typeface="Arial"/>
                <a:cs typeface="Arial"/>
              </a:rPr>
              <a:t>Ecológica</a:t>
            </a:r>
            <a:r>
              <a:rPr lang="es-CO" sz="1500" dirty="0">
                <a:solidFill>
                  <a:srgbClr val="3C3C3B"/>
                </a:solidFill>
                <a:latin typeface="Arial"/>
                <a:cs typeface="Arial"/>
              </a:rPr>
              <a:t> </a:t>
            </a:r>
            <a:r>
              <a:rPr sz="1500" dirty="0">
                <a:solidFill>
                  <a:srgbClr val="3C3C3B"/>
                </a:solidFill>
                <a:latin typeface="Arial"/>
                <a:cs typeface="Arial"/>
              </a:rPr>
              <a:t>Principal y </a:t>
            </a:r>
            <a:r>
              <a:rPr sz="1500" spc="-3" dirty="0">
                <a:solidFill>
                  <a:srgbClr val="3C3C3B"/>
                </a:solidFill>
                <a:latin typeface="Arial"/>
                <a:cs typeface="Arial"/>
              </a:rPr>
              <a:t>otras áreas de interés ambiental en el Distrito</a:t>
            </a:r>
            <a:r>
              <a:rPr sz="1500" spc="-30" dirty="0">
                <a:solidFill>
                  <a:srgbClr val="3C3C3B"/>
                </a:solidFill>
                <a:latin typeface="Arial"/>
                <a:cs typeface="Arial"/>
              </a:rPr>
              <a:t> </a:t>
            </a:r>
            <a:r>
              <a:rPr sz="1500" spc="-3" dirty="0">
                <a:solidFill>
                  <a:srgbClr val="3C3C3B"/>
                </a:solidFill>
                <a:latin typeface="Arial"/>
                <a:cs typeface="Arial"/>
              </a:rPr>
              <a:t>Capital</a:t>
            </a:r>
            <a:endParaRPr sz="1500" dirty="0">
              <a:latin typeface="Arial"/>
              <a:cs typeface="Arial"/>
            </a:endParaRPr>
          </a:p>
        </p:txBody>
      </p:sp>
      <p:graphicFrame>
        <p:nvGraphicFramePr>
          <p:cNvPr id="3" name="Tabla 2">
            <a:extLst>
              <a:ext uri="{FF2B5EF4-FFF2-40B4-BE49-F238E27FC236}">
                <a16:creationId xmlns:a16="http://schemas.microsoft.com/office/drawing/2014/main" id="{4D2D1F4C-428E-44DD-BAD2-54B252D7F96D}"/>
              </a:ext>
            </a:extLst>
          </p:cNvPr>
          <p:cNvGraphicFramePr>
            <a:graphicFrameLocks noGrp="1"/>
          </p:cNvGraphicFramePr>
          <p:nvPr/>
        </p:nvGraphicFramePr>
        <p:xfrm>
          <a:off x="838627" y="1466342"/>
          <a:ext cx="10515602" cy="3884358"/>
        </p:xfrm>
        <a:graphic>
          <a:graphicData uri="http://schemas.openxmlformats.org/drawingml/2006/table">
            <a:tbl>
              <a:tblPr/>
              <a:tblGrid>
                <a:gridCol w="2676534">
                  <a:extLst>
                    <a:ext uri="{9D8B030D-6E8A-4147-A177-3AD203B41FA5}">
                      <a16:colId xmlns:a16="http://schemas.microsoft.com/office/drawing/2014/main" val="1345142662"/>
                    </a:ext>
                  </a:extLst>
                </a:gridCol>
                <a:gridCol w="716767">
                  <a:extLst>
                    <a:ext uri="{9D8B030D-6E8A-4147-A177-3AD203B41FA5}">
                      <a16:colId xmlns:a16="http://schemas.microsoft.com/office/drawing/2014/main" val="2009301937"/>
                    </a:ext>
                  </a:extLst>
                </a:gridCol>
                <a:gridCol w="810521">
                  <a:extLst>
                    <a:ext uri="{9D8B030D-6E8A-4147-A177-3AD203B41FA5}">
                      <a16:colId xmlns:a16="http://schemas.microsoft.com/office/drawing/2014/main" val="2720809634"/>
                    </a:ext>
                  </a:extLst>
                </a:gridCol>
                <a:gridCol w="810521">
                  <a:extLst>
                    <a:ext uri="{9D8B030D-6E8A-4147-A177-3AD203B41FA5}">
                      <a16:colId xmlns:a16="http://schemas.microsoft.com/office/drawing/2014/main" val="524686986"/>
                    </a:ext>
                  </a:extLst>
                </a:gridCol>
                <a:gridCol w="810521">
                  <a:extLst>
                    <a:ext uri="{9D8B030D-6E8A-4147-A177-3AD203B41FA5}">
                      <a16:colId xmlns:a16="http://schemas.microsoft.com/office/drawing/2014/main" val="2216409185"/>
                    </a:ext>
                  </a:extLst>
                </a:gridCol>
                <a:gridCol w="810521">
                  <a:extLst>
                    <a:ext uri="{9D8B030D-6E8A-4147-A177-3AD203B41FA5}">
                      <a16:colId xmlns:a16="http://schemas.microsoft.com/office/drawing/2014/main" val="567417937"/>
                    </a:ext>
                  </a:extLst>
                </a:gridCol>
                <a:gridCol w="810521">
                  <a:extLst>
                    <a:ext uri="{9D8B030D-6E8A-4147-A177-3AD203B41FA5}">
                      <a16:colId xmlns:a16="http://schemas.microsoft.com/office/drawing/2014/main" val="3540992072"/>
                    </a:ext>
                  </a:extLst>
                </a:gridCol>
                <a:gridCol w="807496">
                  <a:extLst>
                    <a:ext uri="{9D8B030D-6E8A-4147-A177-3AD203B41FA5}">
                      <a16:colId xmlns:a16="http://schemas.microsoft.com/office/drawing/2014/main" val="2096915178"/>
                    </a:ext>
                  </a:extLst>
                </a:gridCol>
                <a:gridCol w="2262200">
                  <a:extLst>
                    <a:ext uri="{9D8B030D-6E8A-4147-A177-3AD203B41FA5}">
                      <a16:colId xmlns:a16="http://schemas.microsoft.com/office/drawing/2014/main" val="3619939135"/>
                    </a:ext>
                  </a:extLst>
                </a:gridCol>
              </a:tblGrid>
              <a:tr h="272268">
                <a:tc rowSpan="2">
                  <a:txBody>
                    <a:bodyPr/>
                    <a:lstStyle/>
                    <a:p>
                      <a:pPr algn="ctr" fontAlgn="ctr"/>
                      <a:r>
                        <a:rPr lang="es-CO" sz="10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0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0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0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34817378"/>
                  </a:ext>
                </a:extLst>
              </a:tr>
              <a:tr h="553612">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5048596"/>
                  </a:ext>
                </a:extLst>
              </a:tr>
              <a:tr h="1025543">
                <a:tc>
                  <a:txBody>
                    <a:bodyPr/>
                    <a:lstStyle/>
                    <a:p>
                      <a:pPr algn="ctr" fontAlgn="ctr"/>
                      <a:r>
                        <a:rPr lang="es-CO" sz="1000" b="0" i="0" u="none" strike="noStrike">
                          <a:solidFill>
                            <a:srgbClr val="000000"/>
                          </a:solidFill>
                          <a:effectLst/>
                          <a:latin typeface="Calibri" panose="020F0502020204030204" pitchFamily="34" charset="0"/>
                        </a:rPr>
                        <a:t>Intervenir el 100% de los humedales declarados en el Distrito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39,07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39,07%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39,07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65,12%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s-CO" sz="800" b="0" i="0" u="none" strike="noStrike">
                          <a:solidFill>
                            <a:srgbClr val="000000"/>
                          </a:solidFill>
                          <a:effectLst/>
                          <a:latin typeface="Arial" panose="020B0604020202020204" pitchFamily="34" charset="0"/>
                        </a:rPr>
                        <a:t>Se presenta un retraso de 10% de ejecución en lo relacionado con la elaboración de diseños y la construcción de infraestructura física en PEDH asociada a aulas ambientales y/o demás estructuras (senderos/puentes/accesos). Se espera alcanzar el 95% de cumplimiento al finalizar el Plan.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75141780"/>
                  </a:ext>
                </a:extLst>
              </a:tr>
              <a:tr h="1170753">
                <a:tc>
                  <a:txBody>
                    <a:bodyPr/>
                    <a:lstStyle/>
                    <a:p>
                      <a:pPr algn="ctr" fontAlgn="t"/>
                      <a:r>
                        <a:rPr lang="es-CO" sz="1000" b="0" i="0" u="none" strike="noStrike">
                          <a:solidFill>
                            <a:srgbClr val="000000"/>
                          </a:solidFill>
                          <a:effectLst/>
                          <a:latin typeface="Calibri" panose="020F0502020204030204" pitchFamily="34" charset="0"/>
                        </a:rPr>
                        <a:t>Declarar 100 hectáreas nuevas áreas protegidas de ecosistemas de paramo y alto andino en el Distrito Capital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t"/>
                      <a:r>
                        <a:rPr lang="es-CO" sz="800" b="0" i="0" u="none" strike="noStrike">
                          <a:solidFill>
                            <a:srgbClr val="000000"/>
                          </a:solidFill>
                          <a:effectLst/>
                          <a:latin typeface="Arial" panose="020B0604020202020204" pitchFamily="34" charset="0"/>
                        </a:rPr>
                        <a:t>No se presenta un avance en la magnitud de la meta sin que ello implique que hay retraso, en razón a que se requiere del desarrollo de una serie de actividades y gestiones hasta la declaratoria que se tiene previsto reportar en el último trimestre del año en curso. Se espera 100% de cumplimiento de la meta PDD en el 2020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7231296"/>
                  </a:ext>
                </a:extLst>
              </a:tr>
              <a:tr h="862182">
                <a:tc>
                  <a:txBody>
                    <a:bodyPr/>
                    <a:lstStyle/>
                    <a:p>
                      <a:pPr algn="ctr" fontAlgn="t"/>
                      <a:r>
                        <a:rPr lang="es-CO" sz="1000" b="0" i="0" u="none" strike="noStrike">
                          <a:solidFill>
                            <a:srgbClr val="000000"/>
                          </a:solidFill>
                          <a:effectLst/>
                          <a:latin typeface="Calibri" panose="020F0502020204030204" pitchFamily="34" charset="0"/>
                        </a:rPr>
                        <a:t>Manejar integralmente 800 hectáreas de Parque Ecológico Distrital de Montaña y áreas de interés ambiental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39,38%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445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71,46%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t"/>
                      <a:r>
                        <a:rPr lang="es-CO" sz="800" b="0" i="0" u="none" strike="noStrike" dirty="0">
                          <a:solidFill>
                            <a:srgbClr val="000000"/>
                          </a:solidFill>
                          <a:effectLst/>
                          <a:latin typeface="Arial" panose="020B0604020202020204" pitchFamily="34" charset="0"/>
                        </a:rPr>
                        <a:t>Demora en la obtención de precios de avalúos comerciales, adicional  se espera que surta el proceso de revisión de estudios previos para la contratación de obras de mitigación de riesgo. Se espera llegar al 95% de cumplimiento al finalizar el PDD.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9833247"/>
                  </a:ext>
                </a:extLst>
              </a:tr>
            </a:tbl>
          </a:graphicData>
        </a:graphic>
      </p:graphicFrame>
      <p:grpSp>
        <p:nvGrpSpPr>
          <p:cNvPr id="24" name="Grupo 23">
            <a:extLst>
              <a:ext uri="{FF2B5EF4-FFF2-40B4-BE49-F238E27FC236}">
                <a16:creationId xmlns:a16="http://schemas.microsoft.com/office/drawing/2014/main" id="{DCEC2659-BB78-466C-8D0C-E7C0269ADDE3}"/>
              </a:ext>
            </a:extLst>
          </p:cNvPr>
          <p:cNvGrpSpPr/>
          <p:nvPr/>
        </p:nvGrpSpPr>
        <p:grpSpPr>
          <a:xfrm>
            <a:off x="5996610" y="5405967"/>
            <a:ext cx="6399158" cy="799887"/>
            <a:chOff x="6749297" y="4787462"/>
            <a:chExt cx="6399158" cy="799887"/>
          </a:xfrm>
        </p:grpSpPr>
        <p:sp>
          <p:nvSpPr>
            <p:cNvPr id="25" name="CuadroTexto 24">
              <a:extLst>
                <a:ext uri="{FF2B5EF4-FFF2-40B4-BE49-F238E27FC236}">
                  <a16:creationId xmlns:a16="http://schemas.microsoft.com/office/drawing/2014/main" id="{40EC3A4E-6423-4706-809B-44517B930DAD}"/>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E88B74DA-06E4-4401-9373-ED540F3C4C22}"/>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8C6BF82E-8A57-4F24-90B9-C69B87599839}"/>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F9D49F8E-4595-4F65-9410-DD7274D01D67}"/>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6947C9BA-A0F9-4CD0-91FA-8B945D189A2B}"/>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71BF8F6B-FD89-49FC-BEE8-5ABA0ED76C67}"/>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CC5A1FA1-40EC-43A7-A8AB-4F7AB6B5FF58}"/>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30692596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24" name="object 5">
            <a:extLst>
              <a:ext uri="{FF2B5EF4-FFF2-40B4-BE49-F238E27FC236}">
                <a16:creationId xmlns:a16="http://schemas.microsoft.com/office/drawing/2014/main" id="{A6A98DDB-98B8-4B28-8099-F2ECEF5CF8A1}"/>
              </a:ext>
            </a:extLst>
          </p:cNvPr>
          <p:cNvSpPr txBox="1"/>
          <p:nvPr/>
        </p:nvSpPr>
        <p:spPr>
          <a:xfrm>
            <a:off x="370609" y="5954496"/>
            <a:ext cx="5250355" cy="638876"/>
          </a:xfrm>
          <a:prstGeom prst="rect">
            <a:avLst/>
          </a:prstGeom>
        </p:spPr>
        <p:txBody>
          <a:bodyPr vert="horz" wrap="square" lIns="0" tIns="10397" rIns="0" bIns="0" rtlCol="0">
            <a:spAutoFit/>
          </a:bodyPr>
          <a:lstStyle/>
          <a:p>
            <a:pPr marL="7701">
              <a:spcBef>
                <a:spcPts val="82"/>
              </a:spcBef>
            </a:pPr>
            <a:r>
              <a:rPr lang="es-CO" sz="2000" b="1" spc="-42" dirty="0">
                <a:solidFill>
                  <a:srgbClr val="003B65"/>
                </a:solidFill>
                <a:latin typeface="Arial"/>
                <a:cs typeface="Arial"/>
              </a:rPr>
              <a:t>Proyecto </a:t>
            </a:r>
            <a:r>
              <a:rPr sz="2000" b="1" spc="-42" dirty="0">
                <a:solidFill>
                  <a:srgbClr val="003B65"/>
                </a:solidFill>
                <a:latin typeface="Arial"/>
                <a:cs typeface="Arial"/>
              </a:rPr>
              <a:t>1141</a:t>
            </a:r>
            <a:endParaRPr lang="es-CO" sz="2000" b="1" spc="-42" dirty="0">
              <a:solidFill>
                <a:srgbClr val="003B65"/>
              </a:solidFill>
              <a:latin typeface="Arial"/>
              <a:cs typeface="Arial"/>
            </a:endParaRPr>
          </a:p>
          <a:p>
            <a:pPr marL="7701">
              <a:spcBef>
                <a:spcPts val="82"/>
              </a:spcBef>
            </a:pPr>
            <a:r>
              <a:rPr sz="2000" spc="6" dirty="0" err="1">
                <a:solidFill>
                  <a:srgbClr val="3C3C3B"/>
                </a:solidFill>
                <a:latin typeface="Arial"/>
                <a:cs typeface="Arial"/>
              </a:rPr>
              <a:t>Gestión</a:t>
            </a:r>
            <a:r>
              <a:rPr sz="2000" spc="6" dirty="0">
                <a:solidFill>
                  <a:srgbClr val="3C3C3B"/>
                </a:solidFill>
                <a:latin typeface="Arial"/>
                <a:cs typeface="Arial"/>
              </a:rPr>
              <a:t> </a:t>
            </a:r>
            <a:r>
              <a:rPr sz="2000" spc="3" dirty="0">
                <a:solidFill>
                  <a:srgbClr val="3C3C3B"/>
                </a:solidFill>
                <a:latin typeface="Arial"/>
                <a:cs typeface="Arial"/>
              </a:rPr>
              <a:t>ambiental</a:t>
            </a:r>
            <a:r>
              <a:rPr sz="2000" spc="-18" dirty="0">
                <a:solidFill>
                  <a:srgbClr val="3C3C3B"/>
                </a:solidFill>
                <a:latin typeface="Arial"/>
                <a:cs typeface="Arial"/>
              </a:rPr>
              <a:t> </a:t>
            </a:r>
            <a:r>
              <a:rPr sz="2000" spc="3" dirty="0">
                <a:solidFill>
                  <a:srgbClr val="3C3C3B"/>
                </a:solidFill>
                <a:latin typeface="Arial"/>
                <a:cs typeface="Arial"/>
              </a:rPr>
              <a:t>urbana</a:t>
            </a:r>
            <a:endParaRPr sz="2000" dirty="0">
              <a:latin typeface="Arial"/>
              <a:cs typeface="Arial"/>
            </a:endParaRPr>
          </a:p>
        </p:txBody>
      </p:sp>
      <p:graphicFrame>
        <p:nvGraphicFramePr>
          <p:cNvPr id="2" name="Tabla 1">
            <a:extLst>
              <a:ext uri="{FF2B5EF4-FFF2-40B4-BE49-F238E27FC236}">
                <a16:creationId xmlns:a16="http://schemas.microsoft.com/office/drawing/2014/main" id="{2E74372D-B289-448B-BF10-392E009502FC}"/>
              </a:ext>
            </a:extLst>
          </p:cNvPr>
          <p:cNvGraphicFramePr>
            <a:graphicFrameLocks noGrp="1"/>
          </p:cNvGraphicFramePr>
          <p:nvPr/>
        </p:nvGraphicFramePr>
        <p:xfrm>
          <a:off x="838627" y="1697497"/>
          <a:ext cx="10515602" cy="3067554"/>
        </p:xfrm>
        <a:graphic>
          <a:graphicData uri="http://schemas.openxmlformats.org/drawingml/2006/table">
            <a:tbl>
              <a:tblPr/>
              <a:tblGrid>
                <a:gridCol w="2676534">
                  <a:extLst>
                    <a:ext uri="{9D8B030D-6E8A-4147-A177-3AD203B41FA5}">
                      <a16:colId xmlns:a16="http://schemas.microsoft.com/office/drawing/2014/main" val="283735768"/>
                    </a:ext>
                  </a:extLst>
                </a:gridCol>
                <a:gridCol w="716767">
                  <a:extLst>
                    <a:ext uri="{9D8B030D-6E8A-4147-A177-3AD203B41FA5}">
                      <a16:colId xmlns:a16="http://schemas.microsoft.com/office/drawing/2014/main" val="3632748615"/>
                    </a:ext>
                  </a:extLst>
                </a:gridCol>
                <a:gridCol w="810521">
                  <a:extLst>
                    <a:ext uri="{9D8B030D-6E8A-4147-A177-3AD203B41FA5}">
                      <a16:colId xmlns:a16="http://schemas.microsoft.com/office/drawing/2014/main" val="2744018730"/>
                    </a:ext>
                  </a:extLst>
                </a:gridCol>
                <a:gridCol w="810521">
                  <a:extLst>
                    <a:ext uri="{9D8B030D-6E8A-4147-A177-3AD203B41FA5}">
                      <a16:colId xmlns:a16="http://schemas.microsoft.com/office/drawing/2014/main" val="2340668070"/>
                    </a:ext>
                  </a:extLst>
                </a:gridCol>
                <a:gridCol w="810521">
                  <a:extLst>
                    <a:ext uri="{9D8B030D-6E8A-4147-A177-3AD203B41FA5}">
                      <a16:colId xmlns:a16="http://schemas.microsoft.com/office/drawing/2014/main" val="211457284"/>
                    </a:ext>
                  </a:extLst>
                </a:gridCol>
                <a:gridCol w="810521">
                  <a:extLst>
                    <a:ext uri="{9D8B030D-6E8A-4147-A177-3AD203B41FA5}">
                      <a16:colId xmlns:a16="http://schemas.microsoft.com/office/drawing/2014/main" val="3444016483"/>
                    </a:ext>
                  </a:extLst>
                </a:gridCol>
                <a:gridCol w="810521">
                  <a:extLst>
                    <a:ext uri="{9D8B030D-6E8A-4147-A177-3AD203B41FA5}">
                      <a16:colId xmlns:a16="http://schemas.microsoft.com/office/drawing/2014/main" val="3712663188"/>
                    </a:ext>
                  </a:extLst>
                </a:gridCol>
                <a:gridCol w="807496">
                  <a:extLst>
                    <a:ext uri="{9D8B030D-6E8A-4147-A177-3AD203B41FA5}">
                      <a16:colId xmlns:a16="http://schemas.microsoft.com/office/drawing/2014/main" val="1648840974"/>
                    </a:ext>
                  </a:extLst>
                </a:gridCol>
                <a:gridCol w="2262200">
                  <a:extLst>
                    <a:ext uri="{9D8B030D-6E8A-4147-A177-3AD203B41FA5}">
                      <a16:colId xmlns:a16="http://schemas.microsoft.com/office/drawing/2014/main" val="1933775135"/>
                    </a:ext>
                  </a:extLst>
                </a:gridCol>
              </a:tblGrid>
              <a:tr h="272268">
                <a:tc rowSpan="2">
                  <a:txBody>
                    <a:bodyPr/>
                    <a:lstStyle/>
                    <a:p>
                      <a:pPr algn="ctr" fontAlgn="ctr"/>
                      <a:r>
                        <a:rPr lang="es-CO" sz="10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0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0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000" b="0" i="0" u="none" strike="noStrike" dirty="0">
                          <a:solidFill>
                            <a:srgbClr val="000000"/>
                          </a:solidFill>
                          <a:effectLst/>
                          <a:latin typeface="Calibri" panose="020F0502020204030204" pitchFamily="34" charset="0"/>
                        </a:rPr>
                        <a:t>OSERVACIONES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184649212"/>
                  </a:ext>
                </a:extLst>
              </a:tr>
              <a:tr h="553612">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2196170258"/>
                  </a:ext>
                </a:extLst>
              </a:tr>
              <a:tr h="735124">
                <a:tc>
                  <a:txBody>
                    <a:bodyPr/>
                    <a:lstStyle/>
                    <a:p>
                      <a:pPr algn="ctr" fontAlgn="ctr"/>
                      <a:r>
                        <a:rPr lang="es-CO" sz="1000" b="0" i="0" u="none" strike="noStrike">
                          <a:solidFill>
                            <a:srgbClr val="000000"/>
                          </a:solidFill>
                          <a:effectLst/>
                          <a:latin typeface="Calibri" panose="020F0502020204030204" pitchFamily="34" charset="0"/>
                        </a:rPr>
                        <a:t>Generar acciones de control a los pequeños, medianos y grandes generadores de Residuos Peligrosos -</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RESPEL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1726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101,53%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1000" b="0" i="0" u="none" strike="noStrike">
                          <a:solidFill>
                            <a:srgbClr val="000000"/>
                          </a:solidFill>
                          <a:effectLst/>
                          <a:latin typeface="Calibri" panose="020F0502020204030204" pitchFamily="34" charset="0"/>
                        </a:rPr>
                        <a:t>286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911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318,53%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8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3552238"/>
                  </a:ext>
                </a:extLst>
              </a:tr>
              <a:tr h="435629">
                <a:tc>
                  <a:txBody>
                    <a:bodyPr/>
                    <a:lstStyle/>
                    <a:p>
                      <a:pPr algn="ctr" fontAlgn="ctr"/>
                      <a:r>
                        <a:rPr lang="es-CO" sz="1000" b="0" i="0" u="none" strike="noStrike">
                          <a:solidFill>
                            <a:srgbClr val="000000"/>
                          </a:solidFill>
                          <a:effectLst/>
                          <a:latin typeface="Calibri" panose="020F0502020204030204" pitchFamily="34" charset="0"/>
                        </a:rPr>
                        <a:t>Aprovechar 25.000 toneladas de llantas usadas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12003,89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48,02%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6610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2702,89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40,89%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7623908"/>
                  </a:ext>
                </a:extLst>
              </a:tr>
              <a:tr h="1070921">
                <a:tc>
                  <a:txBody>
                    <a:bodyPr/>
                    <a:lstStyle/>
                    <a:p>
                      <a:pPr algn="ctr" fontAlgn="ctr"/>
                      <a:r>
                        <a:rPr lang="es-CO" sz="1000" b="0" i="0" u="none" strike="noStrike">
                          <a:solidFill>
                            <a:srgbClr val="000000"/>
                          </a:solidFill>
                          <a:effectLst/>
                          <a:latin typeface="Calibri" panose="020F0502020204030204" pitchFamily="34" charset="0"/>
                        </a:rPr>
                        <a:t>Utilizar gradualmente el 20% de gránulo de caucho reciclado y/o residuos de demolición dentro de la</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mezcla asfáltica que se utilicen para la construcción y reconstrucción de vías de la ciudad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Constante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25,00%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800" b="0" i="0"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9881494"/>
                  </a:ext>
                </a:extLst>
              </a:tr>
            </a:tbl>
          </a:graphicData>
        </a:graphic>
      </p:graphicFrame>
      <p:grpSp>
        <p:nvGrpSpPr>
          <p:cNvPr id="19" name="Grupo 18">
            <a:extLst>
              <a:ext uri="{FF2B5EF4-FFF2-40B4-BE49-F238E27FC236}">
                <a16:creationId xmlns:a16="http://schemas.microsoft.com/office/drawing/2014/main" id="{132FD077-6A1C-41AE-8FA2-546DA50F2A7F}"/>
              </a:ext>
            </a:extLst>
          </p:cNvPr>
          <p:cNvGrpSpPr/>
          <p:nvPr/>
        </p:nvGrpSpPr>
        <p:grpSpPr>
          <a:xfrm>
            <a:off x="5863216" y="4980016"/>
            <a:ext cx="6399158" cy="799887"/>
            <a:chOff x="6749297" y="4787462"/>
            <a:chExt cx="6399158" cy="799887"/>
          </a:xfrm>
        </p:grpSpPr>
        <p:sp>
          <p:nvSpPr>
            <p:cNvPr id="25" name="CuadroTexto 24">
              <a:extLst>
                <a:ext uri="{FF2B5EF4-FFF2-40B4-BE49-F238E27FC236}">
                  <a16:creationId xmlns:a16="http://schemas.microsoft.com/office/drawing/2014/main" id="{810FF101-7C17-4957-AE8D-A3F17A448E1C}"/>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DCD1456C-F3CF-41F9-903A-9E87704C9441}"/>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1A529374-BC78-4171-9F36-4A6E0D117272}"/>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DFE829B7-03EF-49B1-A8B3-ABA9C28F4F10}"/>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A86FE006-84F3-457F-9461-C666E3AF2DC5}"/>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7F910E71-D66C-48F6-A8C5-5CB716586A72}"/>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493C633C-C84C-4091-9599-A5F77CA97AEA}"/>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3691204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24" name="object 5">
            <a:extLst>
              <a:ext uri="{FF2B5EF4-FFF2-40B4-BE49-F238E27FC236}">
                <a16:creationId xmlns:a16="http://schemas.microsoft.com/office/drawing/2014/main" id="{A6A98DDB-98B8-4B28-8099-F2ECEF5CF8A1}"/>
              </a:ext>
            </a:extLst>
          </p:cNvPr>
          <p:cNvSpPr txBox="1"/>
          <p:nvPr/>
        </p:nvSpPr>
        <p:spPr>
          <a:xfrm>
            <a:off x="370609" y="5954496"/>
            <a:ext cx="5250355" cy="638876"/>
          </a:xfrm>
          <a:prstGeom prst="rect">
            <a:avLst/>
          </a:prstGeom>
        </p:spPr>
        <p:txBody>
          <a:bodyPr vert="horz" wrap="square" lIns="0" tIns="10397" rIns="0" bIns="0" rtlCol="0">
            <a:spAutoFit/>
          </a:bodyPr>
          <a:lstStyle/>
          <a:p>
            <a:pPr marL="7701">
              <a:spcBef>
                <a:spcPts val="82"/>
              </a:spcBef>
            </a:pPr>
            <a:r>
              <a:rPr lang="es-CO" sz="2000" b="1" spc="-42" dirty="0">
                <a:solidFill>
                  <a:srgbClr val="003B65"/>
                </a:solidFill>
                <a:latin typeface="Arial"/>
                <a:cs typeface="Arial"/>
              </a:rPr>
              <a:t>Proyecto </a:t>
            </a:r>
            <a:r>
              <a:rPr sz="2000" b="1" spc="-42" dirty="0">
                <a:solidFill>
                  <a:srgbClr val="003B65"/>
                </a:solidFill>
                <a:latin typeface="Arial"/>
                <a:cs typeface="Arial"/>
              </a:rPr>
              <a:t>1141</a:t>
            </a:r>
            <a:endParaRPr lang="es-CO" sz="2000" b="1" spc="-42" dirty="0">
              <a:solidFill>
                <a:srgbClr val="003B65"/>
              </a:solidFill>
              <a:latin typeface="Arial"/>
              <a:cs typeface="Arial"/>
            </a:endParaRPr>
          </a:p>
          <a:p>
            <a:pPr marL="7701">
              <a:spcBef>
                <a:spcPts val="82"/>
              </a:spcBef>
            </a:pPr>
            <a:r>
              <a:rPr sz="2000" spc="6" dirty="0" err="1">
                <a:solidFill>
                  <a:srgbClr val="3C3C3B"/>
                </a:solidFill>
                <a:latin typeface="Arial"/>
                <a:cs typeface="Arial"/>
              </a:rPr>
              <a:t>Gestión</a:t>
            </a:r>
            <a:r>
              <a:rPr sz="2000" spc="6" dirty="0">
                <a:solidFill>
                  <a:srgbClr val="3C3C3B"/>
                </a:solidFill>
                <a:latin typeface="Arial"/>
                <a:cs typeface="Arial"/>
              </a:rPr>
              <a:t> </a:t>
            </a:r>
            <a:r>
              <a:rPr sz="2000" spc="3" dirty="0">
                <a:solidFill>
                  <a:srgbClr val="3C3C3B"/>
                </a:solidFill>
                <a:latin typeface="Arial"/>
                <a:cs typeface="Arial"/>
              </a:rPr>
              <a:t>ambiental</a:t>
            </a:r>
            <a:r>
              <a:rPr sz="2000" spc="-18" dirty="0">
                <a:solidFill>
                  <a:srgbClr val="3C3C3B"/>
                </a:solidFill>
                <a:latin typeface="Arial"/>
                <a:cs typeface="Arial"/>
              </a:rPr>
              <a:t> </a:t>
            </a:r>
            <a:r>
              <a:rPr sz="2000" spc="3" dirty="0">
                <a:solidFill>
                  <a:srgbClr val="3C3C3B"/>
                </a:solidFill>
                <a:latin typeface="Arial"/>
                <a:cs typeface="Arial"/>
              </a:rPr>
              <a:t>urbana</a:t>
            </a:r>
            <a:endParaRPr sz="2000" dirty="0">
              <a:latin typeface="Arial"/>
              <a:cs typeface="Arial"/>
            </a:endParaRPr>
          </a:p>
        </p:txBody>
      </p:sp>
      <p:grpSp>
        <p:nvGrpSpPr>
          <p:cNvPr id="25" name="Grupo 24">
            <a:extLst>
              <a:ext uri="{FF2B5EF4-FFF2-40B4-BE49-F238E27FC236}">
                <a16:creationId xmlns:a16="http://schemas.microsoft.com/office/drawing/2014/main" id="{B3C13845-5CB0-49B7-88D2-F214DE900673}"/>
              </a:ext>
            </a:extLst>
          </p:cNvPr>
          <p:cNvGrpSpPr/>
          <p:nvPr/>
        </p:nvGrpSpPr>
        <p:grpSpPr>
          <a:xfrm>
            <a:off x="5690910" y="5626308"/>
            <a:ext cx="6399158" cy="799887"/>
            <a:chOff x="6749297" y="4787462"/>
            <a:chExt cx="6399158" cy="799887"/>
          </a:xfrm>
        </p:grpSpPr>
        <p:sp>
          <p:nvSpPr>
            <p:cNvPr id="26" name="CuadroTexto 25">
              <a:extLst>
                <a:ext uri="{FF2B5EF4-FFF2-40B4-BE49-F238E27FC236}">
                  <a16:creationId xmlns:a16="http://schemas.microsoft.com/office/drawing/2014/main" id="{5AFAFED0-0CD1-4D8B-B957-A1F556BC24FE}"/>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7" name="Grupo 26">
              <a:extLst>
                <a:ext uri="{FF2B5EF4-FFF2-40B4-BE49-F238E27FC236}">
                  <a16:creationId xmlns:a16="http://schemas.microsoft.com/office/drawing/2014/main" id="{1D4FE60C-3202-4394-9BB3-6FA6BC621D19}"/>
                </a:ext>
              </a:extLst>
            </p:cNvPr>
            <p:cNvGrpSpPr/>
            <p:nvPr/>
          </p:nvGrpSpPr>
          <p:grpSpPr>
            <a:xfrm>
              <a:off x="6749297" y="4787462"/>
              <a:ext cx="5640399" cy="461665"/>
              <a:chOff x="6749297" y="4787462"/>
              <a:chExt cx="5640399" cy="461665"/>
            </a:xfrm>
          </p:grpSpPr>
          <p:sp>
            <p:nvSpPr>
              <p:cNvPr id="28" name="CuadroTexto 27">
                <a:extLst>
                  <a:ext uri="{FF2B5EF4-FFF2-40B4-BE49-F238E27FC236}">
                    <a16:creationId xmlns:a16="http://schemas.microsoft.com/office/drawing/2014/main" id="{4CA23001-3437-44BF-BD30-2D7FD3A9B74E}"/>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30" name="Rectángulo 29">
                <a:extLst>
                  <a:ext uri="{FF2B5EF4-FFF2-40B4-BE49-F238E27FC236}">
                    <a16:creationId xmlns:a16="http://schemas.microsoft.com/office/drawing/2014/main" id="{6CDEFD7D-6EDD-4E52-A139-65D7AA385188}"/>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49922636-F171-4B98-992A-5B9D0596D170}"/>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9B05FE61-9F98-40AB-907B-67A36029CF19}"/>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CAFE08CD-5702-411E-94EC-B658602D7E36}"/>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graphicFrame>
        <p:nvGraphicFramePr>
          <p:cNvPr id="7" name="Tabla 6">
            <a:extLst>
              <a:ext uri="{FF2B5EF4-FFF2-40B4-BE49-F238E27FC236}">
                <a16:creationId xmlns:a16="http://schemas.microsoft.com/office/drawing/2014/main" id="{88CE8D11-CEA4-41ED-BEF0-07338FA3293B}"/>
              </a:ext>
            </a:extLst>
          </p:cNvPr>
          <p:cNvGraphicFramePr>
            <a:graphicFrameLocks noGrp="1"/>
          </p:cNvGraphicFramePr>
          <p:nvPr/>
        </p:nvGraphicFramePr>
        <p:xfrm>
          <a:off x="1093573" y="1547571"/>
          <a:ext cx="9194674" cy="4048125"/>
        </p:xfrm>
        <a:graphic>
          <a:graphicData uri="http://schemas.openxmlformats.org/drawingml/2006/table">
            <a:tbl>
              <a:tblPr/>
              <a:tblGrid>
                <a:gridCol w="2981784">
                  <a:extLst>
                    <a:ext uri="{9D8B030D-6E8A-4147-A177-3AD203B41FA5}">
                      <a16:colId xmlns:a16="http://schemas.microsoft.com/office/drawing/2014/main" val="1923733856"/>
                    </a:ext>
                  </a:extLst>
                </a:gridCol>
                <a:gridCol w="798511">
                  <a:extLst>
                    <a:ext uri="{9D8B030D-6E8A-4147-A177-3AD203B41FA5}">
                      <a16:colId xmlns:a16="http://schemas.microsoft.com/office/drawing/2014/main" val="2696903934"/>
                    </a:ext>
                  </a:extLst>
                </a:gridCol>
                <a:gridCol w="902958">
                  <a:extLst>
                    <a:ext uri="{9D8B030D-6E8A-4147-A177-3AD203B41FA5}">
                      <a16:colId xmlns:a16="http://schemas.microsoft.com/office/drawing/2014/main" val="613536022"/>
                    </a:ext>
                  </a:extLst>
                </a:gridCol>
                <a:gridCol w="902958">
                  <a:extLst>
                    <a:ext uri="{9D8B030D-6E8A-4147-A177-3AD203B41FA5}">
                      <a16:colId xmlns:a16="http://schemas.microsoft.com/office/drawing/2014/main" val="1951044686"/>
                    </a:ext>
                  </a:extLst>
                </a:gridCol>
                <a:gridCol w="902958">
                  <a:extLst>
                    <a:ext uri="{9D8B030D-6E8A-4147-A177-3AD203B41FA5}">
                      <a16:colId xmlns:a16="http://schemas.microsoft.com/office/drawing/2014/main" val="3864637731"/>
                    </a:ext>
                  </a:extLst>
                </a:gridCol>
                <a:gridCol w="902958">
                  <a:extLst>
                    <a:ext uri="{9D8B030D-6E8A-4147-A177-3AD203B41FA5}">
                      <a16:colId xmlns:a16="http://schemas.microsoft.com/office/drawing/2014/main" val="3938584629"/>
                    </a:ext>
                  </a:extLst>
                </a:gridCol>
                <a:gridCol w="902958">
                  <a:extLst>
                    <a:ext uri="{9D8B030D-6E8A-4147-A177-3AD203B41FA5}">
                      <a16:colId xmlns:a16="http://schemas.microsoft.com/office/drawing/2014/main" val="315968286"/>
                    </a:ext>
                  </a:extLst>
                </a:gridCol>
                <a:gridCol w="899589">
                  <a:extLst>
                    <a:ext uri="{9D8B030D-6E8A-4147-A177-3AD203B41FA5}">
                      <a16:colId xmlns:a16="http://schemas.microsoft.com/office/drawing/2014/main" val="2264469388"/>
                    </a:ext>
                  </a:extLst>
                </a:gridCol>
              </a:tblGrid>
              <a:tr h="285750">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891744129"/>
                  </a:ext>
                </a:extLst>
              </a:tr>
              <a:tr h="581025">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92871213"/>
                  </a:ext>
                </a:extLst>
              </a:tr>
              <a:tr h="636270">
                <a:tc>
                  <a:txBody>
                    <a:bodyPr/>
                    <a:lstStyle/>
                    <a:p>
                      <a:pPr algn="ctr" fontAlgn="ctr"/>
                      <a:r>
                        <a:rPr lang="es-CO" sz="1100" b="0" i="0" u="none" strike="noStrike">
                          <a:solidFill>
                            <a:srgbClr val="000000"/>
                          </a:solidFill>
                          <a:effectLst/>
                          <a:latin typeface="Calibri" panose="020F0502020204030204" pitchFamily="34" charset="0"/>
                        </a:rPr>
                        <a:t>Formular un plan de acción y control para la gestión de las llantas usadas, orientado al aprovechamiento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800" b="0"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85916297"/>
                  </a:ext>
                </a:extLst>
              </a:tr>
              <a:tr h="636270">
                <a:tc>
                  <a:txBody>
                    <a:bodyPr/>
                    <a:lstStyle/>
                    <a:p>
                      <a:pPr algn="ctr" fontAlgn="ctr"/>
                      <a:r>
                        <a:rPr lang="es-CO" sz="1100" b="0" i="0" u="none" strike="noStrike">
                          <a:solidFill>
                            <a:srgbClr val="000000"/>
                          </a:solidFill>
                          <a:effectLst/>
                          <a:latin typeface="Calibri" panose="020F0502020204030204" pitchFamily="34" charset="0"/>
                        </a:rPr>
                        <a:t>Reducir 800.000 toneladas de las emisiones de CO2eq.</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800000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562902,68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70,36%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100" b="0" i="0" u="none" strike="noStrike">
                          <a:solidFill>
                            <a:srgbClr val="000000"/>
                          </a:solidFill>
                          <a:effectLst/>
                          <a:latin typeface="Calibri" panose="020F0502020204030204" pitchFamily="34" charset="0"/>
                        </a:rPr>
                        <a:t>120000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100956,68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84,13%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93271127"/>
                  </a:ext>
                </a:extLst>
              </a:tr>
              <a:tr h="636270">
                <a:tc>
                  <a:txBody>
                    <a:bodyPr/>
                    <a:lstStyle/>
                    <a:p>
                      <a:pPr algn="ctr" fontAlgn="ctr"/>
                      <a:r>
                        <a:rPr lang="es-CO" sz="1100" b="0" i="0" u="none" strike="noStrike">
                          <a:solidFill>
                            <a:srgbClr val="000000"/>
                          </a:solidFill>
                          <a:effectLst/>
                          <a:latin typeface="Calibri" panose="020F0502020204030204" pitchFamily="34" charset="0"/>
                        </a:rPr>
                        <a:t>Diseñar e implementar un plan de acción encaminado a la reducción de GEI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38,14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38,14%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100" b="0" i="0" u="none" strike="noStrike">
                          <a:solidFill>
                            <a:srgbClr val="000000"/>
                          </a:solidFill>
                          <a:effectLst/>
                          <a:latin typeface="Calibri" panose="020F0502020204030204" pitchFamily="34" charset="0"/>
                        </a:rPr>
                        <a:t>37,50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18,74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49,97%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96429565"/>
                  </a:ext>
                </a:extLst>
              </a:tr>
              <a:tr h="636270">
                <a:tc>
                  <a:txBody>
                    <a:bodyPr/>
                    <a:lstStyle/>
                    <a:p>
                      <a:pPr algn="ctr" fontAlgn="ctr"/>
                      <a:r>
                        <a:rPr lang="es-CO" sz="1100" b="0" i="0" u="none" strike="noStrike">
                          <a:solidFill>
                            <a:srgbClr val="000000"/>
                          </a:solidFill>
                          <a:effectLst/>
                          <a:latin typeface="Calibri" panose="020F0502020204030204" pitchFamily="34" charset="0"/>
                        </a:rPr>
                        <a:t>Generar acciones de control para los residuos hospitalarios y de riesgo biológico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55,07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55,07%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55,07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94,95%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43013961"/>
                  </a:ext>
                </a:extLst>
              </a:tr>
              <a:tr h="636270">
                <a:tc>
                  <a:txBody>
                    <a:bodyPr/>
                    <a:lstStyle/>
                    <a:p>
                      <a:pPr algn="ctr" fontAlgn="ctr"/>
                      <a:r>
                        <a:rPr lang="es-CO" sz="1100" b="0" i="0" u="none" strike="noStrike">
                          <a:solidFill>
                            <a:srgbClr val="000000"/>
                          </a:solidFill>
                          <a:effectLst/>
                          <a:latin typeface="Calibri" panose="020F0502020204030204" pitchFamily="34" charset="0"/>
                        </a:rPr>
                        <a:t>Implementar la política de ecourbanismo y construcción sostenible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37,50%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1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00636489"/>
                  </a:ext>
                </a:extLst>
              </a:tr>
            </a:tbl>
          </a:graphicData>
        </a:graphic>
      </p:graphicFrame>
    </p:spTree>
    <p:extLst>
      <p:ext uri="{BB962C8B-B14F-4D97-AF65-F5344CB8AC3E}">
        <p14:creationId xmlns:p14="http://schemas.microsoft.com/office/powerpoint/2010/main" val="3822305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35169" y="339368"/>
            <a:ext cx="8885349" cy="725527"/>
          </a:xfrm>
        </p:spPr>
        <p:txBody>
          <a:bodyPr>
            <a:normAutofit fontScale="90000"/>
          </a:bodyPr>
          <a:lstStyle/>
          <a:p>
            <a:pPr algn="ctr"/>
            <a:r>
              <a:rPr lang="es-ES" sz="2000" dirty="0"/>
              <a:t> </a:t>
            </a:r>
            <a:r>
              <a:rPr lang="es-CO" sz="2700" b="1" dirty="0"/>
              <a:t>ACUERDO 01 DE 2018</a:t>
            </a:r>
            <a:br>
              <a:rPr lang="es-MX" sz="1800" dirty="0"/>
            </a:br>
            <a:r>
              <a:rPr lang="es-CO" sz="1800" i="1" dirty="0"/>
              <a:t>“Por medio del cual se modifica el Reglamento Interno del Comité Sectorial de Desarrollo Administrativo de Ambiente y se dictan otras disposiciones”</a:t>
            </a:r>
            <a:endParaRPr lang="es-ES" sz="1800" b="1" dirty="0"/>
          </a:p>
        </p:txBody>
      </p:sp>
      <p:sp>
        <p:nvSpPr>
          <p:cNvPr id="2" name="Rectángulo 1"/>
          <p:cNvSpPr/>
          <p:nvPr/>
        </p:nvSpPr>
        <p:spPr>
          <a:xfrm>
            <a:off x="1674254" y="2622453"/>
            <a:ext cx="8551572" cy="2565831"/>
          </a:xfrm>
          <a:prstGeom prst="rect">
            <a:avLst/>
          </a:prstGeom>
        </p:spPr>
        <p:txBody>
          <a:bodyPr wrap="square">
            <a:spAutoFit/>
          </a:bodyPr>
          <a:lstStyle/>
          <a:p>
            <a:pPr algn="just">
              <a:lnSpc>
                <a:spcPct val="107000"/>
              </a:lnSpc>
              <a:spcAft>
                <a:spcPts val="800"/>
              </a:spcAft>
            </a:pPr>
            <a:r>
              <a:rPr lang="es-CO" b="1" dirty="0">
                <a:latin typeface="Arial" panose="020B0604020202020204" pitchFamily="34" charset="0"/>
                <a:ea typeface="Arial" panose="020B0604020202020204" pitchFamily="34" charset="0"/>
              </a:rPr>
              <a:t>Artículo 4. Decisiones.</a:t>
            </a:r>
            <a:r>
              <a:rPr lang="es-CO" dirty="0">
                <a:latin typeface="Arial" panose="020B0604020202020204" pitchFamily="34" charset="0"/>
                <a:ea typeface="Arial" panose="020B0604020202020204" pitchFamily="34" charset="0"/>
              </a:rPr>
              <a:t> Las decisiones de la instancia serán consignadas en el acta de la sesión en que fueron debatidas. Si estas decisiones tienen documentos que las soporten, estos deberán anexarse al acta en medio físico y/o magnético. Artículo </a:t>
            </a:r>
            <a:endParaRPr lang="es-MX" dirty="0">
              <a:latin typeface="Calibri" panose="020F0502020204030204" pitchFamily="34" charset="0"/>
              <a:ea typeface="Calibri" panose="020F0502020204030204" pitchFamily="34" charset="0"/>
            </a:endParaRPr>
          </a:p>
          <a:p>
            <a:pPr algn="just">
              <a:lnSpc>
                <a:spcPct val="107000"/>
              </a:lnSpc>
              <a:spcAft>
                <a:spcPts val="800"/>
              </a:spcAft>
            </a:pPr>
            <a:r>
              <a:rPr lang="es-CO" b="1" dirty="0">
                <a:latin typeface="Arial" panose="020B0604020202020204" pitchFamily="34" charset="0"/>
                <a:ea typeface="Arial" panose="020B0604020202020204" pitchFamily="34" charset="0"/>
              </a:rPr>
              <a:t>Artículo 5</a:t>
            </a:r>
            <a:r>
              <a:rPr lang="es-CO" dirty="0">
                <a:latin typeface="Arial" panose="020B0604020202020204" pitchFamily="34" charset="0"/>
                <a:ea typeface="Arial" panose="020B0604020202020204" pitchFamily="34" charset="0"/>
              </a:rPr>
              <a:t>. </a:t>
            </a:r>
            <a:r>
              <a:rPr lang="es-CO" b="1" dirty="0">
                <a:latin typeface="Arial" panose="020B0604020202020204" pitchFamily="34" charset="0"/>
                <a:ea typeface="Arial" panose="020B0604020202020204" pitchFamily="34" charset="0"/>
              </a:rPr>
              <a:t>Transparencia.</a:t>
            </a:r>
            <a:r>
              <a:rPr lang="es-CO" dirty="0">
                <a:latin typeface="Arial" panose="020B0604020202020204" pitchFamily="34" charset="0"/>
                <a:ea typeface="Arial" panose="020B0604020202020204" pitchFamily="34" charset="0"/>
              </a:rPr>
              <a:t> La Secretaría Técnica en un tiempo máximo cinco (5) días después de aprobadas las actas y demás documentos que deben ser publicados en la página web, deberán suministrar la información al área encargada de cumplir este requisito.</a:t>
            </a:r>
            <a:endParaRPr lang="es-MX"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431666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24" name="object 5">
            <a:extLst>
              <a:ext uri="{FF2B5EF4-FFF2-40B4-BE49-F238E27FC236}">
                <a16:creationId xmlns:a16="http://schemas.microsoft.com/office/drawing/2014/main" id="{A6A98DDB-98B8-4B28-8099-F2ECEF5CF8A1}"/>
              </a:ext>
            </a:extLst>
          </p:cNvPr>
          <p:cNvSpPr txBox="1"/>
          <p:nvPr/>
        </p:nvSpPr>
        <p:spPr>
          <a:xfrm>
            <a:off x="370609" y="5954496"/>
            <a:ext cx="5250355" cy="638876"/>
          </a:xfrm>
          <a:prstGeom prst="rect">
            <a:avLst/>
          </a:prstGeom>
        </p:spPr>
        <p:txBody>
          <a:bodyPr vert="horz" wrap="square" lIns="0" tIns="10397" rIns="0" bIns="0" rtlCol="0">
            <a:spAutoFit/>
          </a:bodyPr>
          <a:lstStyle/>
          <a:p>
            <a:pPr marL="7701">
              <a:spcBef>
                <a:spcPts val="82"/>
              </a:spcBef>
            </a:pPr>
            <a:r>
              <a:rPr lang="es-CO" sz="2000" b="1" spc="-42" dirty="0">
                <a:solidFill>
                  <a:srgbClr val="003B65"/>
                </a:solidFill>
                <a:latin typeface="Arial"/>
                <a:cs typeface="Arial"/>
              </a:rPr>
              <a:t>Proyecto </a:t>
            </a:r>
            <a:r>
              <a:rPr sz="2000" b="1" spc="-42" dirty="0">
                <a:solidFill>
                  <a:srgbClr val="003B65"/>
                </a:solidFill>
                <a:latin typeface="Arial"/>
                <a:cs typeface="Arial"/>
              </a:rPr>
              <a:t>1141</a:t>
            </a:r>
            <a:endParaRPr lang="es-CO" sz="2000" b="1" spc="-42" dirty="0">
              <a:solidFill>
                <a:srgbClr val="003B65"/>
              </a:solidFill>
              <a:latin typeface="Arial"/>
              <a:cs typeface="Arial"/>
            </a:endParaRPr>
          </a:p>
          <a:p>
            <a:pPr marL="7701">
              <a:spcBef>
                <a:spcPts val="82"/>
              </a:spcBef>
            </a:pPr>
            <a:r>
              <a:rPr sz="2000" spc="6" dirty="0" err="1">
                <a:solidFill>
                  <a:srgbClr val="3C3C3B"/>
                </a:solidFill>
                <a:latin typeface="Arial"/>
                <a:cs typeface="Arial"/>
              </a:rPr>
              <a:t>Gestión</a:t>
            </a:r>
            <a:r>
              <a:rPr sz="2000" spc="6" dirty="0">
                <a:solidFill>
                  <a:srgbClr val="3C3C3B"/>
                </a:solidFill>
                <a:latin typeface="Arial"/>
                <a:cs typeface="Arial"/>
              </a:rPr>
              <a:t> </a:t>
            </a:r>
            <a:r>
              <a:rPr sz="2000" spc="3" dirty="0">
                <a:solidFill>
                  <a:srgbClr val="3C3C3B"/>
                </a:solidFill>
                <a:latin typeface="Arial"/>
                <a:cs typeface="Arial"/>
              </a:rPr>
              <a:t>ambiental</a:t>
            </a:r>
            <a:r>
              <a:rPr sz="2000" spc="-18" dirty="0">
                <a:solidFill>
                  <a:srgbClr val="3C3C3B"/>
                </a:solidFill>
                <a:latin typeface="Arial"/>
                <a:cs typeface="Arial"/>
              </a:rPr>
              <a:t> </a:t>
            </a:r>
            <a:r>
              <a:rPr sz="2000" spc="3" dirty="0">
                <a:solidFill>
                  <a:srgbClr val="3C3C3B"/>
                </a:solidFill>
                <a:latin typeface="Arial"/>
                <a:cs typeface="Arial"/>
              </a:rPr>
              <a:t>urbana</a:t>
            </a:r>
            <a:endParaRPr sz="2000" dirty="0">
              <a:latin typeface="Arial"/>
              <a:cs typeface="Arial"/>
            </a:endParaRPr>
          </a:p>
        </p:txBody>
      </p:sp>
      <p:sp>
        <p:nvSpPr>
          <p:cNvPr id="2" name="Estrella: 5 puntas 1">
            <a:extLst>
              <a:ext uri="{FF2B5EF4-FFF2-40B4-BE49-F238E27FC236}">
                <a16:creationId xmlns:a16="http://schemas.microsoft.com/office/drawing/2014/main" id="{135A05AD-0964-492D-9EBF-527B3AC4D795}"/>
              </a:ext>
            </a:extLst>
          </p:cNvPr>
          <p:cNvSpPr/>
          <p:nvPr/>
        </p:nvSpPr>
        <p:spPr>
          <a:xfrm>
            <a:off x="11499273" y="3172691"/>
            <a:ext cx="237554" cy="166254"/>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5" name="Tabla 4">
            <a:extLst>
              <a:ext uri="{FF2B5EF4-FFF2-40B4-BE49-F238E27FC236}">
                <a16:creationId xmlns:a16="http://schemas.microsoft.com/office/drawing/2014/main" id="{22049BB1-E4BE-49D0-BD77-D3FE83487E63}"/>
              </a:ext>
            </a:extLst>
          </p:cNvPr>
          <p:cNvGraphicFramePr>
            <a:graphicFrameLocks noGrp="1"/>
          </p:cNvGraphicFramePr>
          <p:nvPr/>
        </p:nvGraphicFramePr>
        <p:xfrm>
          <a:off x="838627" y="1479427"/>
          <a:ext cx="10515602" cy="3784528"/>
        </p:xfrm>
        <a:graphic>
          <a:graphicData uri="http://schemas.openxmlformats.org/drawingml/2006/table">
            <a:tbl>
              <a:tblPr/>
              <a:tblGrid>
                <a:gridCol w="2676534">
                  <a:extLst>
                    <a:ext uri="{9D8B030D-6E8A-4147-A177-3AD203B41FA5}">
                      <a16:colId xmlns:a16="http://schemas.microsoft.com/office/drawing/2014/main" val="2930820454"/>
                    </a:ext>
                  </a:extLst>
                </a:gridCol>
                <a:gridCol w="716767">
                  <a:extLst>
                    <a:ext uri="{9D8B030D-6E8A-4147-A177-3AD203B41FA5}">
                      <a16:colId xmlns:a16="http://schemas.microsoft.com/office/drawing/2014/main" val="795355016"/>
                    </a:ext>
                  </a:extLst>
                </a:gridCol>
                <a:gridCol w="810521">
                  <a:extLst>
                    <a:ext uri="{9D8B030D-6E8A-4147-A177-3AD203B41FA5}">
                      <a16:colId xmlns:a16="http://schemas.microsoft.com/office/drawing/2014/main" val="2298240102"/>
                    </a:ext>
                  </a:extLst>
                </a:gridCol>
                <a:gridCol w="810521">
                  <a:extLst>
                    <a:ext uri="{9D8B030D-6E8A-4147-A177-3AD203B41FA5}">
                      <a16:colId xmlns:a16="http://schemas.microsoft.com/office/drawing/2014/main" val="2307079936"/>
                    </a:ext>
                  </a:extLst>
                </a:gridCol>
                <a:gridCol w="810521">
                  <a:extLst>
                    <a:ext uri="{9D8B030D-6E8A-4147-A177-3AD203B41FA5}">
                      <a16:colId xmlns:a16="http://schemas.microsoft.com/office/drawing/2014/main" val="4248504480"/>
                    </a:ext>
                  </a:extLst>
                </a:gridCol>
                <a:gridCol w="810521">
                  <a:extLst>
                    <a:ext uri="{9D8B030D-6E8A-4147-A177-3AD203B41FA5}">
                      <a16:colId xmlns:a16="http://schemas.microsoft.com/office/drawing/2014/main" val="1512721361"/>
                    </a:ext>
                  </a:extLst>
                </a:gridCol>
                <a:gridCol w="810521">
                  <a:extLst>
                    <a:ext uri="{9D8B030D-6E8A-4147-A177-3AD203B41FA5}">
                      <a16:colId xmlns:a16="http://schemas.microsoft.com/office/drawing/2014/main" val="1469264096"/>
                    </a:ext>
                  </a:extLst>
                </a:gridCol>
                <a:gridCol w="807496">
                  <a:extLst>
                    <a:ext uri="{9D8B030D-6E8A-4147-A177-3AD203B41FA5}">
                      <a16:colId xmlns:a16="http://schemas.microsoft.com/office/drawing/2014/main" val="4086490287"/>
                    </a:ext>
                  </a:extLst>
                </a:gridCol>
                <a:gridCol w="2262200">
                  <a:extLst>
                    <a:ext uri="{9D8B030D-6E8A-4147-A177-3AD203B41FA5}">
                      <a16:colId xmlns:a16="http://schemas.microsoft.com/office/drawing/2014/main" val="1064880749"/>
                    </a:ext>
                  </a:extLst>
                </a:gridCol>
              </a:tblGrid>
              <a:tr h="272268">
                <a:tc rowSpan="2">
                  <a:txBody>
                    <a:bodyPr/>
                    <a:lstStyle/>
                    <a:p>
                      <a:pPr algn="ctr" fontAlgn="ctr"/>
                      <a:r>
                        <a:rPr lang="es-CO" sz="1000" b="0" i="0" u="none" strike="noStrike" dirty="0">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0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0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0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14839715"/>
                  </a:ext>
                </a:extLst>
              </a:tr>
              <a:tr h="553612">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2439616101"/>
                  </a:ext>
                </a:extLst>
              </a:tr>
              <a:tr h="789578">
                <a:tc>
                  <a:txBody>
                    <a:bodyPr/>
                    <a:lstStyle/>
                    <a:p>
                      <a:pPr algn="ctr" fontAlgn="ctr"/>
                      <a:r>
                        <a:rPr lang="es-CO" sz="1000" b="0" i="0" u="none" strike="noStrike" dirty="0">
                          <a:solidFill>
                            <a:srgbClr val="000000"/>
                          </a:solidFill>
                          <a:effectLst/>
                          <a:latin typeface="Calibri" panose="020F0502020204030204" pitchFamily="34" charset="0"/>
                        </a:rPr>
                        <a:t>Formular un (1) proyecto de sistema urbano de drenaje sostenible para manejo de aguas y escorrentías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800" b="0" i="0" u="none" strike="noStrike" dirty="0">
                          <a:solidFill>
                            <a:srgbClr val="000000"/>
                          </a:solidFill>
                          <a:effectLst/>
                          <a:latin typeface="Arial" panose="020B0604020202020204" pitchFamily="34" charset="0"/>
                        </a:rPr>
                        <a:t>La gerencia del proyecto espera la reunión del CONFIS para que la EAAB realice la incorporación de los recursos que ha girado la SDA,  para abrir el proceso contractual y llevar a cabo la elaboración de los diseños.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9647507"/>
                  </a:ext>
                </a:extLst>
              </a:tr>
              <a:tr h="426553">
                <a:tc>
                  <a:txBody>
                    <a:bodyPr/>
                    <a:lstStyle/>
                    <a:p>
                      <a:pPr algn="ctr" fontAlgn="ctr"/>
                      <a:r>
                        <a:rPr lang="es-CO" sz="1000" b="0" i="0" u="none" strike="noStrike">
                          <a:solidFill>
                            <a:srgbClr val="000000"/>
                          </a:solidFill>
                          <a:effectLst/>
                          <a:latin typeface="Calibri" panose="020F0502020204030204" pitchFamily="34" charset="0"/>
                        </a:rPr>
                        <a:t>Techos verdes y jardines verticales implementados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4909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2511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3457376"/>
                  </a:ext>
                </a:extLst>
              </a:tr>
              <a:tr h="998317">
                <a:tc>
                  <a:txBody>
                    <a:bodyPr/>
                    <a:lstStyle/>
                    <a:p>
                      <a:pPr algn="ctr" fontAlgn="ctr"/>
                      <a:r>
                        <a:rPr lang="es-CO" sz="1000" b="0" i="0" u="none" strike="noStrike">
                          <a:solidFill>
                            <a:srgbClr val="000000"/>
                          </a:solidFill>
                          <a:effectLst/>
                          <a:latin typeface="Calibri" panose="020F0502020204030204" pitchFamily="34" charset="0"/>
                        </a:rPr>
                        <a:t>Lograr en 500 empresas un índice de desempeño ambiental empresarial - IDEA - entre muy bueno y</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excelente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38,60%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23,08%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800" b="0" i="0" u="none" strike="noStrike">
                          <a:solidFill>
                            <a:srgbClr val="000000"/>
                          </a:solidFill>
                          <a:effectLst/>
                          <a:latin typeface="Arial" panose="020B0604020202020204" pitchFamily="34" charset="0"/>
                        </a:rPr>
                        <a:t>Esta meta se esta cumpliendo acorde a la programación. Los resultados de evaluación de las empresas se empiezan a evidenciar a finales del segundo trimestre del año y la proyección de cumplimiento al 100% se verá reflejada en el ultimo trimestre d ela vigencia.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5255079"/>
                  </a:ext>
                </a:extLst>
              </a:tr>
              <a:tr h="744200">
                <a:tc>
                  <a:txBody>
                    <a:bodyPr/>
                    <a:lstStyle/>
                    <a:p>
                      <a:pPr algn="ctr" fontAlgn="ctr"/>
                      <a:r>
                        <a:rPr lang="es-CO" sz="1000" b="0" i="0" u="none" strike="noStrike">
                          <a:solidFill>
                            <a:srgbClr val="000000"/>
                          </a:solidFill>
                          <a:effectLst/>
                          <a:latin typeface="Calibri" panose="020F0502020204030204" pitchFamily="34" charset="0"/>
                        </a:rPr>
                        <a:t>Fortalecer el esquema voluntario de autogestión ambiental, el cual involucra las organizaciones de la</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ciudad, academia y gremios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0" i="0"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0045582"/>
                  </a:ext>
                </a:extLst>
              </a:tr>
            </a:tbl>
          </a:graphicData>
        </a:graphic>
      </p:graphicFrame>
      <p:grpSp>
        <p:nvGrpSpPr>
          <p:cNvPr id="25" name="Grupo 24">
            <a:extLst>
              <a:ext uri="{FF2B5EF4-FFF2-40B4-BE49-F238E27FC236}">
                <a16:creationId xmlns:a16="http://schemas.microsoft.com/office/drawing/2014/main" id="{4BEC3DBE-1136-4089-8582-7F3B6851F450}"/>
              </a:ext>
            </a:extLst>
          </p:cNvPr>
          <p:cNvGrpSpPr/>
          <p:nvPr/>
        </p:nvGrpSpPr>
        <p:grpSpPr>
          <a:xfrm>
            <a:off x="5792413" y="5437484"/>
            <a:ext cx="6399158" cy="799887"/>
            <a:chOff x="6749297" y="4787462"/>
            <a:chExt cx="6399158" cy="799887"/>
          </a:xfrm>
        </p:grpSpPr>
        <p:sp>
          <p:nvSpPr>
            <p:cNvPr id="26" name="CuadroTexto 25">
              <a:extLst>
                <a:ext uri="{FF2B5EF4-FFF2-40B4-BE49-F238E27FC236}">
                  <a16:creationId xmlns:a16="http://schemas.microsoft.com/office/drawing/2014/main" id="{08BCFC5D-D360-4992-8D6D-D8D1C3AA2370}"/>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7" name="Grupo 26">
              <a:extLst>
                <a:ext uri="{FF2B5EF4-FFF2-40B4-BE49-F238E27FC236}">
                  <a16:creationId xmlns:a16="http://schemas.microsoft.com/office/drawing/2014/main" id="{B61B891A-AA37-497C-9F7F-02CFDFFDBB26}"/>
                </a:ext>
              </a:extLst>
            </p:cNvPr>
            <p:cNvGrpSpPr/>
            <p:nvPr/>
          </p:nvGrpSpPr>
          <p:grpSpPr>
            <a:xfrm>
              <a:off x="6749297" y="4787462"/>
              <a:ext cx="5640399" cy="461665"/>
              <a:chOff x="6749297" y="4787462"/>
              <a:chExt cx="5640399" cy="461665"/>
            </a:xfrm>
          </p:grpSpPr>
          <p:sp>
            <p:nvSpPr>
              <p:cNvPr id="28" name="CuadroTexto 27">
                <a:extLst>
                  <a:ext uri="{FF2B5EF4-FFF2-40B4-BE49-F238E27FC236}">
                    <a16:creationId xmlns:a16="http://schemas.microsoft.com/office/drawing/2014/main" id="{39EEE954-14DB-4CCD-A22F-2677EFE0CF08}"/>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30" name="Rectángulo 29">
                <a:extLst>
                  <a:ext uri="{FF2B5EF4-FFF2-40B4-BE49-F238E27FC236}">
                    <a16:creationId xmlns:a16="http://schemas.microsoft.com/office/drawing/2014/main" id="{15DA6DC9-9952-46EB-B202-AFDF475C292A}"/>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12742851-5B76-42DA-9C8E-30D890FB733D}"/>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DF474F57-C08B-4A1B-A74F-68FB68474D9D}"/>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2A90865F-5A87-4F46-8324-E36B35393A21}"/>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2947490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24" name="object 5">
            <a:extLst>
              <a:ext uri="{FF2B5EF4-FFF2-40B4-BE49-F238E27FC236}">
                <a16:creationId xmlns:a16="http://schemas.microsoft.com/office/drawing/2014/main" id="{A6A98DDB-98B8-4B28-8099-F2ECEF5CF8A1}"/>
              </a:ext>
            </a:extLst>
          </p:cNvPr>
          <p:cNvSpPr txBox="1"/>
          <p:nvPr/>
        </p:nvSpPr>
        <p:spPr>
          <a:xfrm>
            <a:off x="370609" y="5954496"/>
            <a:ext cx="5250355" cy="638876"/>
          </a:xfrm>
          <a:prstGeom prst="rect">
            <a:avLst/>
          </a:prstGeom>
        </p:spPr>
        <p:txBody>
          <a:bodyPr vert="horz" wrap="square" lIns="0" tIns="10397" rIns="0" bIns="0" rtlCol="0">
            <a:spAutoFit/>
          </a:bodyPr>
          <a:lstStyle/>
          <a:p>
            <a:pPr marL="7701">
              <a:spcBef>
                <a:spcPts val="82"/>
              </a:spcBef>
            </a:pPr>
            <a:r>
              <a:rPr lang="es-CO" sz="2000" b="1" spc="-42" dirty="0">
                <a:solidFill>
                  <a:srgbClr val="003B65"/>
                </a:solidFill>
                <a:latin typeface="Arial"/>
                <a:cs typeface="Arial"/>
              </a:rPr>
              <a:t>Proyecto </a:t>
            </a:r>
            <a:r>
              <a:rPr sz="2000" b="1" spc="-42" dirty="0">
                <a:solidFill>
                  <a:srgbClr val="003B65"/>
                </a:solidFill>
                <a:latin typeface="Arial"/>
                <a:cs typeface="Arial"/>
              </a:rPr>
              <a:t>1141</a:t>
            </a:r>
            <a:endParaRPr lang="es-CO" sz="2000" b="1" spc="-42" dirty="0">
              <a:solidFill>
                <a:srgbClr val="003B65"/>
              </a:solidFill>
              <a:latin typeface="Arial"/>
              <a:cs typeface="Arial"/>
            </a:endParaRPr>
          </a:p>
          <a:p>
            <a:pPr marL="7701">
              <a:spcBef>
                <a:spcPts val="82"/>
              </a:spcBef>
            </a:pPr>
            <a:r>
              <a:rPr sz="2000" spc="6" dirty="0" err="1">
                <a:solidFill>
                  <a:srgbClr val="3C3C3B"/>
                </a:solidFill>
                <a:latin typeface="Arial"/>
                <a:cs typeface="Arial"/>
              </a:rPr>
              <a:t>Gestión</a:t>
            </a:r>
            <a:r>
              <a:rPr sz="2000" spc="6" dirty="0">
                <a:solidFill>
                  <a:srgbClr val="3C3C3B"/>
                </a:solidFill>
                <a:latin typeface="Arial"/>
                <a:cs typeface="Arial"/>
              </a:rPr>
              <a:t> </a:t>
            </a:r>
            <a:r>
              <a:rPr sz="2000" spc="3" dirty="0">
                <a:solidFill>
                  <a:srgbClr val="3C3C3B"/>
                </a:solidFill>
                <a:latin typeface="Arial"/>
                <a:cs typeface="Arial"/>
              </a:rPr>
              <a:t>ambiental</a:t>
            </a:r>
            <a:r>
              <a:rPr sz="2000" spc="-18" dirty="0">
                <a:solidFill>
                  <a:srgbClr val="3C3C3B"/>
                </a:solidFill>
                <a:latin typeface="Arial"/>
                <a:cs typeface="Arial"/>
              </a:rPr>
              <a:t> </a:t>
            </a:r>
            <a:r>
              <a:rPr sz="2000" spc="3" dirty="0">
                <a:solidFill>
                  <a:srgbClr val="3C3C3B"/>
                </a:solidFill>
                <a:latin typeface="Arial"/>
                <a:cs typeface="Arial"/>
              </a:rPr>
              <a:t>urbana</a:t>
            </a:r>
            <a:endParaRPr sz="2000" dirty="0">
              <a:latin typeface="Arial"/>
              <a:cs typeface="Arial"/>
            </a:endParaRPr>
          </a:p>
        </p:txBody>
      </p:sp>
      <p:graphicFrame>
        <p:nvGraphicFramePr>
          <p:cNvPr id="5" name="Tabla 4">
            <a:extLst>
              <a:ext uri="{FF2B5EF4-FFF2-40B4-BE49-F238E27FC236}">
                <a16:creationId xmlns:a16="http://schemas.microsoft.com/office/drawing/2014/main" id="{E537873F-EC11-4E7A-B39F-AF87EC2AC2E0}"/>
              </a:ext>
            </a:extLst>
          </p:cNvPr>
          <p:cNvGraphicFramePr>
            <a:graphicFrameLocks noGrp="1"/>
          </p:cNvGraphicFramePr>
          <p:nvPr/>
        </p:nvGraphicFramePr>
        <p:xfrm>
          <a:off x="838627" y="1485780"/>
          <a:ext cx="10515602" cy="3771821"/>
        </p:xfrm>
        <a:graphic>
          <a:graphicData uri="http://schemas.openxmlformats.org/drawingml/2006/table">
            <a:tbl>
              <a:tblPr/>
              <a:tblGrid>
                <a:gridCol w="2676534">
                  <a:extLst>
                    <a:ext uri="{9D8B030D-6E8A-4147-A177-3AD203B41FA5}">
                      <a16:colId xmlns:a16="http://schemas.microsoft.com/office/drawing/2014/main" val="483277983"/>
                    </a:ext>
                  </a:extLst>
                </a:gridCol>
                <a:gridCol w="716767">
                  <a:extLst>
                    <a:ext uri="{9D8B030D-6E8A-4147-A177-3AD203B41FA5}">
                      <a16:colId xmlns:a16="http://schemas.microsoft.com/office/drawing/2014/main" val="330773978"/>
                    </a:ext>
                  </a:extLst>
                </a:gridCol>
                <a:gridCol w="810521">
                  <a:extLst>
                    <a:ext uri="{9D8B030D-6E8A-4147-A177-3AD203B41FA5}">
                      <a16:colId xmlns:a16="http://schemas.microsoft.com/office/drawing/2014/main" val="842409037"/>
                    </a:ext>
                  </a:extLst>
                </a:gridCol>
                <a:gridCol w="810521">
                  <a:extLst>
                    <a:ext uri="{9D8B030D-6E8A-4147-A177-3AD203B41FA5}">
                      <a16:colId xmlns:a16="http://schemas.microsoft.com/office/drawing/2014/main" val="1905862969"/>
                    </a:ext>
                  </a:extLst>
                </a:gridCol>
                <a:gridCol w="810521">
                  <a:extLst>
                    <a:ext uri="{9D8B030D-6E8A-4147-A177-3AD203B41FA5}">
                      <a16:colId xmlns:a16="http://schemas.microsoft.com/office/drawing/2014/main" val="1053710217"/>
                    </a:ext>
                  </a:extLst>
                </a:gridCol>
                <a:gridCol w="810521">
                  <a:extLst>
                    <a:ext uri="{9D8B030D-6E8A-4147-A177-3AD203B41FA5}">
                      <a16:colId xmlns:a16="http://schemas.microsoft.com/office/drawing/2014/main" val="1505700799"/>
                    </a:ext>
                  </a:extLst>
                </a:gridCol>
                <a:gridCol w="810521">
                  <a:extLst>
                    <a:ext uri="{9D8B030D-6E8A-4147-A177-3AD203B41FA5}">
                      <a16:colId xmlns:a16="http://schemas.microsoft.com/office/drawing/2014/main" val="1975469315"/>
                    </a:ext>
                  </a:extLst>
                </a:gridCol>
                <a:gridCol w="807496">
                  <a:extLst>
                    <a:ext uri="{9D8B030D-6E8A-4147-A177-3AD203B41FA5}">
                      <a16:colId xmlns:a16="http://schemas.microsoft.com/office/drawing/2014/main" val="3089400002"/>
                    </a:ext>
                  </a:extLst>
                </a:gridCol>
                <a:gridCol w="2262200">
                  <a:extLst>
                    <a:ext uri="{9D8B030D-6E8A-4147-A177-3AD203B41FA5}">
                      <a16:colId xmlns:a16="http://schemas.microsoft.com/office/drawing/2014/main" val="3692888496"/>
                    </a:ext>
                  </a:extLst>
                </a:gridCol>
              </a:tblGrid>
              <a:tr h="272268">
                <a:tc rowSpan="2">
                  <a:txBody>
                    <a:bodyPr/>
                    <a:lstStyle/>
                    <a:p>
                      <a:pPr algn="ctr" fontAlgn="ctr"/>
                      <a:r>
                        <a:rPr lang="es-CO" sz="10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0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0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0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24667363"/>
                  </a:ext>
                </a:extLst>
              </a:tr>
              <a:tr h="553612">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422735490"/>
                  </a:ext>
                </a:extLst>
              </a:tr>
              <a:tr h="606250">
                <a:tc>
                  <a:txBody>
                    <a:bodyPr/>
                    <a:lstStyle/>
                    <a:p>
                      <a:pPr algn="ctr" fontAlgn="ctr"/>
                      <a:r>
                        <a:rPr lang="es-CO" sz="1000" b="0" i="0" u="none" strike="noStrike">
                          <a:solidFill>
                            <a:srgbClr val="000000"/>
                          </a:solidFill>
                          <a:effectLst/>
                          <a:latin typeface="Calibri" panose="020F0502020204030204" pitchFamily="34" charset="0"/>
                        </a:rPr>
                        <a:t>Controlar 32.000.000 de toneladas de residuos de construcción y demolición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32000000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20068566,00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62,71%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7887278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4580764,00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58,08%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490285"/>
                  </a:ext>
                </a:extLst>
              </a:tr>
              <a:tr h="606250">
                <a:tc>
                  <a:txBody>
                    <a:bodyPr/>
                    <a:lstStyle/>
                    <a:p>
                      <a:pPr algn="ctr" fontAlgn="ctr"/>
                      <a:r>
                        <a:rPr lang="es-CO" sz="1000" b="0" i="0" u="none" strike="noStrike">
                          <a:solidFill>
                            <a:srgbClr val="000000"/>
                          </a:solidFill>
                          <a:effectLst/>
                          <a:latin typeface="Calibri" panose="020F0502020204030204" pitchFamily="34" charset="0"/>
                        </a:rPr>
                        <a:t>Aprovechar el 25% de los residuos de construcción y demolición que controla la SDA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121,36%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10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121,36%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CO" sz="8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13172136"/>
                  </a:ext>
                </a:extLst>
              </a:tr>
              <a:tr h="989241">
                <a:tc>
                  <a:txBody>
                    <a:bodyPr/>
                    <a:lstStyle/>
                    <a:p>
                      <a:pPr algn="ctr" fontAlgn="ctr"/>
                      <a:r>
                        <a:rPr lang="es-CO" sz="1000" b="0" i="0" u="none" strike="noStrike">
                          <a:solidFill>
                            <a:srgbClr val="000000"/>
                          </a:solidFill>
                          <a:effectLst/>
                          <a:latin typeface="Calibri" panose="020F0502020204030204" pitchFamily="34" charset="0"/>
                        </a:rPr>
                        <a:t>Disponer adecuadamente 15.000 toneladas de residuos peligrosos y especiales (posconsumo, de</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recolección selectiva, voluntarios, aceites vegetales usados, etc.)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4482,8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29,89%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4700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1027,8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21,87%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800" b="0" i="0" u="none" strike="noStrike">
                          <a:solidFill>
                            <a:srgbClr val="000000"/>
                          </a:solidFill>
                          <a:effectLst/>
                          <a:latin typeface="Arial" panose="020B0604020202020204" pitchFamily="34" charset="0"/>
                        </a:rPr>
                        <a:t>La expedición de los certificados de disposición final puede tardar hasta de 6 meses posteriores al proceso de disposición, por esta razón la meta tiende a incrementar su avance a partir del segundo semestre del año y estará cumplida en un 100% al finalizar la vigencia.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9321649"/>
                  </a:ext>
                </a:extLst>
              </a:tr>
              <a:tr h="744200">
                <a:tc>
                  <a:txBody>
                    <a:bodyPr/>
                    <a:lstStyle/>
                    <a:p>
                      <a:pPr algn="ctr" fontAlgn="ctr"/>
                      <a:r>
                        <a:rPr lang="es-CO" sz="1000" b="0" i="0" u="none" strike="noStrike">
                          <a:solidFill>
                            <a:srgbClr val="000000"/>
                          </a:solidFill>
                          <a:effectLst/>
                          <a:latin typeface="Calibri" panose="020F0502020204030204" pitchFamily="34" charset="0"/>
                        </a:rPr>
                        <a:t>Controlar y realizar seguimiento a 32.000 toneladas de residuos peligrosos en establecimientos de salud</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humana y afines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32000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17903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55,95%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7333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5208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71,02%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800" b="0" i="0"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0565704"/>
                  </a:ext>
                </a:extLst>
              </a:tr>
            </a:tbl>
          </a:graphicData>
        </a:graphic>
      </p:graphicFrame>
      <p:grpSp>
        <p:nvGrpSpPr>
          <p:cNvPr id="25" name="Grupo 24">
            <a:extLst>
              <a:ext uri="{FF2B5EF4-FFF2-40B4-BE49-F238E27FC236}">
                <a16:creationId xmlns:a16="http://schemas.microsoft.com/office/drawing/2014/main" id="{CED77D1B-34FA-4013-B3AD-35F24226EDEA}"/>
              </a:ext>
            </a:extLst>
          </p:cNvPr>
          <p:cNvGrpSpPr/>
          <p:nvPr/>
        </p:nvGrpSpPr>
        <p:grpSpPr>
          <a:xfrm>
            <a:off x="5792413" y="5437484"/>
            <a:ext cx="6399158" cy="799887"/>
            <a:chOff x="6749297" y="4787462"/>
            <a:chExt cx="6399158" cy="799887"/>
          </a:xfrm>
        </p:grpSpPr>
        <p:sp>
          <p:nvSpPr>
            <p:cNvPr id="26" name="CuadroTexto 25">
              <a:extLst>
                <a:ext uri="{FF2B5EF4-FFF2-40B4-BE49-F238E27FC236}">
                  <a16:creationId xmlns:a16="http://schemas.microsoft.com/office/drawing/2014/main" id="{851DC91A-2C8D-483C-876A-34D0540ACAB5}"/>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7" name="Grupo 26">
              <a:extLst>
                <a:ext uri="{FF2B5EF4-FFF2-40B4-BE49-F238E27FC236}">
                  <a16:creationId xmlns:a16="http://schemas.microsoft.com/office/drawing/2014/main" id="{46A7F7EF-304C-4459-B488-B10875A42E62}"/>
                </a:ext>
              </a:extLst>
            </p:cNvPr>
            <p:cNvGrpSpPr/>
            <p:nvPr/>
          </p:nvGrpSpPr>
          <p:grpSpPr>
            <a:xfrm>
              <a:off x="6749297" y="4787462"/>
              <a:ext cx="5640399" cy="461665"/>
              <a:chOff x="6749297" y="4787462"/>
              <a:chExt cx="5640399" cy="461665"/>
            </a:xfrm>
          </p:grpSpPr>
          <p:sp>
            <p:nvSpPr>
              <p:cNvPr id="28" name="CuadroTexto 27">
                <a:extLst>
                  <a:ext uri="{FF2B5EF4-FFF2-40B4-BE49-F238E27FC236}">
                    <a16:creationId xmlns:a16="http://schemas.microsoft.com/office/drawing/2014/main" id="{196F2E25-ECA2-4281-B762-6EC07B11E56C}"/>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30" name="Rectángulo 29">
                <a:extLst>
                  <a:ext uri="{FF2B5EF4-FFF2-40B4-BE49-F238E27FC236}">
                    <a16:creationId xmlns:a16="http://schemas.microsoft.com/office/drawing/2014/main" id="{DF7A31EA-D3DE-4C89-A85C-3174F30E231D}"/>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CC488612-C979-4440-BEF8-C2E4D5527702}"/>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9D568414-1FDD-48C3-B5BF-5CCCB436A4AE}"/>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10D5EFEE-7596-41A6-BFF5-C88382A490B1}"/>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30250589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 y="0"/>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24" name="object 5">
            <a:extLst>
              <a:ext uri="{FF2B5EF4-FFF2-40B4-BE49-F238E27FC236}">
                <a16:creationId xmlns:a16="http://schemas.microsoft.com/office/drawing/2014/main" id="{A6A98DDB-98B8-4B28-8099-F2ECEF5CF8A1}"/>
              </a:ext>
            </a:extLst>
          </p:cNvPr>
          <p:cNvSpPr txBox="1"/>
          <p:nvPr/>
        </p:nvSpPr>
        <p:spPr>
          <a:xfrm>
            <a:off x="370609" y="5954496"/>
            <a:ext cx="5250355" cy="638876"/>
          </a:xfrm>
          <a:prstGeom prst="rect">
            <a:avLst/>
          </a:prstGeom>
        </p:spPr>
        <p:txBody>
          <a:bodyPr vert="horz" wrap="square" lIns="0" tIns="10397" rIns="0" bIns="0" rtlCol="0">
            <a:spAutoFit/>
          </a:bodyPr>
          <a:lstStyle/>
          <a:p>
            <a:pPr marL="7701">
              <a:spcBef>
                <a:spcPts val="82"/>
              </a:spcBef>
            </a:pPr>
            <a:r>
              <a:rPr lang="es-CO" sz="2000" b="1" spc="-42" dirty="0">
                <a:solidFill>
                  <a:srgbClr val="003B65"/>
                </a:solidFill>
                <a:latin typeface="Arial"/>
                <a:cs typeface="Arial"/>
              </a:rPr>
              <a:t>Proyecto </a:t>
            </a:r>
            <a:r>
              <a:rPr sz="2000" b="1" spc="-42" dirty="0">
                <a:solidFill>
                  <a:srgbClr val="003B65"/>
                </a:solidFill>
                <a:latin typeface="Arial"/>
                <a:cs typeface="Arial"/>
              </a:rPr>
              <a:t>1141</a:t>
            </a:r>
            <a:endParaRPr lang="es-CO" sz="2000" b="1" spc="-42" dirty="0">
              <a:solidFill>
                <a:srgbClr val="003B65"/>
              </a:solidFill>
              <a:latin typeface="Arial"/>
              <a:cs typeface="Arial"/>
            </a:endParaRPr>
          </a:p>
          <a:p>
            <a:pPr marL="7701">
              <a:spcBef>
                <a:spcPts val="82"/>
              </a:spcBef>
            </a:pPr>
            <a:r>
              <a:rPr sz="2000" spc="6" dirty="0" err="1">
                <a:solidFill>
                  <a:srgbClr val="3C3C3B"/>
                </a:solidFill>
                <a:latin typeface="Arial"/>
                <a:cs typeface="Arial"/>
              </a:rPr>
              <a:t>Gestión</a:t>
            </a:r>
            <a:r>
              <a:rPr sz="2000" spc="6" dirty="0">
                <a:solidFill>
                  <a:srgbClr val="3C3C3B"/>
                </a:solidFill>
                <a:latin typeface="Arial"/>
                <a:cs typeface="Arial"/>
              </a:rPr>
              <a:t> </a:t>
            </a:r>
            <a:r>
              <a:rPr sz="2000" spc="3" dirty="0">
                <a:solidFill>
                  <a:srgbClr val="3C3C3B"/>
                </a:solidFill>
                <a:latin typeface="Arial"/>
                <a:cs typeface="Arial"/>
              </a:rPr>
              <a:t>ambiental</a:t>
            </a:r>
            <a:r>
              <a:rPr sz="2000" spc="-18" dirty="0">
                <a:solidFill>
                  <a:srgbClr val="3C3C3B"/>
                </a:solidFill>
                <a:latin typeface="Arial"/>
                <a:cs typeface="Arial"/>
              </a:rPr>
              <a:t> </a:t>
            </a:r>
            <a:r>
              <a:rPr sz="2000" spc="3" dirty="0">
                <a:solidFill>
                  <a:srgbClr val="3C3C3B"/>
                </a:solidFill>
                <a:latin typeface="Arial"/>
                <a:cs typeface="Arial"/>
              </a:rPr>
              <a:t>urbana</a:t>
            </a:r>
            <a:endParaRPr sz="2000" dirty="0">
              <a:latin typeface="Arial"/>
              <a:cs typeface="Arial"/>
            </a:endParaRPr>
          </a:p>
        </p:txBody>
      </p:sp>
      <p:graphicFrame>
        <p:nvGraphicFramePr>
          <p:cNvPr id="2" name="Tabla 1">
            <a:extLst>
              <a:ext uri="{FF2B5EF4-FFF2-40B4-BE49-F238E27FC236}">
                <a16:creationId xmlns:a16="http://schemas.microsoft.com/office/drawing/2014/main" id="{AA8DD943-7239-4541-BBD6-5897DA3DEB17}"/>
              </a:ext>
            </a:extLst>
          </p:cNvPr>
          <p:cNvGraphicFramePr>
            <a:graphicFrameLocks noGrp="1"/>
          </p:cNvGraphicFramePr>
          <p:nvPr/>
        </p:nvGraphicFramePr>
        <p:xfrm>
          <a:off x="837770" y="1993768"/>
          <a:ext cx="10515602" cy="2038380"/>
        </p:xfrm>
        <a:graphic>
          <a:graphicData uri="http://schemas.openxmlformats.org/drawingml/2006/table">
            <a:tbl>
              <a:tblPr/>
              <a:tblGrid>
                <a:gridCol w="2676534">
                  <a:extLst>
                    <a:ext uri="{9D8B030D-6E8A-4147-A177-3AD203B41FA5}">
                      <a16:colId xmlns:a16="http://schemas.microsoft.com/office/drawing/2014/main" val="4121718763"/>
                    </a:ext>
                  </a:extLst>
                </a:gridCol>
                <a:gridCol w="716767">
                  <a:extLst>
                    <a:ext uri="{9D8B030D-6E8A-4147-A177-3AD203B41FA5}">
                      <a16:colId xmlns:a16="http://schemas.microsoft.com/office/drawing/2014/main" val="3834858447"/>
                    </a:ext>
                  </a:extLst>
                </a:gridCol>
                <a:gridCol w="810521">
                  <a:extLst>
                    <a:ext uri="{9D8B030D-6E8A-4147-A177-3AD203B41FA5}">
                      <a16:colId xmlns:a16="http://schemas.microsoft.com/office/drawing/2014/main" val="2412260230"/>
                    </a:ext>
                  </a:extLst>
                </a:gridCol>
                <a:gridCol w="810521">
                  <a:extLst>
                    <a:ext uri="{9D8B030D-6E8A-4147-A177-3AD203B41FA5}">
                      <a16:colId xmlns:a16="http://schemas.microsoft.com/office/drawing/2014/main" val="3546204559"/>
                    </a:ext>
                  </a:extLst>
                </a:gridCol>
                <a:gridCol w="810521">
                  <a:extLst>
                    <a:ext uri="{9D8B030D-6E8A-4147-A177-3AD203B41FA5}">
                      <a16:colId xmlns:a16="http://schemas.microsoft.com/office/drawing/2014/main" val="3932267817"/>
                    </a:ext>
                  </a:extLst>
                </a:gridCol>
                <a:gridCol w="810521">
                  <a:extLst>
                    <a:ext uri="{9D8B030D-6E8A-4147-A177-3AD203B41FA5}">
                      <a16:colId xmlns:a16="http://schemas.microsoft.com/office/drawing/2014/main" val="984204682"/>
                    </a:ext>
                  </a:extLst>
                </a:gridCol>
                <a:gridCol w="810521">
                  <a:extLst>
                    <a:ext uri="{9D8B030D-6E8A-4147-A177-3AD203B41FA5}">
                      <a16:colId xmlns:a16="http://schemas.microsoft.com/office/drawing/2014/main" val="1311877352"/>
                    </a:ext>
                  </a:extLst>
                </a:gridCol>
                <a:gridCol w="807496">
                  <a:extLst>
                    <a:ext uri="{9D8B030D-6E8A-4147-A177-3AD203B41FA5}">
                      <a16:colId xmlns:a16="http://schemas.microsoft.com/office/drawing/2014/main" val="54648638"/>
                    </a:ext>
                  </a:extLst>
                </a:gridCol>
                <a:gridCol w="2262200">
                  <a:extLst>
                    <a:ext uri="{9D8B030D-6E8A-4147-A177-3AD203B41FA5}">
                      <a16:colId xmlns:a16="http://schemas.microsoft.com/office/drawing/2014/main" val="2535219738"/>
                    </a:ext>
                  </a:extLst>
                </a:gridCol>
              </a:tblGrid>
              <a:tr h="272268">
                <a:tc rowSpan="2">
                  <a:txBody>
                    <a:bodyPr/>
                    <a:lstStyle/>
                    <a:p>
                      <a:pPr algn="ctr" fontAlgn="ctr"/>
                      <a:r>
                        <a:rPr lang="es-CO" sz="1000" b="0" i="0" u="none" strike="noStrike" dirty="0">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0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0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0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00996833"/>
                  </a:ext>
                </a:extLst>
              </a:tr>
              <a:tr h="553612">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3233570091"/>
                  </a:ext>
                </a:extLst>
              </a:tr>
              <a:tr h="606250">
                <a:tc>
                  <a:txBody>
                    <a:bodyPr/>
                    <a:lstStyle/>
                    <a:p>
                      <a:pPr algn="ctr" fontAlgn="ctr"/>
                      <a:r>
                        <a:rPr lang="es-CO" sz="1000" b="0" i="0" u="none" strike="noStrike">
                          <a:solidFill>
                            <a:srgbClr val="000000"/>
                          </a:solidFill>
                          <a:effectLst/>
                          <a:latin typeface="Calibri" panose="020F0502020204030204" pitchFamily="34" charset="0"/>
                        </a:rPr>
                        <a:t>Incorporar criterios de sostenibilidad en 800 proyectos en la etapa de diseño u operación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51,25%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a:solidFill>
                            <a:srgbClr val="000000"/>
                          </a:solidFill>
                          <a:effectLst/>
                          <a:latin typeface="Calibri" panose="020F0502020204030204" pitchFamily="34" charset="0"/>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49,50%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9341301"/>
                  </a:ext>
                </a:extLst>
              </a:tr>
              <a:tr h="606250">
                <a:tc>
                  <a:txBody>
                    <a:bodyPr/>
                    <a:lstStyle/>
                    <a:p>
                      <a:pPr algn="ctr" fontAlgn="ctr"/>
                      <a:r>
                        <a:rPr lang="es-CO" sz="1000" b="0" i="0" u="none" strike="noStrike" dirty="0">
                          <a:solidFill>
                            <a:srgbClr val="000000"/>
                          </a:solidFill>
                          <a:effectLst/>
                          <a:latin typeface="Calibri" panose="020F0502020204030204" pitchFamily="34" charset="0"/>
                        </a:rPr>
                        <a:t>Desarrollar 1 proyecto de sistema urbano de drenaje sostenible para manejo de aguas y escorrentías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800" b="0" i="0" u="none" strike="noStrike" dirty="0">
                          <a:solidFill>
                            <a:srgbClr val="000000"/>
                          </a:solidFill>
                          <a:effectLst/>
                          <a:latin typeface="Arial" panose="020B0604020202020204" pitchFamily="34" charset="0"/>
                        </a:rPr>
                        <a:t>La ejecución de esta meta está programada para dar inicio en el año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5236846"/>
                  </a:ext>
                </a:extLst>
              </a:tr>
            </a:tbl>
          </a:graphicData>
        </a:graphic>
      </p:graphicFrame>
      <p:grpSp>
        <p:nvGrpSpPr>
          <p:cNvPr id="19" name="Grupo 18">
            <a:extLst>
              <a:ext uri="{FF2B5EF4-FFF2-40B4-BE49-F238E27FC236}">
                <a16:creationId xmlns:a16="http://schemas.microsoft.com/office/drawing/2014/main" id="{0F9EF0A5-6DA5-42F8-96EC-855B7402E5DE}"/>
              </a:ext>
            </a:extLst>
          </p:cNvPr>
          <p:cNvGrpSpPr/>
          <p:nvPr/>
        </p:nvGrpSpPr>
        <p:grpSpPr>
          <a:xfrm>
            <a:off x="6095571" y="4262494"/>
            <a:ext cx="6399158" cy="799887"/>
            <a:chOff x="6749297" y="4787462"/>
            <a:chExt cx="6399158" cy="799887"/>
          </a:xfrm>
        </p:grpSpPr>
        <p:sp>
          <p:nvSpPr>
            <p:cNvPr id="25" name="CuadroTexto 24">
              <a:extLst>
                <a:ext uri="{FF2B5EF4-FFF2-40B4-BE49-F238E27FC236}">
                  <a16:creationId xmlns:a16="http://schemas.microsoft.com/office/drawing/2014/main" id="{CFB48611-F157-454C-8A1D-8992FADEC628}"/>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539D2EFF-E60A-41FF-9056-39ABA748F783}"/>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49C9C8F6-9846-4BDA-915D-0494C3126F78}"/>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8CA4BF63-4F97-4EE9-A2BD-FB3A4769F447}"/>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932B6EB7-6A41-4419-809C-1986D917F6D0}"/>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4899CFC7-1292-4292-AE00-106465294A96}"/>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A1E62F69-1253-4B88-9654-83413FD3A4C0}"/>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35965403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7" y="276706"/>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7" name="object 5">
            <a:extLst>
              <a:ext uri="{FF2B5EF4-FFF2-40B4-BE49-F238E27FC236}">
                <a16:creationId xmlns:a16="http://schemas.microsoft.com/office/drawing/2014/main" id="{3F203845-1D98-426F-BBEE-CD6B81EE5C17}"/>
              </a:ext>
            </a:extLst>
          </p:cNvPr>
          <p:cNvSpPr txBox="1"/>
          <p:nvPr/>
        </p:nvSpPr>
        <p:spPr>
          <a:xfrm>
            <a:off x="337941" y="5821724"/>
            <a:ext cx="7489877" cy="792764"/>
          </a:xfrm>
          <a:prstGeom prst="rect">
            <a:avLst/>
          </a:prstGeom>
        </p:spPr>
        <p:txBody>
          <a:bodyPr vert="horz" wrap="square" lIns="0" tIns="10397" rIns="0" bIns="0" rtlCol="0">
            <a:spAutoFit/>
          </a:bodyPr>
          <a:lstStyle/>
          <a:p>
            <a:pPr marL="7701">
              <a:lnSpc>
                <a:spcPts val="4120"/>
              </a:lnSpc>
              <a:spcBef>
                <a:spcPts val="82"/>
              </a:spcBef>
            </a:pPr>
            <a:r>
              <a:rPr lang="es-ES" sz="2000" b="1" spc="6" dirty="0">
                <a:solidFill>
                  <a:srgbClr val="003B65"/>
                </a:solidFill>
                <a:latin typeface="Arial"/>
                <a:cs typeface="Arial"/>
              </a:rPr>
              <a:t>Proyecto </a:t>
            </a:r>
            <a:r>
              <a:rPr sz="2000" b="1" spc="6" dirty="0">
                <a:solidFill>
                  <a:srgbClr val="003B65"/>
                </a:solidFill>
                <a:latin typeface="Arial"/>
                <a:cs typeface="Arial"/>
              </a:rPr>
              <a:t>978</a:t>
            </a:r>
            <a:endParaRPr sz="2000" dirty="0">
              <a:latin typeface="Arial"/>
              <a:cs typeface="Arial"/>
            </a:endParaRPr>
          </a:p>
          <a:p>
            <a:pPr marL="7701">
              <a:lnSpc>
                <a:spcPts val="2047"/>
              </a:lnSpc>
            </a:pPr>
            <a:r>
              <a:rPr sz="2000" spc="-3" dirty="0">
                <a:solidFill>
                  <a:srgbClr val="3C3C3B"/>
                </a:solidFill>
                <a:latin typeface="Arial"/>
                <a:cs typeface="Arial"/>
              </a:rPr>
              <a:t>Centro de </a:t>
            </a:r>
            <a:r>
              <a:rPr sz="2000" dirty="0">
                <a:solidFill>
                  <a:srgbClr val="3C3C3B"/>
                </a:solidFill>
                <a:latin typeface="Arial"/>
                <a:cs typeface="Arial"/>
              </a:rPr>
              <a:t>Información y </a:t>
            </a:r>
            <a:r>
              <a:rPr sz="2000" spc="-3" dirty="0">
                <a:solidFill>
                  <a:srgbClr val="3C3C3B"/>
                </a:solidFill>
                <a:latin typeface="Arial"/>
                <a:cs typeface="Arial"/>
              </a:rPr>
              <a:t>Modelamiento</a:t>
            </a:r>
            <a:r>
              <a:rPr sz="2000" spc="-152" dirty="0">
                <a:solidFill>
                  <a:srgbClr val="3C3C3B"/>
                </a:solidFill>
                <a:latin typeface="Arial"/>
                <a:cs typeface="Arial"/>
              </a:rPr>
              <a:t> </a:t>
            </a:r>
            <a:r>
              <a:rPr sz="2000" dirty="0">
                <a:solidFill>
                  <a:srgbClr val="3C3C3B"/>
                </a:solidFill>
                <a:latin typeface="Arial"/>
                <a:cs typeface="Arial"/>
              </a:rPr>
              <a:t>Ambiental</a:t>
            </a:r>
            <a:endParaRPr sz="2000" dirty="0">
              <a:latin typeface="Arial"/>
              <a:cs typeface="Arial"/>
            </a:endParaRPr>
          </a:p>
        </p:txBody>
      </p:sp>
      <p:graphicFrame>
        <p:nvGraphicFramePr>
          <p:cNvPr id="3" name="Tabla 2">
            <a:extLst>
              <a:ext uri="{FF2B5EF4-FFF2-40B4-BE49-F238E27FC236}">
                <a16:creationId xmlns:a16="http://schemas.microsoft.com/office/drawing/2014/main" id="{802E9259-F9C0-4208-B277-BFD991CEE8C0}"/>
              </a:ext>
            </a:extLst>
          </p:cNvPr>
          <p:cNvGraphicFramePr>
            <a:graphicFrameLocks noGrp="1"/>
          </p:cNvGraphicFramePr>
          <p:nvPr/>
        </p:nvGraphicFramePr>
        <p:xfrm>
          <a:off x="1537252" y="2185045"/>
          <a:ext cx="9250019" cy="2055651"/>
        </p:xfrm>
        <a:graphic>
          <a:graphicData uri="http://schemas.openxmlformats.org/drawingml/2006/table">
            <a:tbl>
              <a:tblPr/>
              <a:tblGrid>
                <a:gridCol w="2999732">
                  <a:extLst>
                    <a:ext uri="{9D8B030D-6E8A-4147-A177-3AD203B41FA5}">
                      <a16:colId xmlns:a16="http://schemas.microsoft.com/office/drawing/2014/main" val="4143833303"/>
                    </a:ext>
                  </a:extLst>
                </a:gridCol>
                <a:gridCol w="803318">
                  <a:extLst>
                    <a:ext uri="{9D8B030D-6E8A-4147-A177-3AD203B41FA5}">
                      <a16:colId xmlns:a16="http://schemas.microsoft.com/office/drawing/2014/main" val="275390963"/>
                    </a:ext>
                  </a:extLst>
                </a:gridCol>
                <a:gridCol w="908393">
                  <a:extLst>
                    <a:ext uri="{9D8B030D-6E8A-4147-A177-3AD203B41FA5}">
                      <a16:colId xmlns:a16="http://schemas.microsoft.com/office/drawing/2014/main" val="4148749528"/>
                    </a:ext>
                  </a:extLst>
                </a:gridCol>
                <a:gridCol w="908393">
                  <a:extLst>
                    <a:ext uri="{9D8B030D-6E8A-4147-A177-3AD203B41FA5}">
                      <a16:colId xmlns:a16="http://schemas.microsoft.com/office/drawing/2014/main" val="476791151"/>
                    </a:ext>
                  </a:extLst>
                </a:gridCol>
                <a:gridCol w="908393">
                  <a:extLst>
                    <a:ext uri="{9D8B030D-6E8A-4147-A177-3AD203B41FA5}">
                      <a16:colId xmlns:a16="http://schemas.microsoft.com/office/drawing/2014/main" val="29570085"/>
                    </a:ext>
                  </a:extLst>
                </a:gridCol>
                <a:gridCol w="908393">
                  <a:extLst>
                    <a:ext uri="{9D8B030D-6E8A-4147-A177-3AD203B41FA5}">
                      <a16:colId xmlns:a16="http://schemas.microsoft.com/office/drawing/2014/main" val="3681718256"/>
                    </a:ext>
                  </a:extLst>
                </a:gridCol>
                <a:gridCol w="908393">
                  <a:extLst>
                    <a:ext uri="{9D8B030D-6E8A-4147-A177-3AD203B41FA5}">
                      <a16:colId xmlns:a16="http://schemas.microsoft.com/office/drawing/2014/main" val="3462952519"/>
                    </a:ext>
                  </a:extLst>
                </a:gridCol>
                <a:gridCol w="905004">
                  <a:extLst>
                    <a:ext uri="{9D8B030D-6E8A-4147-A177-3AD203B41FA5}">
                      <a16:colId xmlns:a16="http://schemas.microsoft.com/office/drawing/2014/main" val="1497808463"/>
                    </a:ext>
                  </a:extLst>
                </a:gridCol>
              </a:tblGrid>
              <a:tr h="390808">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817393588"/>
                  </a:ext>
                </a:extLst>
              </a:tr>
              <a:tr h="794644">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538325551"/>
                  </a:ext>
                </a:extLst>
              </a:tr>
              <a:tr h="870199">
                <a:tc>
                  <a:txBody>
                    <a:bodyPr/>
                    <a:lstStyle/>
                    <a:p>
                      <a:pPr algn="ctr" fontAlgn="ctr"/>
                      <a:r>
                        <a:rPr lang="es-CO" sz="1100" b="0" i="0" u="none" strike="noStrike">
                          <a:solidFill>
                            <a:srgbClr val="000000"/>
                          </a:solidFill>
                          <a:effectLst/>
                          <a:latin typeface="Calibri" panose="020F0502020204030204" pitchFamily="34" charset="0"/>
                        </a:rPr>
                        <a:t>Diseñar y construir un centro de información y modelamiento ambiental de Bogotá D.C.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0,70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71,43%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15102310"/>
                  </a:ext>
                </a:extLst>
              </a:tr>
            </a:tbl>
          </a:graphicData>
        </a:graphic>
      </p:graphicFrame>
      <p:grpSp>
        <p:nvGrpSpPr>
          <p:cNvPr id="19" name="Grupo 18">
            <a:extLst>
              <a:ext uri="{FF2B5EF4-FFF2-40B4-BE49-F238E27FC236}">
                <a16:creationId xmlns:a16="http://schemas.microsoft.com/office/drawing/2014/main" id="{24CF7F7E-B1D8-4E4C-B500-EABB6057CF6B}"/>
              </a:ext>
            </a:extLst>
          </p:cNvPr>
          <p:cNvGrpSpPr/>
          <p:nvPr/>
        </p:nvGrpSpPr>
        <p:grpSpPr>
          <a:xfrm>
            <a:off x="6162261" y="4433884"/>
            <a:ext cx="6399158" cy="799887"/>
            <a:chOff x="6749297" y="4787462"/>
            <a:chExt cx="6399158" cy="799887"/>
          </a:xfrm>
        </p:grpSpPr>
        <p:sp>
          <p:nvSpPr>
            <p:cNvPr id="24" name="CuadroTexto 23">
              <a:extLst>
                <a:ext uri="{FF2B5EF4-FFF2-40B4-BE49-F238E27FC236}">
                  <a16:creationId xmlns:a16="http://schemas.microsoft.com/office/drawing/2014/main" id="{C1ABAD1C-B956-43DD-898D-5B0CF7DB10C1}"/>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5" name="Grupo 24">
              <a:extLst>
                <a:ext uri="{FF2B5EF4-FFF2-40B4-BE49-F238E27FC236}">
                  <a16:creationId xmlns:a16="http://schemas.microsoft.com/office/drawing/2014/main" id="{13285376-815F-42F5-9049-9CF93B2855D3}"/>
                </a:ext>
              </a:extLst>
            </p:cNvPr>
            <p:cNvGrpSpPr/>
            <p:nvPr/>
          </p:nvGrpSpPr>
          <p:grpSpPr>
            <a:xfrm>
              <a:off x="6749297" y="4787462"/>
              <a:ext cx="5640399" cy="461665"/>
              <a:chOff x="6749297" y="4787462"/>
              <a:chExt cx="5640399" cy="461665"/>
            </a:xfrm>
          </p:grpSpPr>
          <p:sp>
            <p:nvSpPr>
              <p:cNvPr id="26" name="CuadroTexto 25">
                <a:extLst>
                  <a:ext uri="{FF2B5EF4-FFF2-40B4-BE49-F238E27FC236}">
                    <a16:creationId xmlns:a16="http://schemas.microsoft.com/office/drawing/2014/main" id="{A68CF47B-BDCC-46A0-837C-0A00EB77448E}"/>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7" name="Rectángulo 26">
                <a:extLst>
                  <a:ext uri="{FF2B5EF4-FFF2-40B4-BE49-F238E27FC236}">
                    <a16:creationId xmlns:a16="http://schemas.microsoft.com/office/drawing/2014/main" id="{F2399157-E361-405D-BA37-EF7CFACE9A1E}"/>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27">
                <a:extLst>
                  <a:ext uri="{FF2B5EF4-FFF2-40B4-BE49-F238E27FC236}">
                    <a16:creationId xmlns:a16="http://schemas.microsoft.com/office/drawing/2014/main" id="{25291A9F-E003-43E7-A8BD-64009BF1E8AD}"/>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F9172AD3-A10E-4B36-AA92-0B888AF3717D}"/>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563D0780-183B-4D86-A07E-3CB583A4E667}"/>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29959499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620325"/>
            <a:ext cx="270434" cy="994527"/>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9" name="object 4">
            <a:extLst>
              <a:ext uri="{FF2B5EF4-FFF2-40B4-BE49-F238E27FC236}">
                <a16:creationId xmlns:a16="http://schemas.microsoft.com/office/drawing/2014/main" id="{F5C27A94-DEA3-4FBA-9A08-85DB41AFAD9C}"/>
              </a:ext>
            </a:extLst>
          </p:cNvPr>
          <p:cNvSpPr txBox="1"/>
          <p:nvPr/>
        </p:nvSpPr>
        <p:spPr>
          <a:xfrm>
            <a:off x="410754" y="5513911"/>
            <a:ext cx="9689696" cy="1028919"/>
          </a:xfrm>
          <a:prstGeom prst="rect">
            <a:avLst/>
          </a:prstGeom>
        </p:spPr>
        <p:txBody>
          <a:bodyPr vert="horz" wrap="square" lIns="0" tIns="10397" rIns="0" bIns="0" rtlCol="0">
            <a:spAutoFit/>
          </a:bodyPr>
          <a:lstStyle/>
          <a:p>
            <a:pPr marL="7701">
              <a:lnSpc>
                <a:spcPts val="4120"/>
              </a:lnSpc>
              <a:spcBef>
                <a:spcPts val="82"/>
              </a:spcBef>
            </a:pPr>
            <a:r>
              <a:rPr sz="1500" b="1" spc="3" dirty="0">
                <a:solidFill>
                  <a:srgbClr val="003B65"/>
                </a:solidFill>
                <a:latin typeface="Arial"/>
                <a:cs typeface="Arial"/>
              </a:rPr>
              <a:t>P</a:t>
            </a:r>
            <a:r>
              <a:rPr lang="es-CO" sz="1500" b="1" spc="3" dirty="0" err="1">
                <a:solidFill>
                  <a:srgbClr val="003B65"/>
                </a:solidFill>
                <a:latin typeface="Arial"/>
                <a:cs typeface="Arial"/>
              </a:rPr>
              <a:t>royecto</a:t>
            </a:r>
            <a:r>
              <a:rPr sz="1500" b="1" spc="-39" dirty="0">
                <a:solidFill>
                  <a:srgbClr val="003B65"/>
                </a:solidFill>
                <a:latin typeface="Arial"/>
                <a:cs typeface="Arial"/>
              </a:rPr>
              <a:t> </a:t>
            </a:r>
            <a:r>
              <a:rPr sz="1500" b="1" spc="-42" dirty="0">
                <a:solidFill>
                  <a:srgbClr val="003B65"/>
                </a:solidFill>
                <a:latin typeface="Arial"/>
                <a:cs typeface="Arial"/>
              </a:rPr>
              <a:t>1150</a:t>
            </a:r>
            <a:endParaRPr sz="1500" dirty="0">
              <a:latin typeface="Arial"/>
              <a:cs typeface="Arial"/>
            </a:endParaRPr>
          </a:p>
          <a:p>
            <a:pPr marL="7701">
              <a:lnSpc>
                <a:spcPts val="2047"/>
              </a:lnSpc>
            </a:pPr>
            <a:r>
              <a:rPr sz="1500" dirty="0">
                <a:solidFill>
                  <a:srgbClr val="3C3C3B"/>
                </a:solidFill>
                <a:latin typeface="Arial"/>
                <a:cs typeface="Arial"/>
              </a:rPr>
              <a:t>Implementación </a:t>
            </a:r>
            <a:r>
              <a:rPr sz="1500" spc="-3" dirty="0">
                <a:solidFill>
                  <a:srgbClr val="3C3C3B"/>
                </a:solidFill>
                <a:latin typeface="Arial"/>
                <a:cs typeface="Arial"/>
              </a:rPr>
              <a:t>de acciones del plan de manejo de la </a:t>
            </a:r>
            <a:r>
              <a:rPr sz="1500" dirty="0">
                <a:solidFill>
                  <a:srgbClr val="3C3C3B"/>
                </a:solidFill>
                <a:latin typeface="Arial"/>
                <a:cs typeface="Arial"/>
              </a:rPr>
              <a:t>franja </a:t>
            </a:r>
            <a:r>
              <a:rPr sz="1500" spc="-3" dirty="0">
                <a:solidFill>
                  <a:srgbClr val="3C3C3B"/>
                </a:solidFill>
                <a:latin typeface="Arial"/>
                <a:cs typeface="Arial"/>
              </a:rPr>
              <a:t>de adecuación </a:t>
            </a:r>
            <a:r>
              <a:rPr sz="1500" dirty="0">
                <a:solidFill>
                  <a:srgbClr val="3C3C3B"/>
                </a:solidFill>
                <a:latin typeface="Arial"/>
                <a:cs typeface="Arial"/>
              </a:rPr>
              <a:t>y</a:t>
            </a:r>
            <a:r>
              <a:rPr sz="1500" spc="-21" dirty="0">
                <a:solidFill>
                  <a:srgbClr val="3C3C3B"/>
                </a:solidFill>
                <a:latin typeface="Arial"/>
                <a:cs typeface="Arial"/>
              </a:rPr>
              <a:t> </a:t>
            </a:r>
            <a:r>
              <a:rPr sz="1500" spc="-3" dirty="0">
                <a:solidFill>
                  <a:srgbClr val="3C3C3B"/>
                </a:solidFill>
                <a:latin typeface="Arial"/>
                <a:cs typeface="Arial"/>
              </a:rPr>
              <a:t>la</a:t>
            </a:r>
            <a:r>
              <a:rPr lang="es-CO" sz="1500" spc="-3" dirty="0">
                <a:solidFill>
                  <a:srgbClr val="3C3C3B"/>
                </a:solidFill>
                <a:latin typeface="Arial"/>
                <a:cs typeface="Arial"/>
              </a:rPr>
              <a:t> </a:t>
            </a:r>
            <a:r>
              <a:rPr sz="1500" spc="-3" dirty="0" err="1">
                <a:solidFill>
                  <a:srgbClr val="3C3C3B"/>
                </a:solidFill>
                <a:latin typeface="Arial"/>
                <a:cs typeface="Arial"/>
              </a:rPr>
              <a:t>reserva</a:t>
            </a:r>
            <a:r>
              <a:rPr sz="1500" spc="-3" dirty="0">
                <a:solidFill>
                  <a:srgbClr val="3C3C3B"/>
                </a:solidFill>
                <a:latin typeface="Arial"/>
                <a:cs typeface="Arial"/>
              </a:rPr>
              <a:t> </a:t>
            </a:r>
            <a:r>
              <a:rPr sz="1500" dirty="0">
                <a:solidFill>
                  <a:srgbClr val="3C3C3B"/>
                </a:solidFill>
                <a:latin typeface="Arial"/>
                <a:cs typeface="Arial"/>
              </a:rPr>
              <a:t>forestal </a:t>
            </a:r>
            <a:r>
              <a:rPr sz="1500" spc="-3" dirty="0">
                <a:solidFill>
                  <a:srgbClr val="3C3C3B"/>
                </a:solidFill>
                <a:latin typeface="Arial"/>
                <a:cs typeface="Arial"/>
              </a:rPr>
              <a:t>protectora de los </a:t>
            </a:r>
            <a:r>
              <a:rPr sz="1500" dirty="0">
                <a:solidFill>
                  <a:srgbClr val="3C3C3B"/>
                </a:solidFill>
                <a:latin typeface="Arial"/>
                <a:cs typeface="Arial"/>
              </a:rPr>
              <a:t>cerros </a:t>
            </a:r>
            <a:r>
              <a:rPr sz="1500" spc="-3" dirty="0">
                <a:solidFill>
                  <a:srgbClr val="3C3C3B"/>
                </a:solidFill>
                <a:latin typeface="Arial"/>
                <a:cs typeface="Arial"/>
              </a:rPr>
              <a:t>orientales en </a:t>
            </a:r>
            <a:r>
              <a:rPr sz="1500" dirty="0">
                <a:solidFill>
                  <a:srgbClr val="3C3C3B"/>
                </a:solidFill>
                <a:latin typeface="Arial"/>
                <a:cs typeface="Arial"/>
              </a:rPr>
              <a:t>cumplimiento </a:t>
            </a:r>
            <a:r>
              <a:rPr sz="1500" spc="-3" dirty="0">
                <a:solidFill>
                  <a:srgbClr val="3C3C3B"/>
                </a:solidFill>
                <a:latin typeface="Arial"/>
                <a:cs typeface="Arial"/>
              </a:rPr>
              <a:t>de la </a:t>
            </a:r>
            <a:r>
              <a:rPr sz="1500" dirty="0">
                <a:solidFill>
                  <a:srgbClr val="3C3C3B"/>
                </a:solidFill>
                <a:latin typeface="Arial"/>
                <a:cs typeface="Arial"/>
              </a:rPr>
              <a:t>sentencia  </a:t>
            </a:r>
            <a:r>
              <a:rPr sz="1500" spc="-3" dirty="0">
                <a:solidFill>
                  <a:srgbClr val="3C3C3B"/>
                </a:solidFill>
                <a:latin typeface="Arial"/>
                <a:cs typeface="Arial"/>
              </a:rPr>
              <a:t>del </a:t>
            </a:r>
            <a:r>
              <a:rPr sz="1500" dirty="0">
                <a:solidFill>
                  <a:srgbClr val="3C3C3B"/>
                </a:solidFill>
                <a:latin typeface="Arial"/>
                <a:cs typeface="Arial"/>
              </a:rPr>
              <a:t>consejo </a:t>
            </a:r>
            <a:r>
              <a:rPr sz="1500" spc="-3" dirty="0">
                <a:solidFill>
                  <a:srgbClr val="3C3C3B"/>
                </a:solidFill>
                <a:latin typeface="Arial"/>
                <a:cs typeface="Arial"/>
              </a:rPr>
              <a:t>de</a:t>
            </a:r>
            <a:r>
              <a:rPr sz="1500" spc="-58" dirty="0">
                <a:solidFill>
                  <a:srgbClr val="3C3C3B"/>
                </a:solidFill>
                <a:latin typeface="Arial"/>
                <a:cs typeface="Arial"/>
              </a:rPr>
              <a:t> </a:t>
            </a:r>
            <a:r>
              <a:rPr sz="1500" spc="-3" dirty="0">
                <a:solidFill>
                  <a:srgbClr val="3C3C3B"/>
                </a:solidFill>
                <a:latin typeface="Arial"/>
                <a:cs typeface="Arial"/>
              </a:rPr>
              <a:t>estado</a:t>
            </a:r>
            <a:endParaRPr sz="1500" dirty="0">
              <a:latin typeface="Arial"/>
              <a:cs typeface="Arial"/>
            </a:endParaRPr>
          </a:p>
        </p:txBody>
      </p:sp>
      <p:graphicFrame>
        <p:nvGraphicFramePr>
          <p:cNvPr id="3" name="Tabla 2">
            <a:extLst>
              <a:ext uri="{FF2B5EF4-FFF2-40B4-BE49-F238E27FC236}">
                <a16:creationId xmlns:a16="http://schemas.microsoft.com/office/drawing/2014/main" id="{DDF17AB5-1A05-4913-8322-EDA7558E96E9}"/>
              </a:ext>
            </a:extLst>
          </p:cNvPr>
          <p:cNvGraphicFramePr>
            <a:graphicFrameLocks noGrp="1"/>
          </p:cNvGraphicFramePr>
          <p:nvPr/>
        </p:nvGraphicFramePr>
        <p:xfrm>
          <a:off x="609600" y="2045792"/>
          <a:ext cx="10744629" cy="2015564"/>
        </p:xfrm>
        <a:graphic>
          <a:graphicData uri="http://schemas.openxmlformats.org/drawingml/2006/table">
            <a:tbl>
              <a:tblPr/>
              <a:tblGrid>
                <a:gridCol w="2734828">
                  <a:extLst>
                    <a:ext uri="{9D8B030D-6E8A-4147-A177-3AD203B41FA5}">
                      <a16:colId xmlns:a16="http://schemas.microsoft.com/office/drawing/2014/main" val="1437925311"/>
                    </a:ext>
                  </a:extLst>
                </a:gridCol>
                <a:gridCol w="732378">
                  <a:extLst>
                    <a:ext uri="{9D8B030D-6E8A-4147-A177-3AD203B41FA5}">
                      <a16:colId xmlns:a16="http://schemas.microsoft.com/office/drawing/2014/main" val="233149571"/>
                    </a:ext>
                  </a:extLst>
                </a:gridCol>
                <a:gridCol w="828174">
                  <a:extLst>
                    <a:ext uri="{9D8B030D-6E8A-4147-A177-3AD203B41FA5}">
                      <a16:colId xmlns:a16="http://schemas.microsoft.com/office/drawing/2014/main" val="1001060892"/>
                    </a:ext>
                  </a:extLst>
                </a:gridCol>
                <a:gridCol w="828174">
                  <a:extLst>
                    <a:ext uri="{9D8B030D-6E8A-4147-A177-3AD203B41FA5}">
                      <a16:colId xmlns:a16="http://schemas.microsoft.com/office/drawing/2014/main" val="4170646726"/>
                    </a:ext>
                  </a:extLst>
                </a:gridCol>
                <a:gridCol w="828174">
                  <a:extLst>
                    <a:ext uri="{9D8B030D-6E8A-4147-A177-3AD203B41FA5}">
                      <a16:colId xmlns:a16="http://schemas.microsoft.com/office/drawing/2014/main" val="1990099739"/>
                    </a:ext>
                  </a:extLst>
                </a:gridCol>
                <a:gridCol w="828174">
                  <a:extLst>
                    <a:ext uri="{9D8B030D-6E8A-4147-A177-3AD203B41FA5}">
                      <a16:colId xmlns:a16="http://schemas.microsoft.com/office/drawing/2014/main" val="2620395591"/>
                    </a:ext>
                  </a:extLst>
                </a:gridCol>
                <a:gridCol w="828174">
                  <a:extLst>
                    <a:ext uri="{9D8B030D-6E8A-4147-A177-3AD203B41FA5}">
                      <a16:colId xmlns:a16="http://schemas.microsoft.com/office/drawing/2014/main" val="1496575796"/>
                    </a:ext>
                  </a:extLst>
                </a:gridCol>
                <a:gridCol w="825083">
                  <a:extLst>
                    <a:ext uri="{9D8B030D-6E8A-4147-A177-3AD203B41FA5}">
                      <a16:colId xmlns:a16="http://schemas.microsoft.com/office/drawing/2014/main" val="674298783"/>
                    </a:ext>
                  </a:extLst>
                </a:gridCol>
                <a:gridCol w="2311470">
                  <a:extLst>
                    <a:ext uri="{9D8B030D-6E8A-4147-A177-3AD203B41FA5}">
                      <a16:colId xmlns:a16="http://schemas.microsoft.com/office/drawing/2014/main" val="2167212535"/>
                    </a:ext>
                  </a:extLst>
                </a:gridCol>
              </a:tblGrid>
              <a:tr h="339702">
                <a:tc rowSpan="2">
                  <a:txBody>
                    <a:bodyPr/>
                    <a:lstStyle/>
                    <a:p>
                      <a:pPr algn="ctr" fontAlgn="ctr"/>
                      <a:r>
                        <a:rPr lang="es-CO" sz="1000" b="0" i="0" u="none" strike="noStrike" dirty="0">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0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0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rowSpan="2">
                  <a:txBody>
                    <a:bodyPr/>
                    <a:lstStyle/>
                    <a:p>
                      <a:pPr algn="ctr" fontAlgn="ctr"/>
                      <a:r>
                        <a:rPr lang="es-CO" sz="1000" b="0" i="0" u="none" strike="noStrike">
                          <a:solidFill>
                            <a:srgbClr val="000000"/>
                          </a:solidFill>
                          <a:effectLst/>
                          <a:latin typeface="Calibri" panose="020F0502020204030204" pitchFamily="34" charset="0"/>
                        </a:rPr>
                        <a:t>OBSERVACIONES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78375079"/>
                  </a:ext>
                </a:extLst>
              </a:tr>
              <a:tr h="690727">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3512761828"/>
                  </a:ext>
                </a:extLst>
              </a:tr>
              <a:tr h="985135">
                <a:tc>
                  <a:txBody>
                    <a:bodyPr/>
                    <a:lstStyle/>
                    <a:p>
                      <a:pPr algn="ctr" fontAlgn="ctr"/>
                      <a:r>
                        <a:rPr lang="es-CO" sz="1000" b="0" i="0" u="none" strike="noStrike">
                          <a:solidFill>
                            <a:srgbClr val="000000"/>
                          </a:solidFill>
                          <a:effectLst/>
                          <a:latin typeface="Calibri" panose="020F0502020204030204" pitchFamily="34" charset="0"/>
                        </a:rPr>
                        <a:t>Plan de manejo de la franja de adecuación y la Reserva Forestal Protectora de los cerros orientales en</a:t>
                      </a:r>
                      <a:br>
                        <a:rPr lang="es-CO" sz="1000" b="0" i="0" u="none" strike="noStrike">
                          <a:solidFill>
                            <a:srgbClr val="000000"/>
                          </a:solidFill>
                          <a:effectLst/>
                          <a:latin typeface="Calibri" panose="020F0502020204030204" pitchFamily="34" charset="0"/>
                        </a:rPr>
                      </a:br>
                      <a:r>
                        <a:rPr lang="es-CO" sz="1000" b="0" i="0" u="none" strike="noStrike">
                          <a:solidFill>
                            <a:srgbClr val="000000"/>
                          </a:solidFill>
                          <a:effectLst/>
                          <a:latin typeface="Calibri" panose="020F0502020204030204" pitchFamily="34" charset="0"/>
                        </a:rPr>
                        <a:t>proceso de implementación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15,82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39,55%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10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Calibri" panose="020F0502020204030204" pitchFamily="34" charset="0"/>
                        </a:rPr>
                        <a:t>15,82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Calibri" panose="020F0502020204030204" pitchFamily="34" charset="0"/>
                        </a:rPr>
                        <a:t>63,28%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000" b="0" i="0" u="none" strike="noStrike" dirty="0">
                          <a:solidFill>
                            <a:srgbClr val="000000"/>
                          </a:solidFill>
                          <a:effectLst/>
                          <a:latin typeface="Calibri" panose="020F0502020204030204" pitchFamily="34" charset="0"/>
                        </a:rPr>
                        <a:t>Dificultad  en la identificación de los propietarios de los predios para implementación de incentivos.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0675456"/>
                  </a:ext>
                </a:extLst>
              </a:tr>
            </a:tbl>
          </a:graphicData>
        </a:graphic>
      </p:graphicFrame>
      <p:grpSp>
        <p:nvGrpSpPr>
          <p:cNvPr id="24" name="Grupo 23">
            <a:extLst>
              <a:ext uri="{FF2B5EF4-FFF2-40B4-BE49-F238E27FC236}">
                <a16:creationId xmlns:a16="http://schemas.microsoft.com/office/drawing/2014/main" id="{33AF00CF-A4AB-4CD8-BB98-9B25DE40DB09}"/>
              </a:ext>
            </a:extLst>
          </p:cNvPr>
          <p:cNvGrpSpPr/>
          <p:nvPr/>
        </p:nvGrpSpPr>
        <p:grpSpPr>
          <a:xfrm>
            <a:off x="6096428" y="4251586"/>
            <a:ext cx="6399158" cy="799887"/>
            <a:chOff x="6749297" y="4787462"/>
            <a:chExt cx="6399158" cy="799887"/>
          </a:xfrm>
        </p:grpSpPr>
        <p:sp>
          <p:nvSpPr>
            <p:cNvPr id="25" name="CuadroTexto 24">
              <a:extLst>
                <a:ext uri="{FF2B5EF4-FFF2-40B4-BE49-F238E27FC236}">
                  <a16:creationId xmlns:a16="http://schemas.microsoft.com/office/drawing/2014/main" id="{0C881F96-456C-4F0D-AA1B-7E74B6F54DB4}"/>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5A9E2BE8-F121-4334-98B2-D71D807DA9F6}"/>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A7DDCB82-7E92-48E3-A434-B22CFECA5F24}"/>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FCF12DDE-598A-4319-AB9E-1A8403406487}"/>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BD39DA87-CE39-4E2B-B3B0-E308C6380678}"/>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E3EF5078-754F-4221-BE28-810299428637}"/>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3AF31139-A099-40F2-935D-2B56F51C73C0}"/>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20911342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128176" y="5877322"/>
            <a:ext cx="194954" cy="667375"/>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7" name="object 5">
            <a:extLst>
              <a:ext uri="{FF2B5EF4-FFF2-40B4-BE49-F238E27FC236}">
                <a16:creationId xmlns:a16="http://schemas.microsoft.com/office/drawing/2014/main" id="{C1D90C50-3F57-4294-B552-BC4D31D00837}"/>
              </a:ext>
            </a:extLst>
          </p:cNvPr>
          <p:cNvSpPr txBox="1"/>
          <p:nvPr/>
        </p:nvSpPr>
        <p:spPr>
          <a:xfrm>
            <a:off x="450878" y="5815210"/>
            <a:ext cx="9317681" cy="791598"/>
          </a:xfrm>
          <a:prstGeom prst="rect">
            <a:avLst/>
          </a:prstGeom>
        </p:spPr>
        <p:txBody>
          <a:bodyPr vert="horz" wrap="square" lIns="0" tIns="9242" rIns="0" bIns="0" rtlCol="0">
            <a:spAutoFit/>
          </a:bodyPr>
          <a:lstStyle/>
          <a:p>
            <a:pPr marL="7701">
              <a:lnSpc>
                <a:spcPts val="4020"/>
              </a:lnSpc>
              <a:spcBef>
                <a:spcPts val="73"/>
              </a:spcBef>
            </a:pPr>
            <a:r>
              <a:rPr lang="es-CO" b="1" dirty="0">
                <a:solidFill>
                  <a:srgbClr val="003B65"/>
                </a:solidFill>
                <a:latin typeface="Arial"/>
                <a:cs typeface="Arial"/>
              </a:rPr>
              <a:t>Proyecto </a:t>
            </a:r>
            <a:r>
              <a:rPr b="1" dirty="0">
                <a:solidFill>
                  <a:srgbClr val="003B65"/>
                </a:solidFill>
                <a:latin typeface="Arial"/>
                <a:cs typeface="Arial"/>
              </a:rPr>
              <a:t>981</a:t>
            </a:r>
            <a:endParaRPr dirty="0">
              <a:latin typeface="Arial"/>
              <a:cs typeface="Arial"/>
            </a:endParaRPr>
          </a:p>
          <a:p>
            <a:pPr marL="7701">
              <a:lnSpc>
                <a:spcPts val="2056"/>
              </a:lnSpc>
            </a:pPr>
            <a:r>
              <a:rPr dirty="0">
                <a:solidFill>
                  <a:srgbClr val="3C3C3B"/>
                </a:solidFill>
                <a:latin typeface="Arial"/>
                <a:cs typeface="Arial"/>
              </a:rPr>
              <a:t>Participación </a:t>
            </a:r>
            <a:r>
              <a:rPr spc="-3" dirty="0">
                <a:solidFill>
                  <a:srgbClr val="3C3C3B"/>
                </a:solidFill>
                <a:latin typeface="Arial"/>
                <a:cs typeface="Arial"/>
              </a:rPr>
              <a:t>educación </a:t>
            </a:r>
            <a:r>
              <a:rPr dirty="0">
                <a:solidFill>
                  <a:srgbClr val="3C3C3B"/>
                </a:solidFill>
                <a:latin typeface="Arial"/>
                <a:cs typeface="Arial"/>
              </a:rPr>
              <a:t>y comunicación </a:t>
            </a:r>
            <a:r>
              <a:rPr spc="-3" dirty="0">
                <a:solidFill>
                  <a:srgbClr val="3C3C3B"/>
                </a:solidFill>
                <a:latin typeface="Arial"/>
                <a:cs typeface="Arial"/>
              </a:rPr>
              <a:t>para la </a:t>
            </a:r>
            <a:r>
              <a:rPr dirty="0">
                <a:solidFill>
                  <a:srgbClr val="3C3C3B"/>
                </a:solidFill>
                <a:latin typeface="Arial"/>
                <a:cs typeface="Arial"/>
              </a:rPr>
              <a:t>sostenibilidad </a:t>
            </a:r>
            <a:r>
              <a:rPr spc="-3" dirty="0">
                <a:solidFill>
                  <a:srgbClr val="3C3C3B"/>
                </a:solidFill>
                <a:latin typeface="Arial"/>
                <a:cs typeface="Arial"/>
              </a:rPr>
              <a:t>ambiental del D.</a:t>
            </a:r>
            <a:r>
              <a:rPr spc="-42" dirty="0">
                <a:solidFill>
                  <a:srgbClr val="3C3C3B"/>
                </a:solidFill>
                <a:latin typeface="Arial"/>
                <a:cs typeface="Arial"/>
              </a:rPr>
              <a:t> </a:t>
            </a:r>
            <a:r>
              <a:rPr spc="-3" dirty="0">
                <a:solidFill>
                  <a:srgbClr val="3C3C3B"/>
                </a:solidFill>
                <a:latin typeface="Arial"/>
                <a:cs typeface="Arial"/>
              </a:rPr>
              <a:t>C.</a:t>
            </a:r>
            <a:endParaRPr dirty="0">
              <a:latin typeface="Arial"/>
              <a:cs typeface="Arial"/>
            </a:endParaRPr>
          </a:p>
        </p:txBody>
      </p:sp>
      <p:grpSp>
        <p:nvGrpSpPr>
          <p:cNvPr id="19" name="Grupo 18">
            <a:extLst>
              <a:ext uri="{FF2B5EF4-FFF2-40B4-BE49-F238E27FC236}">
                <a16:creationId xmlns:a16="http://schemas.microsoft.com/office/drawing/2014/main" id="{3DFB6185-ED80-4638-86FC-4A6CA1A37BC6}"/>
              </a:ext>
            </a:extLst>
          </p:cNvPr>
          <p:cNvGrpSpPr/>
          <p:nvPr/>
        </p:nvGrpSpPr>
        <p:grpSpPr>
          <a:xfrm>
            <a:off x="6197260" y="4633454"/>
            <a:ext cx="6399158" cy="799887"/>
            <a:chOff x="6749297" y="4787462"/>
            <a:chExt cx="6399158" cy="799887"/>
          </a:xfrm>
        </p:grpSpPr>
        <p:sp>
          <p:nvSpPr>
            <p:cNvPr id="24" name="CuadroTexto 23">
              <a:extLst>
                <a:ext uri="{FF2B5EF4-FFF2-40B4-BE49-F238E27FC236}">
                  <a16:creationId xmlns:a16="http://schemas.microsoft.com/office/drawing/2014/main" id="{70006FF1-290E-40A3-8F3B-D229A64D136A}"/>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5" name="Grupo 24">
              <a:extLst>
                <a:ext uri="{FF2B5EF4-FFF2-40B4-BE49-F238E27FC236}">
                  <a16:creationId xmlns:a16="http://schemas.microsoft.com/office/drawing/2014/main" id="{FB18B2A3-BF89-48FB-9A38-F87F70EFCD1E}"/>
                </a:ext>
              </a:extLst>
            </p:cNvPr>
            <p:cNvGrpSpPr/>
            <p:nvPr/>
          </p:nvGrpSpPr>
          <p:grpSpPr>
            <a:xfrm>
              <a:off x="6749297" y="4787462"/>
              <a:ext cx="5640399" cy="461665"/>
              <a:chOff x="6749297" y="4787462"/>
              <a:chExt cx="5640399" cy="461665"/>
            </a:xfrm>
          </p:grpSpPr>
          <p:sp>
            <p:nvSpPr>
              <p:cNvPr id="26" name="CuadroTexto 25">
                <a:extLst>
                  <a:ext uri="{FF2B5EF4-FFF2-40B4-BE49-F238E27FC236}">
                    <a16:creationId xmlns:a16="http://schemas.microsoft.com/office/drawing/2014/main" id="{0B7482B7-EC20-4B99-89B7-68BE0194E766}"/>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7" name="Rectángulo 26">
                <a:extLst>
                  <a:ext uri="{FF2B5EF4-FFF2-40B4-BE49-F238E27FC236}">
                    <a16:creationId xmlns:a16="http://schemas.microsoft.com/office/drawing/2014/main" id="{5A9927BE-D771-41A6-9C4C-6B30773A914E}"/>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27">
                <a:extLst>
                  <a:ext uri="{FF2B5EF4-FFF2-40B4-BE49-F238E27FC236}">
                    <a16:creationId xmlns:a16="http://schemas.microsoft.com/office/drawing/2014/main" id="{2CC20FDF-E674-4CD2-8436-C0253B80264A}"/>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83BDA5DC-9541-4AC8-B3CE-FF4A27C5ED5B}"/>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CCFBEC6B-464E-4347-A5C3-49B004079971}"/>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graphicFrame>
        <p:nvGraphicFramePr>
          <p:cNvPr id="5" name="Tabla 4">
            <a:extLst>
              <a:ext uri="{FF2B5EF4-FFF2-40B4-BE49-F238E27FC236}">
                <a16:creationId xmlns:a16="http://schemas.microsoft.com/office/drawing/2014/main" id="{09714EA9-00F7-415C-B4A3-8220F04C3D41}"/>
              </a:ext>
            </a:extLst>
          </p:cNvPr>
          <p:cNvGraphicFramePr>
            <a:graphicFrameLocks noGrp="1"/>
          </p:cNvGraphicFramePr>
          <p:nvPr/>
        </p:nvGraphicFramePr>
        <p:xfrm>
          <a:off x="980661" y="1880767"/>
          <a:ext cx="9713838" cy="2637990"/>
        </p:xfrm>
        <a:graphic>
          <a:graphicData uri="http://schemas.openxmlformats.org/drawingml/2006/table">
            <a:tbl>
              <a:tblPr/>
              <a:tblGrid>
                <a:gridCol w="3150147">
                  <a:extLst>
                    <a:ext uri="{9D8B030D-6E8A-4147-A177-3AD203B41FA5}">
                      <a16:colId xmlns:a16="http://schemas.microsoft.com/office/drawing/2014/main" val="1836024448"/>
                    </a:ext>
                  </a:extLst>
                </a:gridCol>
                <a:gridCol w="843598">
                  <a:extLst>
                    <a:ext uri="{9D8B030D-6E8A-4147-A177-3AD203B41FA5}">
                      <a16:colId xmlns:a16="http://schemas.microsoft.com/office/drawing/2014/main" val="939311380"/>
                    </a:ext>
                  </a:extLst>
                </a:gridCol>
                <a:gridCol w="953942">
                  <a:extLst>
                    <a:ext uri="{9D8B030D-6E8A-4147-A177-3AD203B41FA5}">
                      <a16:colId xmlns:a16="http://schemas.microsoft.com/office/drawing/2014/main" val="1369369110"/>
                    </a:ext>
                  </a:extLst>
                </a:gridCol>
                <a:gridCol w="953942">
                  <a:extLst>
                    <a:ext uri="{9D8B030D-6E8A-4147-A177-3AD203B41FA5}">
                      <a16:colId xmlns:a16="http://schemas.microsoft.com/office/drawing/2014/main" val="4113546745"/>
                    </a:ext>
                  </a:extLst>
                </a:gridCol>
                <a:gridCol w="953942">
                  <a:extLst>
                    <a:ext uri="{9D8B030D-6E8A-4147-A177-3AD203B41FA5}">
                      <a16:colId xmlns:a16="http://schemas.microsoft.com/office/drawing/2014/main" val="1754421273"/>
                    </a:ext>
                  </a:extLst>
                </a:gridCol>
                <a:gridCol w="953942">
                  <a:extLst>
                    <a:ext uri="{9D8B030D-6E8A-4147-A177-3AD203B41FA5}">
                      <a16:colId xmlns:a16="http://schemas.microsoft.com/office/drawing/2014/main" val="4248365489"/>
                    </a:ext>
                  </a:extLst>
                </a:gridCol>
                <a:gridCol w="953942">
                  <a:extLst>
                    <a:ext uri="{9D8B030D-6E8A-4147-A177-3AD203B41FA5}">
                      <a16:colId xmlns:a16="http://schemas.microsoft.com/office/drawing/2014/main" val="2490290107"/>
                    </a:ext>
                  </a:extLst>
                </a:gridCol>
                <a:gridCol w="950383">
                  <a:extLst>
                    <a:ext uri="{9D8B030D-6E8A-4147-A177-3AD203B41FA5}">
                      <a16:colId xmlns:a16="http://schemas.microsoft.com/office/drawing/2014/main" val="3771854430"/>
                    </a:ext>
                  </a:extLst>
                </a:gridCol>
              </a:tblGrid>
              <a:tr h="399695">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543578510"/>
                  </a:ext>
                </a:extLst>
              </a:tr>
              <a:tr h="812714">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88721348"/>
                  </a:ext>
                </a:extLst>
              </a:tr>
              <a:tr h="1425581">
                <a:tc>
                  <a:txBody>
                    <a:bodyPr/>
                    <a:lstStyle/>
                    <a:p>
                      <a:pPr algn="ctr" fontAlgn="ctr"/>
                      <a:r>
                        <a:rPr lang="es-CO" sz="1100" b="0" i="0" u="none" strike="noStrike">
                          <a:solidFill>
                            <a:srgbClr val="000000"/>
                          </a:solidFill>
                          <a:effectLst/>
                          <a:latin typeface="Calibri" panose="020F0502020204030204" pitchFamily="34" charset="0"/>
                        </a:rPr>
                        <a:t>2.500.000 de ciudadanos participan en los programas de socialización de la política ambiental y de las</a:t>
                      </a:r>
                      <a:br>
                        <a:rPr lang="es-CO" sz="1100" b="0" i="0" u="none" strike="noStrike">
                          <a:solidFill>
                            <a:srgbClr val="000000"/>
                          </a:solidFill>
                          <a:effectLst/>
                          <a:latin typeface="Calibri" panose="020F0502020204030204" pitchFamily="34" charset="0"/>
                        </a:rPr>
                      </a:br>
                      <a:r>
                        <a:rPr lang="es-CO" sz="1100" b="0" i="0" u="none" strike="noStrike">
                          <a:solidFill>
                            <a:srgbClr val="000000"/>
                          </a:solidFill>
                          <a:effectLst/>
                          <a:latin typeface="Calibri" panose="020F0502020204030204" pitchFamily="34" charset="0"/>
                        </a:rPr>
                        <a:t>estrategias de gestión de riesgos y cambio climático de la ciudad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1250000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661749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52,94%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dirty="0">
                          <a:solidFill>
                            <a:srgbClr val="000000"/>
                          </a:solidFill>
                          <a:effectLst/>
                          <a:latin typeface="Calibri" panose="020F0502020204030204" pitchFamily="34" charset="0"/>
                        </a:rPr>
                        <a:t>375000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176749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47,13%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4998801"/>
                  </a:ext>
                </a:extLst>
              </a:tr>
            </a:tbl>
          </a:graphicData>
        </a:graphic>
      </p:graphicFrame>
    </p:spTree>
    <p:extLst>
      <p:ext uri="{BB962C8B-B14F-4D97-AF65-F5344CB8AC3E}">
        <p14:creationId xmlns:p14="http://schemas.microsoft.com/office/powerpoint/2010/main" val="24102040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9" name="object 5">
            <a:extLst>
              <a:ext uri="{FF2B5EF4-FFF2-40B4-BE49-F238E27FC236}">
                <a16:creationId xmlns:a16="http://schemas.microsoft.com/office/drawing/2014/main" id="{84A355E3-7CAC-4DDE-A19C-F42EB594FC96}"/>
              </a:ext>
            </a:extLst>
          </p:cNvPr>
          <p:cNvSpPr txBox="1"/>
          <p:nvPr/>
        </p:nvSpPr>
        <p:spPr>
          <a:xfrm>
            <a:off x="370609" y="5841572"/>
            <a:ext cx="8134918" cy="791598"/>
          </a:xfrm>
          <a:prstGeom prst="rect">
            <a:avLst/>
          </a:prstGeom>
        </p:spPr>
        <p:txBody>
          <a:bodyPr vert="horz" wrap="square" lIns="0" tIns="9242" rIns="0" bIns="0" rtlCol="0">
            <a:spAutoFit/>
          </a:bodyPr>
          <a:lstStyle/>
          <a:p>
            <a:pPr marL="7701">
              <a:lnSpc>
                <a:spcPts val="4020"/>
              </a:lnSpc>
              <a:spcBef>
                <a:spcPts val="73"/>
              </a:spcBef>
            </a:pPr>
            <a:r>
              <a:rPr sz="2000" b="1" dirty="0">
                <a:solidFill>
                  <a:srgbClr val="003B65"/>
                </a:solidFill>
                <a:latin typeface="Arial"/>
                <a:cs typeface="Arial"/>
              </a:rPr>
              <a:t>1030</a:t>
            </a:r>
            <a:endParaRPr sz="2000" dirty="0">
              <a:latin typeface="Arial"/>
              <a:cs typeface="Arial"/>
            </a:endParaRPr>
          </a:p>
          <a:p>
            <a:pPr marL="7701">
              <a:lnSpc>
                <a:spcPts val="2056"/>
              </a:lnSpc>
            </a:pPr>
            <a:r>
              <a:rPr sz="2000" dirty="0">
                <a:solidFill>
                  <a:srgbClr val="3C3C3B"/>
                </a:solidFill>
                <a:latin typeface="Arial"/>
                <a:cs typeface="Arial"/>
              </a:rPr>
              <a:t>Gestión </a:t>
            </a:r>
            <a:r>
              <a:rPr sz="2000" spc="-3" dirty="0">
                <a:solidFill>
                  <a:srgbClr val="3C3C3B"/>
                </a:solidFill>
                <a:latin typeface="Arial"/>
                <a:cs typeface="Arial"/>
              </a:rPr>
              <a:t>eficiente </a:t>
            </a:r>
            <a:r>
              <a:rPr sz="2000" dirty="0">
                <a:solidFill>
                  <a:srgbClr val="3C3C3B"/>
                </a:solidFill>
                <a:latin typeface="Arial"/>
                <a:cs typeface="Arial"/>
              </a:rPr>
              <a:t>con </a:t>
            </a:r>
            <a:r>
              <a:rPr sz="2000" spc="-3" dirty="0">
                <a:solidFill>
                  <a:srgbClr val="3C3C3B"/>
                </a:solidFill>
                <a:latin typeface="Arial"/>
                <a:cs typeface="Arial"/>
              </a:rPr>
              <a:t>el uso </a:t>
            </a:r>
            <a:r>
              <a:rPr sz="2000" dirty="0">
                <a:solidFill>
                  <a:srgbClr val="3C3C3B"/>
                </a:solidFill>
                <a:latin typeface="Arial"/>
                <a:cs typeface="Arial"/>
              </a:rPr>
              <a:t>y </a:t>
            </a:r>
            <a:r>
              <a:rPr sz="2000" spc="-3" dirty="0">
                <a:solidFill>
                  <a:srgbClr val="3C3C3B"/>
                </a:solidFill>
                <a:latin typeface="Arial"/>
                <a:cs typeface="Arial"/>
              </a:rPr>
              <a:t>apropiación de las </a:t>
            </a:r>
            <a:r>
              <a:rPr sz="2000" dirty="0">
                <a:solidFill>
                  <a:srgbClr val="3C3C3B"/>
                </a:solidFill>
                <a:latin typeface="Arial"/>
                <a:cs typeface="Arial"/>
              </a:rPr>
              <a:t>TIC </a:t>
            </a:r>
            <a:r>
              <a:rPr sz="2000" spc="-3" dirty="0">
                <a:solidFill>
                  <a:srgbClr val="3C3C3B"/>
                </a:solidFill>
                <a:latin typeface="Arial"/>
                <a:cs typeface="Arial"/>
              </a:rPr>
              <a:t>en la</a:t>
            </a:r>
            <a:r>
              <a:rPr sz="2000" spc="-67" dirty="0">
                <a:solidFill>
                  <a:srgbClr val="3C3C3B"/>
                </a:solidFill>
                <a:latin typeface="Arial"/>
                <a:cs typeface="Arial"/>
              </a:rPr>
              <a:t> </a:t>
            </a:r>
            <a:r>
              <a:rPr sz="2000" dirty="0">
                <a:solidFill>
                  <a:srgbClr val="3C3C3B"/>
                </a:solidFill>
                <a:latin typeface="Arial"/>
                <a:cs typeface="Arial"/>
              </a:rPr>
              <a:t>SDA</a:t>
            </a:r>
            <a:endParaRPr sz="2000" dirty="0">
              <a:latin typeface="Arial"/>
              <a:cs typeface="Arial"/>
            </a:endParaRPr>
          </a:p>
        </p:txBody>
      </p:sp>
      <p:graphicFrame>
        <p:nvGraphicFramePr>
          <p:cNvPr id="5" name="Tabla 4">
            <a:extLst>
              <a:ext uri="{FF2B5EF4-FFF2-40B4-BE49-F238E27FC236}">
                <a16:creationId xmlns:a16="http://schemas.microsoft.com/office/drawing/2014/main" id="{1431D4AB-23DB-4211-822D-202782387320}"/>
              </a:ext>
            </a:extLst>
          </p:cNvPr>
          <p:cNvGraphicFramePr>
            <a:graphicFrameLocks noGrp="1"/>
          </p:cNvGraphicFramePr>
          <p:nvPr/>
        </p:nvGraphicFramePr>
        <p:xfrm>
          <a:off x="1184143" y="1703247"/>
          <a:ext cx="9395792" cy="2726772"/>
        </p:xfrm>
        <a:graphic>
          <a:graphicData uri="http://schemas.openxmlformats.org/drawingml/2006/table">
            <a:tbl>
              <a:tblPr/>
              <a:tblGrid>
                <a:gridCol w="3047005">
                  <a:extLst>
                    <a:ext uri="{9D8B030D-6E8A-4147-A177-3AD203B41FA5}">
                      <a16:colId xmlns:a16="http://schemas.microsoft.com/office/drawing/2014/main" val="3624864985"/>
                    </a:ext>
                  </a:extLst>
                </a:gridCol>
                <a:gridCol w="815977">
                  <a:extLst>
                    <a:ext uri="{9D8B030D-6E8A-4147-A177-3AD203B41FA5}">
                      <a16:colId xmlns:a16="http://schemas.microsoft.com/office/drawing/2014/main" val="695778717"/>
                    </a:ext>
                  </a:extLst>
                </a:gridCol>
                <a:gridCol w="922709">
                  <a:extLst>
                    <a:ext uri="{9D8B030D-6E8A-4147-A177-3AD203B41FA5}">
                      <a16:colId xmlns:a16="http://schemas.microsoft.com/office/drawing/2014/main" val="2744709578"/>
                    </a:ext>
                  </a:extLst>
                </a:gridCol>
                <a:gridCol w="922709">
                  <a:extLst>
                    <a:ext uri="{9D8B030D-6E8A-4147-A177-3AD203B41FA5}">
                      <a16:colId xmlns:a16="http://schemas.microsoft.com/office/drawing/2014/main" val="4121650112"/>
                    </a:ext>
                  </a:extLst>
                </a:gridCol>
                <a:gridCol w="922709">
                  <a:extLst>
                    <a:ext uri="{9D8B030D-6E8A-4147-A177-3AD203B41FA5}">
                      <a16:colId xmlns:a16="http://schemas.microsoft.com/office/drawing/2014/main" val="2265549087"/>
                    </a:ext>
                  </a:extLst>
                </a:gridCol>
                <a:gridCol w="922709">
                  <a:extLst>
                    <a:ext uri="{9D8B030D-6E8A-4147-A177-3AD203B41FA5}">
                      <a16:colId xmlns:a16="http://schemas.microsoft.com/office/drawing/2014/main" val="3870379550"/>
                    </a:ext>
                  </a:extLst>
                </a:gridCol>
                <a:gridCol w="922709">
                  <a:extLst>
                    <a:ext uri="{9D8B030D-6E8A-4147-A177-3AD203B41FA5}">
                      <a16:colId xmlns:a16="http://schemas.microsoft.com/office/drawing/2014/main" val="2499265529"/>
                    </a:ext>
                  </a:extLst>
                </a:gridCol>
                <a:gridCol w="919265">
                  <a:extLst>
                    <a:ext uri="{9D8B030D-6E8A-4147-A177-3AD203B41FA5}">
                      <a16:colId xmlns:a16="http://schemas.microsoft.com/office/drawing/2014/main" val="887312279"/>
                    </a:ext>
                  </a:extLst>
                </a:gridCol>
              </a:tblGrid>
              <a:tr h="318300">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55879029"/>
                  </a:ext>
                </a:extLst>
              </a:tr>
              <a:tr h="647210">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77506034"/>
                  </a:ext>
                </a:extLst>
              </a:tr>
              <a:tr h="1761262">
                <a:tc>
                  <a:txBody>
                    <a:bodyPr/>
                    <a:lstStyle/>
                    <a:p>
                      <a:pPr algn="ctr" fontAlgn="t"/>
                      <a:r>
                        <a:rPr lang="es-CO" sz="1100" b="0" i="0" u="none" strike="noStrike">
                          <a:solidFill>
                            <a:srgbClr val="000000"/>
                          </a:solidFill>
                          <a:effectLst/>
                          <a:latin typeface="Calibri" panose="020F0502020204030204" pitchFamily="34" charset="0"/>
                        </a:rPr>
                        <a:t>Llevar a un 100% la implementación de las leyes 1712 de 2014 (Ley de Transparencia y del Derecho de Acceso a la Información Pública) y 1474 de 2011 (Por la cual se dictan normas orientadas a fortalecer los mecanismos de prevención, investigación y sanción de actos de corrupción y la efectividad del control de</a:t>
                      </a:r>
                      <a:br>
                        <a:rPr lang="es-CO" sz="1100" b="0" i="0" u="none" strike="noStrike">
                          <a:solidFill>
                            <a:srgbClr val="000000"/>
                          </a:solidFill>
                          <a:effectLst/>
                          <a:latin typeface="Calibri" panose="020F0502020204030204" pitchFamily="34" charset="0"/>
                        </a:rPr>
                      </a:br>
                      <a:r>
                        <a:rPr lang="es-CO" sz="1100" b="0" i="0" u="none" strike="noStrike">
                          <a:solidFill>
                            <a:srgbClr val="000000"/>
                          </a:solidFill>
                          <a:effectLst/>
                          <a:latin typeface="Calibri" panose="020F0502020204030204" pitchFamily="34" charset="0"/>
                        </a:rPr>
                        <a:t>la gestión pública)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70889624"/>
                  </a:ext>
                </a:extLst>
              </a:tr>
            </a:tbl>
          </a:graphicData>
        </a:graphic>
      </p:graphicFrame>
      <p:grpSp>
        <p:nvGrpSpPr>
          <p:cNvPr id="24" name="Grupo 23">
            <a:extLst>
              <a:ext uri="{FF2B5EF4-FFF2-40B4-BE49-F238E27FC236}">
                <a16:creationId xmlns:a16="http://schemas.microsoft.com/office/drawing/2014/main" id="{35BFCD54-404C-4968-93EA-3BA87F084FAF}"/>
              </a:ext>
            </a:extLst>
          </p:cNvPr>
          <p:cNvGrpSpPr/>
          <p:nvPr/>
        </p:nvGrpSpPr>
        <p:grpSpPr>
          <a:xfrm>
            <a:off x="6197260" y="4633454"/>
            <a:ext cx="6399158" cy="799887"/>
            <a:chOff x="6749297" y="4787462"/>
            <a:chExt cx="6399158" cy="799887"/>
          </a:xfrm>
        </p:grpSpPr>
        <p:sp>
          <p:nvSpPr>
            <p:cNvPr id="25" name="CuadroTexto 24">
              <a:extLst>
                <a:ext uri="{FF2B5EF4-FFF2-40B4-BE49-F238E27FC236}">
                  <a16:creationId xmlns:a16="http://schemas.microsoft.com/office/drawing/2014/main" id="{431DCC3B-418E-4F43-963F-3A3D0185A9FB}"/>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9A3F5166-84F1-4E4B-96C5-AF7EC9BB06D5}"/>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7E97B70C-8278-4F2D-B7DC-25ACFD28CF08}"/>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EC2CF96D-C756-4F16-AB17-9D2D2DD0EE68}"/>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397C5E5E-016A-4C2F-B9C1-1458B3C80B10}"/>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86DCCECD-AD64-45B3-A31A-01CC7BB68949}"/>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3E70DBE8-B56E-4A4E-A6A0-7EF549F57921}"/>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3996224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82098"/>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7" name="object 5">
            <a:extLst>
              <a:ext uri="{FF2B5EF4-FFF2-40B4-BE49-F238E27FC236}">
                <a16:creationId xmlns:a16="http://schemas.microsoft.com/office/drawing/2014/main" id="{6238350A-36A0-411F-9911-A02D65A859F4}"/>
              </a:ext>
            </a:extLst>
          </p:cNvPr>
          <p:cNvSpPr txBox="1"/>
          <p:nvPr/>
        </p:nvSpPr>
        <p:spPr>
          <a:xfrm>
            <a:off x="388620" y="5794026"/>
            <a:ext cx="8826894" cy="818412"/>
          </a:xfrm>
          <a:prstGeom prst="rect">
            <a:avLst/>
          </a:prstGeom>
        </p:spPr>
        <p:txBody>
          <a:bodyPr vert="horz" wrap="square" lIns="0" tIns="10397" rIns="0" bIns="0" rtlCol="0">
            <a:spAutoFit/>
          </a:bodyPr>
          <a:lstStyle/>
          <a:p>
            <a:pPr marL="7701">
              <a:lnSpc>
                <a:spcPts val="4136"/>
              </a:lnSpc>
              <a:spcBef>
                <a:spcPts val="82"/>
              </a:spcBef>
            </a:pPr>
            <a:r>
              <a:rPr lang="es-ES" sz="2000" b="1" spc="-30" dirty="0">
                <a:solidFill>
                  <a:srgbClr val="003B65"/>
                </a:solidFill>
                <a:latin typeface="Arial"/>
                <a:cs typeface="Arial"/>
              </a:rPr>
              <a:t>Proyecto </a:t>
            </a:r>
            <a:r>
              <a:rPr sz="2000" b="1" spc="-30" dirty="0">
                <a:solidFill>
                  <a:srgbClr val="003B65"/>
                </a:solidFill>
                <a:latin typeface="Arial"/>
                <a:cs typeface="Arial"/>
              </a:rPr>
              <a:t>1100</a:t>
            </a:r>
            <a:endParaRPr sz="2000" dirty="0">
              <a:latin typeface="Arial"/>
              <a:cs typeface="Arial"/>
            </a:endParaRPr>
          </a:p>
          <a:p>
            <a:pPr marL="7701">
              <a:lnSpc>
                <a:spcPts val="2244"/>
              </a:lnSpc>
            </a:pPr>
            <a:r>
              <a:rPr sz="2000" spc="-6" dirty="0">
                <a:solidFill>
                  <a:srgbClr val="3C3C3B"/>
                </a:solidFill>
                <a:latin typeface="Arial"/>
                <a:cs typeface="Arial"/>
              </a:rPr>
              <a:t>Direccionamiento estratégico, </a:t>
            </a:r>
            <a:r>
              <a:rPr sz="2000" spc="-3" dirty="0">
                <a:solidFill>
                  <a:srgbClr val="3C3C3B"/>
                </a:solidFill>
                <a:latin typeface="Arial"/>
                <a:cs typeface="Arial"/>
              </a:rPr>
              <a:t>coordinación y </a:t>
            </a:r>
            <a:r>
              <a:rPr sz="2000" spc="-6" dirty="0">
                <a:solidFill>
                  <a:srgbClr val="3C3C3B"/>
                </a:solidFill>
                <a:latin typeface="Arial"/>
                <a:cs typeface="Arial"/>
              </a:rPr>
              <a:t>orientación </a:t>
            </a:r>
            <a:r>
              <a:rPr sz="2000" spc="-3" dirty="0">
                <a:solidFill>
                  <a:srgbClr val="3C3C3B"/>
                </a:solidFill>
                <a:latin typeface="Arial"/>
                <a:cs typeface="Arial"/>
              </a:rPr>
              <a:t>de la</a:t>
            </a:r>
            <a:r>
              <a:rPr sz="2000" spc="82" dirty="0">
                <a:solidFill>
                  <a:srgbClr val="3C3C3B"/>
                </a:solidFill>
                <a:latin typeface="Arial"/>
                <a:cs typeface="Arial"/>
              </a:rPr>
              <a:t> </a:t>
            </a:r>
            <a:r>
              <a:rPr sz="2000" spc="-3" dirty="0">
                <a:solidFill>
                  <a:srgbClr val="3C3C3B"/>
                </a:solidFill>
                <a:latin typeface="Arial"/>
                <a:cs typeface="Arial"/>
              </a:rPr>
              <a:t>SDA</a:t>
            </a:r>
            <a:endParaRPr lang="es-ES" sz="2000" spc="-3" dirty="0">
              <a:solidFill>
                <a:srgbClr val="3C3C3B"/>
              </a:solidFill>
              <a:latin typeface="Arial"/>
              <a:cs typeface="Arial"/>
            </a:endParaRPr>
          </a:p>
        </p:txBody>
      </p:sp>
      <p:grpSp>
        <p:nvGrpSpPr>
          <p:cNvPr id="24" name="Grupo 23">
            <a:extLst>
              <a:ext uri="{FF2B5EF4-FFF2-40B4-BE49-F238E27FC236}">
                <a16:creationId xmlns:a16="http://schemas.microsoft.com/office/drawing/2014/main" id="{42BDB079-8A05-48AD-BD0D-97A517A961A5}"/>
              </a:ext>
            </a:extLst>
          </p:cNvPr>
          <p:cNvGrpSpPr/>
          <p:nvPr/>
        </p:nvGrpSpPr>
        <p:grpSpPr>
          <a:xfrm>
            <a:off x="5983475" y="5211763"/>
            <a:ext cx="6399158" cy="799887"/>
            <a:chOff x="6749297" y="4787462"/>
            <a:chExt cx="6399158" cy="799887"/>
          </a:xfrm>
        </p:grpSpPr>
        <p:sp>
          <p:nvSpPr>
            <p:cNvPr id="25" name="CuadroTexto 24">
              <a:extLst>
                <a:ext uri="{FF2B5EF4-FFF2-40B4-BE49-F238E27FC236}">
                  <a16:creationId xmlns:a16="http://schemas.microsoft.com/office/drawing/2014/main" id="{50E90AD0-7002-4513-86EB-1AABC1B426ED}"/>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0091807D-6BD7-4E49-A3C4-8750B5166E28}"/>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CD404D83-8583-4326-B1B7-B2C9A9541C98}"/>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B0DFEBCF-797B-4C68-AD0D-4AF3BFC0C32C}"/>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1537597A-874B-4CCF-909B-090934398F8B}"/>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7D0AD4F6-6AF3-4ABB-9CD5-90D02B04DB09}"/>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79911829-F882-422E-ABD5-AF088DAB2A1D}"/>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graphicFrame>
        <p:nvGraphicFramePr>
          <p:cNvPr id="9" name="Tabla 8">
            <a:extLst>
              <a:ext uri="{FF2B5EF4-FFF2-40B4-BE49-F238E27FC236}">
                <a16:creationId xmlns:a16="http://schemas.microsoft.com/office/drawing/2014/main" id="{5C5A0832-78F9-4362-908E-9D0130235497}"/>
              </a:ext>
            </a:extLst>
          </p:cNvPr>
          <p:cNvGraphicFramePr>
            <a:graphicFrameLocks noGrp="1"/>
          </p:cNvGraphicFramePr>
          <p:nvPr/>
        </p:nvGraphicFramePr>
        <p:xfrm>
          <a:off x="1199441" y="1664136"/>
          <a:ext cx="9568067" cy="3353664"/>
        </p:xfrm>
        <a:graphic>
          <a:graphicData uri="http://schemas.openxmlformats.org/drawingml/2006/table">
            <a:tbl>
              <a:tblPr/>
              <a:tblGrid>
                <a:gridCol w="3102873">
                  <a:extLst>
                    <a:ext uri="{9D8B030D-6E8A-4147-A177-3AD203B41FA5}">
                      <a16:colId xmlns:a16="http://schemas.microsoft.com/office/drawing/2014/main" val="3788704143"/>
                    </a:ext>
                  </a:extLst>
                </a:gridCol>
                <a:gridCol w="830938">
                  <a:extLst>
                    <a:ext uri="{9D8B030D-6E8A-4147-A177-3AD203B41FA5}">
                      <a16:colId xmlns:a16="http://schemas.microsoft.com/office/drawing/2014/main" val="3369605961"/>
                    </a:ext>
                  </a:extLst>
                </a:gridCol>
                <a:gridCol w="939627">
                  <a:extLst>
                    <a:ext uri="{9D8B030D-6E8A-4147-A177-3AD203B41FA5}">
                      <a16:colId xmlns:a16="http://schemas.microsoft.com/office/drawing/2014/main" val="3987597352"/>
                    </a:ext>
                  </a:extLst>
                </a:gridCol>
                <a:gridCol w="939627">
                  <a:extLst>
                    <a:ext uri="{9D8B030D-6E8A-4147-A177-3AD203B41FA5}">
                      <a16:colId xmlns:a16="http://schemas.microsoft.com/office/drawing/2014/main" val="212774714"/>
                    </a:ext>
                  </a:extLst>
                </a:gridCol>
                <a:gridCol w="939627">
                  <a:extLst>
                    <a:ext uri="{9D8B030D-6E8A-4147-A177-3AD203B41FA5}">
                      <a16:colId xmlns:a16="http://schemas.microsoft.com/office/drawing/2014/main" val="441029728"/>
                    </a:ext>
                  </a:extLst>
                </a:gridCol>
                <a:gridCol w="939627">
                  <a:extLst>
                    <a:ext uri="{9D8B030D-6E8A-4147-A177-3AD203B41FA5}">
                      <a16:colId xmlns:a16="http://schemas.microsoft.com/office/drawing/2014/main" val="2250008770"/>
                    </a:ext>
                  </a:extLst>
                </a:gridCol>
                <a:gridCol w="939627">
                  <a:extLst>
                    <a:ext uri="{9D8B030D-6E8A-4147-A177-3AD203B41FA5}">
                      <a16:colId xmlns:a16="http://schemas.microsoft.com/office/drawing/2014/main" val="749216751"/>
                    </a:ext>
                  </a:extLst>
                </a:gridCol>
                <a:gridCol w="936121">
                  <a:extLst>
                    <a:ext uri="{9D8B030D-6E8A-4147-A177-3AD203B41FA5}">
                      <a16:colId xmlns:a16="http://schemas.microsoft.com/office/drawing/2014/main" val="219964931"/>
                    </a:ext>
                  </a:extLst>
                </a:gridCol>
              </a:tblGrid>
              <a:tr h="312453">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82804836"/>
                  </a:ext>
                </a:extLst>
              </a:tr>
              <a:tr h="635321">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917615189"/>
                  </a:ext>
                </a:extLst>
              </a:tr>
              <a:tr h="1728908">
                <a:tc>
                  <a:txBody>
                    <a:bodyPr/>
                    <a:lstStyle/>
                    <a:p>
                      <a:pPr algn="ctr" fontAlgn="t"/>
                      <a:r>
                        <a:rPr lang="es-CO" sz="1100" b="0" i="0" u="none" strike="noStrike">
                          <a:solidFill>
                            <a:srgbClr val="000000"/>
                          </a:solidFill>
                          <a:effectLst/>
                          <a:latin typeface="Calibri" panose="020F0502020204030204" pitchFamily="34" charset="0"/>
                        </a:rPr>
                        <a:t>Llevar a un 100% la implementación de las leyes 1712 de 2014 (Ley de Transparencia y del Derecho de Acceso a la Información Pública) y 1474 de 2011 (Por la cual se dictan normas orientadas a fortalecer los mecanismos de prevención, investigación y sanción de actos de corrupción y la efectividad del control de</a:t>
                      </a:r>
                      <a:br>
                        <a:rPr lang="es-CO" sz="1100" b="0" i="0" u="none" strike="noStrike">
                          <a:solidFill>
                            <a:srgbClr val="000000"/>
                          </a:solidFill>
                          <a:effectLst/>
                          <a:latin typeface="Calibri" panose="020F0502020204030204" pitchFamily="34" charset="0"/>
                        </a:rPr>
                      </a:br>
                      <a:r>
                        <a:rPr lang="es-CO" sz="1100" b="0" i="0" u="none" strike="noStrike">
                          <a:solidFill>
                            <a:srgbClr val="000000"/>
                          </a:solidFill>
                          <a:effectLst/>
                          <a:latin typeface="Calibri" panose="020F0502020204030204" pitchFamily="34" charset="0"/>
                        </a:rPr>
                        <a:t>la gestión pública)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67422107"/>
                  </a:ext>
                </a:extLst>
              </a:tr>
              <a:tr h="676982">
                <a:tc>
                  <a:txBody>
                    <a:bodyPr/>
                    <a:lstStyle/>
                    <a:p>
                      <a:pPr algn="ctr" fontAlgn="ctr"/>
                      <a:r>
                        <a:rPr lang="es-CO" sz="1100" b="0" i="0" u="none" strike="noStrike">
                          <a:solidFill>
                            <a:srgbClr val="000000"/>
                          </a:solidFill>
                          <a:effectLst/>
                          <a:latin typeface="Calibri" panose="020F0502020204030204" pitchFamily="34" charset="0"/>
                        </a:rPr>
                        <a:t>Incrementar a un 90% la sostenibilidad del SIG en el Gobierno Distrital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75,00%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546389458"/>
                  </a:ext>
                </a:extLst>
              </a:tr>
            </a:tbl>
          </a:graphicData>
        </a:graphic>
      </p:graphicFrame>
    </p:spTree>
    <p:extLst>
      <p:ext uri="{BB962C8B-B14F-4D97-AF65-F5344CB8AC3E}">
        <p14:creationId xmlns:p14="http://schemas.microsoft.com/office/powerpoint/2010/main" val="2721717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38" y="0"/>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82446" y="5716169"/>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dirty="0"/>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9" name="object 5">
            <a:extLst>
              <a:ext uri="{FF2B5EF4-FFF2-40B4-BE49-F238E27FC236}">
                <a16:creationId xmlns:a16="http://schemas.microsoft.com/office/drawing/2014/main" id="{9E8DFAAE-28D4-45F1-BB08-4F8462752564}"/>
              </a:ext>
            </a:extLst>
          </p:cNvPr>
          <p:cNvSpPr txBox="1"/>
          <p:nvPr/>
        </p:nvSpPr>
        <p:spPr>
          <a:xfrm>
            <a:off x="231089" y="5652967"/>
            <a:ext cx="9787308" cy="792764"/>
          </a:xfrm>
          <a:prstGeom prst="rect">
            <a:avLst/>
          </a:prstGeom>
        </p:spPr>
        <p:txBody>
          <a:bodyPr vert="horz" wrap="square" lIns="0" tIns="10397" rIns="0" bIns="0" rtlCol="0">
            <a:spAutoFit/>
          </a:bodyPr>
          <a:lstStyle/>
          <a:p>
            <a:pPr marL="7701">
              <a:lnSpc>
                <a:spcPts val="4120"/>
              </a:lnSpc>
              <a:spcBef>
                <a:spcPts val="82"/>
              </a:spcBef>
            </a:pPr>
            <a:r>
              <a:rPr sz="2000" b="1" spc="6" dirty="0">
                <a:solidFill>
                  <a:srgbClr val="003B65"/>
                </a:solidFill>
                <a:latin typeface="Arial"/>
                <a:cs typeface="Arial"/>
              </a:rPr>
              <a:t>1029</a:t>
            </a:r>
            <a:endParaRPr sz="2000" dirty="0">
              <a:latin typeface="Arial"/>
              <a:cs typeface="Arial"/>
            </a:endParaRPr>
          </a:p>
          <a:p>
            <a:pPr marL="7701">
              <a:lnSpc>
                <a:spcPts val="2047"/>
              </a:lnSpc>
            </a:pPr>
            <a:r>
              <a:rPr sz="2000" dirty="0">
                <a:solidFill>
                  <a:srgbClr val="3C3C3B"/>
                </a:solidFill>
                <a:latin typeface="Arial"/>
                <a:cs typeface="Arial"/>
              </a:rPr>
              <a:t>Planeación </a:t>
            </a:r>
            <a:r>
              <a:rPr sz="2000" spc="-3" dirty="0">
                <a:solidFill>
                  <a:srgbClr val="3C3C3B"/>
                </a:solidFill>
                <a:latin typeface="Arial"/>
                <a:cs typeface="Arial"/>
              </a:rPr>
              <a:t>ambiental para un modelo de </a:t>
            </a:r>
            <a:r>
              <a:rPr sz="2000" spc="-3" dirty="0" err="1">
                <a:solidFill>
                  <a:srgbClr val="3C3C3B"/>
                </a:solidFill>
                <a:latin typeface="Arial"/>
                <a:cs typeface="Arial"/>
              </a:rPr>
              <a:t>desarrollo</a:t>
            </a:r>
            <a:r>
              <a:rPr sz="2000" spc="-36" dirty="0">
                <a:solidFill>
                  <a:srgbClr val="3C3C3B"/>
                </a:solidFill>
                <a:latin typeface="Arial"/>
                <a:cs typeface="Arial"/>
              </a:rPr>
              <a:t> </a:t>
            </a:r>
            <a:r>
              <a:rPr sz="2000" dirty="0" err="1">
                <a:solidFill>
                  <a:srgbClr val="3C3C3B"/>
                </a:solidFill>
                <a:latin typeface="Arial"/>
                <a:cs typeface="Arial"/>
              </a:rPr>
              <a:t>sostenible</a:t>
            </a:r>
            <a:r>
              <a:rPr lang="es-CO" sz="2000" dirty="0">
                <a:solidFill>
                  <a:srgbClr val="3C3C3B"/>
                </a:solidFill>
                <a:latin typeface="Arial"/>
                <a:cs typeface="Arial"/>
              </a:rPr>
              <a:t> </a:t>
            </a:r>
            <a:r>
              <a:rPr sz="2000" spc="-3" dirty="0" err="1">
                <a:solidFill>
                  <a:srgbClr val="3C3C3B"/>
                </a:solidFill>
                <a:latin typeface="Arial"/>
                <a:cs typeface="Arial"/>
              </a:rPr>
              <a:t>en</a:t>
            </a:r>
            <a:r>
              <a:rPr sz="2000" spc="-3" dirty="0">
                <a:solidFill>
                  <a:srgbClr val="3C3C3B"/>
                </a:solidFill>
                <a:latin typeface="Arial"/>
                <a:cs typeface="Arial"/>
              </a:rPr>
              <a:t> el Distrito </a:t>
            </a:r>
            <a:r>
              <a:rPr sz="2000" dirty="0">
                <a:solidFill>
                  <a:srgbClr val="3C3C3B"/>
                </a:solidFill>
                <a:latin typeface="Arial"/>
                <a:cs typeface="Arial"/>
              </a:rPr>
              <a:t>y </a:t>
            </a:r>
            <a:r>
              <a:rPr sz="2000" spc="-3" dirty="0">
                <a:solidFill>
                  <a:srgbClr val="3C3C3B"/>
                </a:solidFill>
                <a:latin typeface="Arial"/>
                <a:cs typeface="Arial"/>
              </a:rPr>
              <a:t>la</a:t>
            </a:r>
            <a:r>
              <a:rPr sz="2000" spc="-52" dirty="0">
                <a:solidFill>
                  <a:srgbClr val="3C3C3B"/>
                </a:solidFill>
                <a:latin typeface="Arial"/>
                <a:cs typeface="Arial"/>
              </a:rPr>
              <a:t> </a:t>
            </a:r>
            <a:r>
              <a:rPr sz="2000" spc="-3" dirty="0">
                <a:solidFill>
                  <a:srgbClr val="3C3C3B"/>
                </a:solidFill>
                <a:latin typeface="Arial"/>
                <a:cs typeface="Arial"/>
              </a:rPr>
              <a:t>región</a:t>
            </a:r>
            <a:endParaRPr sz="2000" dirty="0">
              <a:latin typeface="Arial"/>
              <a:cs typeface="Arial"/>
            </a:endParaRPr>
          </a:p>
        </p:txBody>
      </p:sp>
      <p:graphicFrame>
        <p:nvGraphicFramePr>
          <p:cNvPr id="3" name="Tabla 2">
            <a:extLst>
              <a:ext uri="{FF2B5EF4-FFF2-40B4-BE49-F238E27FC236}">
                <a16:creationId xmlns:a16="http://schemas.microsoft.com/office/drawing/2014/main" id="{C1FD9404-4886-4E09-A57D-BE8B8938631C}"/>
              </a:ext>
            </a:extLst>
          </p:cNvPr>
          <p:cNvGraphicFramePr>
            <a:graphicFrameLocks noGrp="1"/>
          </p:cNvGraphicFramePr>
          <p:nvPr/>
        </p:nvGraphicFramePr>
        <p:xfrm>
          <a:off x="1139687" y="1804934"/>
          <a:ext cx="9183758" cy="2303239"/>
        </p:xfrm>
        <a:graphic>
          <a:graphicData uri="http://schemas.openxmlformats.org/drawingml/2006/table">
            <a:tbl>
              <a:tblPr/>
              <a:tblGrid>
                <a:gridCol w="2978243">
                  <a:extLst>
                    <a:ext uri="{9D8B030D-6E8A-4147-A177-3AD203B41FA5}">
                      <a16:colId xmlns:a16="http://schemas.microsoft.com/office/drawing/2014/main" val="2541733675"/>
                    </a:ext>
                  </a:extLst>
                </a:gridCol>
                <a:gridCol w="797564">
                  <a:extLst>
                    <a:ext uri="{9D8B030D-6E8A-4147-A177-3AD203B41FA5}">
                      <a16:colId xmlns:a16="http://schemas.microsoft.com/office/drawing/2014/main" val="2849448760"/>
                    </a:ext>
                  </a:extLst>
                </a:gridCol>
                <a:gridCol w="901886">
                  <a:extLst>
                    <a:ext uri="{9D8B030D-6E8A-4147-A177-3AD203B41FA5}">
                      <a16:colId xmlns:a16="http://schemas.microsoft.com/office/drawing/2014/main" val="1685806162"/>
                    </a:ext>
                  </a:extLst>
                </a:gridCol>
                <a:gridCol w="901886">
                  <a:extLst>
                    <a:ext uri="{9D8B030D-6E8A-4147-A177-3AD203B41FA5}">
                      <a16:colId xmlns:a16="http://schemas.microsoft.com/office/drawing/2014/main" val="1640458677"/>
                    </a:ext>
                  </a:extLst>
                </a:gridCol>
                <a:gridCol w="901886">
                  <a:extLst>
                    <a:ext uri="{9D8B030D-6E8A-4147-A177-3AD203B41FA5}">
                      <a16:colId xmlns:a16="http://schemas.microsoft.com/office/drawing/2014/main" val="1657434571"/>
                    </a:ext>
                  </a:extLst>
                </a:gridCol>
                <a:gridCol w="901886">
                  <a:extLst>
                    <a:ext uri="{9D8B030D-6E8A-4147-A177-3AD203B41FA5}">
                      <a16:colId xmlns:a16="http://schemas.microsoft.com/office/drawing/2014/main" val="2710712622"/>
                    </a:ext>
                  </a:extLst>
                </a:gridCol>
                <a:gridCol w="901886">
                  <a:extLst>
                    <a:ext uri="{9D8B030D-6E8A-4147-A177-3AD203B41FA5}">
                      <a16:colId xmlns:a16="http://schemas.microsoft.com/office/drawing/2014/main" val="1364059642"/>
                    </a:ext>
                  </a:extLst>
                </a:gridCol>
                <a:gridCol w="898521">
                  <a:extLst>
                    <a:ext uri="{9D8B030D-6E8A-4147-A177-3AD203B41FA5}">
                      <a16:colId xmlns:a16="http://schemas.microsoft.com/office/drawing/2014/main" val="3441836050"/>
                    </a:ext>
                  </a:extLst>
                </a:gridCol>
              </a:tblGrid>
              <a:tr h="437878">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519655897"/>
                  </a:ext>
                </a:extLst>
              </a:tr>
              <a:tr h="890352">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dirty="0">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13923226"/>
                  </a:ext>
                </a:extLst>
              </a:tr>
              <a:tr h="975009">
                <a:tc>
                  <a:txBody>
                    <a:bodyPr/>
                    <a:lstStyle/>
                    <a:p>
                      <a:pPr algn="ctr" fontAlgn="ctr"/>
                      <a:r>
                        <a:rPr lang="es-CO" sz="1100" b="0" i="0" u="none" strike="noStrike">
                          <a:solidFill>
                            <a:srgbClr val="000000"/>
                          </a:solidFill>
                          <a:effectLst/>
                          <a:latin typeface="Calibri" panose="020F0502020204030204" pitchFamily="34" charset="0"/>
                        </a:rPr>
                        <a:t>Priorizar y formular las determinantes ambientales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42,86%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59562862"/>
                  </a:ext>
                </a:extLst>
              </a:tr>
            </a:tbl>
          </a:graphicData>
        </a:graphic>
      </p:graphicFrame>
      <p:grpSp>
        <p:nvGrpSpPr>
          <p:cNvPr id="24" name="Grupo 23">
            <a:extLst>
              <a:ext uri="{FF2B5EF4-FFF2-40B4-BE49-F238E27FC236}">
                <a16:creationId xmlns:a16="http://schemas.microsoft.com/office/drawing/2014/main" id="{C3FDAEFD-CEBD-47B3-8C60-C20BDABFC549}"/>
              </a:ext>
            </a:extLst>
          </p:cNvPr>
          <p:cNvGrpSpPr/>
          <p:nvPr/>
        </p:nvGrpSpPr>
        <p:grpSpPr>
          <a:xfrm>
            <a:off x="6096428" y="4392130"/>
            <a:ext cx="6399158" cy="799887"/>
            <a:chOff x="6749297" y="4787462"/>
            <a:chExt cx="6399158" cy="799887"/>
          </a:xfrm>
        </p:grpSpPr>
        <p:sp>
          <p:nvSpPr>
            <p:cNvPr id="25" name="CuadroTexto 24">
              <a:extLst>
                <a:ext uri="{FF2B5EF4-FFF2-40B4-BE49-F238E27FC236}">
                  <a16:creationId xmlns:a16="http://schemas.microsoft.com/office/drawing/2014/main" id="{930D85ED-8386-47EC-90DD-FBFB1144D7BF}"/>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7FF86B2D-B4F7-4B0E-BF25-551C5E2445E8}"/>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F3A40A50-6A2D-4E11-92BB-8E26D5F4383D}"/>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7D9086FD-6CC2-4C34-ACDB-3E956A5E1323}"/>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4302F4B3-9121-413F-8F17-3C14B66E931E}"/>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4ED7BDF2-BAD9-4978-98C5-054D1FA80E19}"/>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C1B7BBBF-6397-448F-A094-AE5A4744AA1B}"/>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39309432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 y="11869"/>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7" name="object 5">
            <a:extLst>
              <a:ext uri="{FF2B5EF4-FFF2-40B4-BE49-F238E27FC236}">
                <a16:creationId xmlns:a16="http://schemas.microsoft.com/office/drawing/2014/main" id="{32DF092B-9997-45FF-9722-A56D510682BD}"/>
              </a:ext>
            </a:extLst>
          </p:cNvPr>
          <p:cNvSpPr txBox="1"/>
          <p:nvPr/>
        </p:nvSpPr>
        <p:spPr>
          <a:xfrm>
            <a:off x="432116" y="5794026"/>
            <a:ext cx="9032354" cy="881366"/>
          </a:xfrm>
          <a:prstGeom prst="rect">
            <a:avLst/>
          </a:prstGeom>
        </p:spPr>
        <p:txBody>
          <a:bodyPr vert="horz" wrap="square" lIns="0" tIns="9242" rIns="0" bIns="0" rtlCol="0">
            <a:spAutoFit/>
          </a:bodyPr>
          <a:lstStyle/>
          <a:p>
            <a:pPr marL="7701">
              <a:lnSpc>
                <a:spcPts val="4078"/>
              </a:lnSpc>
              <a:spcBef>
                <a:spcPts val="73"/>
              </a:spcBef>
            </a:pPr>
            <a:r>
              <a:rPr lang="es-ES" sz="2000" b="1" dirty="0">
                <a:solidFill>
                  <a:srgbClr val="003B65"/>
                </a:solidFill>
                <a:latin typeface="Arial"/>
                <a:cs typeface="Arial"/>
              </a:rPr>
              <a:t>Proyecto </a:t>
            </a:r>
            <a:r>
              <a:rPr sz="2000" b="1" dirty="0">
                <a:solidFill>
                  <a:srgbClr val="003B65"/>
                </a:solidFill>
                <a:latin typeface="Arial"/>
                <a:cs typeface="Arial"/>
              </a:rPr>
              <a:t>1033</a:t>
            </a:r>
            <a:endParaRPr sz="2000" dirty="0">
              <a:latin typeface="Arial"/>
              <a:cs typeface="Arial"/>
            </a:endParaRPr>
          </a:p>
          <a:p>
            <a:pPr marL="7701">
              <a:lnSpc>
                <a:spcPts val="2695"/>
              </a:lnSpc>
            </a:pPr>
            <a:r>
              <a:rPr sz="2000" spc="3" dirty="0">
                <a:solidFill>
                  <a:srgbClr val="3C3C3B"/>
                </a:solidFill>
                <a:latin typeface="Arial"/>
                <a:cs typeface="Arial"/>
              </a:rPr>
              <a:t>Fortalecimiento </a:t>
            </a:r>
            <a:r>
              <a:rPr sz="2000" dirty="0">
                <a:solidFill>
                  <a:srgbClr val="3C3C3B"/>
                </a:solidFill>
                <a:latin typeface="Arial"/>
                <a:cs typeface="Arial"/>
              </a:rPr>
              <a:t>institucional </a:t>
            </a:r>
            <a:r>
              <a:rPr sz="2000" spc="3" dirty="0">
                <a:solidFill>
                  <a:srgbClr val="3C3C3B"/>
                </a:solidFill>
                <a:latin typeface="Arial"/>
                <a:cs typeface="Arial"/>
              </a:rPr>
              <a:t>para </a:t>
            </a:r>
            <a:r>
              <a:rPr sz="2000" dirty="0">
                <a:solidFill>
                  <a:srgbClr val="3C3C3B"/>
                </a:solidFill>
                <a:latin typeface="Arial"/>
                <a:cs typeface="Arial"/>
              </a:rPr>
              <a:t>la eficiencia</a:t>
            </a:r>
            <a:r>
              <a:rPr sz="2000" spc="-27" dirty="0">
                <a:solidFill>
                  <a:srgbClr val="3C3C3B"/>
                </a:solidFill>
                <a:latin typeface="Arial"/>
                <a:cs typeface="Arial"/>
              </a:rPr>
              <a:t> </a:t>
            </a:r>
            <a:r>
              <a:rPr sz="2000" dirty="0">
                <a:solidFill>
                  <a:srgbClr val="3C3C3B"/>
                </a:solidFill>
                <a:latin typeface="Arial"/>
                <a:cs typeface="Arial"/>
              </a:rPr>
              <a:t>administrativa</a:t>
            </a:r>
            <a:endParaRPr sz="2000" dirty="0">
              <a:latin typeface="Arial"/>
              <a:cs typeface="Arial"/>
            </a:endParaRPr>
          </a:p>
        </p:txBody>
      </p:sp>
      <p:graphicFrame>
        <p:nvGraphicFramePr>
          <p:cNvPr id="3" name="Tabla 2">
            <a:extLst>
              <a:ext uri="{FF2B5EF4-FFF2-40B4-BE49-F238E27FC236}">
                <a16:creationId xmlns:a16="http://schemas.microsoft.com/office/drawing/2014/main" id="{E8593A30-56DF-4ADF-B98C-E36461EC043C}"/>
              </a:ext>
            </a:extLst>
          </p:cNvPr>
          <p:cNvGraphicFramePr>
            <a:graphicFrameLocks noGrp="1"/>
          </p:cNvGraphicFramePr>
          <p:nvPr/>
        </p:nvGraphicFramePr>
        <p:xfrm>
          <a:off x="1484243" y="1738740"/>
          <a:ext cx="9021543" cy="2395939"/>
        </p:xfrm>
        <a:graphic>
          <a:graphicData uri="http://schemas.openxmlformats.org/drawingml/2006/table">
            <a:tbl>
              <a:tblPr/>
              <a:tblGrid>
                <a:gridCol w="2925637">
                  <a:extLst>
                    <a:ext uri="{9D8B030D-6E8A-4147-A177-3AD203B41FA5}">
                      <a16:colId xmlns:a16="http://schemas.microsoft.com/office/drawing/2014/main" val="208679517"/>
                    </a:ext>
                  </a:extLst>
                </a:gridCol>
                <a:gridCol w="783476">
                  <a:extLst>
                    <a:ext uri="{9D8B030D-6E8A-4147-A177-3AD203B41FA5}">
                      <a16:colId xmlns:a16="http://schemas.microsoft.com/office/drawing/2014/main" val="4109522738"/>
                    </a:ext>
                  </a:extLst>
                </a:gridCol>
                <a:gridCol w="885956">
                  <a:extLst>
                    <a:ext uri="{9D8B030D-6E8A-4147-A177-3AD203B41FA5}">
                      <a16:colId xmlns:a16="http://schemas.microsoft.com/office/drawing/2014/main" val="3732745718"/>
                    </a:ext>
                  </a:extLst>
                </a:gridCol>
                <a:gridCol w="885956">
                  <a:extLst>
                    <a:ext uri="{9D8B030D-6E8A-4147-A177-3AD203B41FA5}">
                      <a16:colId xmlns:a16="http://schemas.microsoft.com/office/drawing/2014/main" val="3552939606"/>
                    </a:ext>
                  </a:extLst>
                </a:gridCol>
                <a:gridCol w="885956">
                  <a:extLst>
                    <a:ext uri="{9D8B030D-6E8A-4147-A177-3AD203B41FA5}">
                      <a16:colId xmlns:a16="http://schemas.microsoft.com/office/drawing/2014/main" val="984963237"/>
                    </a:ext>
                  </a:extLst>
                </a:gridCol>
                <a:gridCol w="885956">
                  <a:extLst>
                    <a:ext uri="{9D8B030D-6E8A-4147-A177-3AD203B41FA5}">
                      <a16:colId xmlns:a16="http://schemas.microsoft.com/office/drawing/2014/main" val="1550165996"/>
                    </a:ext>
                  </a:extLst>
                </a:gridCol>
                <a:gridCol w="885956">
                  <a:extLst>
                    <a:ext uri="{9D8B030D-6E8A-4147-A177-3AD203B41FA5}">
                      <a16:colId xmlns:a16="http://schemas.microsoft.com/office/drawing/2014/main" val="3229069597"/>
                    </a:ext>
                  </a:extLst>
                </a:gridCol>
                <a:gridCol w="882650">
                  <a:extLst>
                    <a:ext uri="{9D8B030D-6E8A-4147-A177-3AD203B41FA5}">
                      <a16:colId xmlns:a16="http://schemas.microsoft.com/office/drawing/2014/main" val="4111419975"/>
                    </a:ext>
                  </a:extLst>
                </a:gridCol>
              </a:tblGrid>
              <a:tr h="406091">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83291652"/>
                  </a:ext>
                </a:extLst>
              </a:tr>
              <a:tr h="825719">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4555664"/>
                  </a:ext>
                </a:extLst>
              </a:tr>
              <a:tr h="1164129">
                <a:tc>
                  <a:txBody>
                    <a:bodyPr/>
                    <a:lstStyle/>
                    <a:p>
                      <a:pPr algn="ctr" fontAlgn="ctr"/>
                      <a:r>
                        <a:rPr lang="es-CO" sz="1100" b="0" i="0" u="none" strike="noStrike">
                          <a:solidFill>
                            <a:srgbClr val="000000"/>
                          </a:solidFill>
                          <a:effectLst/>
                          <a:latin typeface="Calibri" panose="020F0502020204030204" pitchFamily="34" charset="0"/>
                        </a:rPr>
                        <a:t>Desarrollar el 100% de actividades de intervención para el mejoramiento de la infraestructura física,</a:t>
                      </a:r>
                      <a:br>
                        <a:rPr lang="es-CO" sz="1100" b="0" i="0" u="none" strike="noStrike">
                          <a:solidFill>
                            <a:srgbClr val="000000"/>
                          </a:solidFill>
                          <a:effectLst/>
                          <a:latin typeface="Calibri" panose="020F0502020204030204" pitchFamily="34" charset="0"/>
                        </a:rPr>
                      </a:br>
                      <a:r>
                        <a:rPr lang="es-CO" sz="1100" b="0" i="0" u="none" strike="noStrike">
                          <a:solidFill>
                            <a:srgbClr val="000000"/>
                          </a:solidFill>
                          <a:effectLst/>
                          <a:latin typeface="Calibri" panose="020F0502020204030204" pitchFamily="34" charset="0"/>
                        </a:rPr>
                        <a:t>dotacional y administrativa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74,07%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76001532"/>
                  </a:ext>
                </a:extLst>
              </a:tr>
            </a:tbl>
          </a:graphicData>
        </a:graphic>
      </p:graphicFrame>
      <p:grpSp>
        <p:nvGrpSpPr>
          <p:cNvPr id="19" name="Grupo 18">
            <a:extLst>
              <a:ext uri="{FF2B5EF4-FFF2-40B4-BE49-F238E27FC236}">
                <a16:creationId xmlns:a16="http://schemas.microsoft.com/office/drawing/2014/main" id="{ED321494-96F2-4DFD-AF1F-37DF443F5FB1}"/>
              </a:ext>
            </a:extLst>
          </p:cNvPr>
          <p:cNvGrpSpPr/>
          <p:nvPr/>
        </p:nvGrpSpPr>
        <p:grpSpPr>
          <a:xfrm>
            <a:off x="6096428" y="4392130"/>
            <a:ext cx="6399158" cy="799887"/>
            <a:chOff x="6749297" y="4787462"/>
            <a:chExt cx="6399158" cy="799887"/>
          </a:xfrm>
        </p:grpSpPr>
        <p:sp>
          <p:nvSpPr>
            <p:cNvPr id="24" name="CuadroTexto 23">
              <a:extLst>
                <a:ext uri="{FF2B5EF4-FFF2-40B4-BE49-F238E27FC236}">
                  <a16:creationId xmlns:a16="http://schemas.microsoft.com/office/drawing/2014/main" id="{FBB96BE3-0E72-4982-A9A3-6A6268E0033D}"/>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5" name="Grupo 24">
              <a:extLst>
                <a:ext uri="{FF2B5EF4-FFF2-40B4-BE49-F238E27FC236}">
                  <a16:creationId xmlns:a16="http://schemas.microsoft.com/office/drawing/2014/main" id="{ADE2D3B9-F279-4DB0-8F58-5629AF6084AE}"/>
                </a:ext>
              </a:extLst>
            </p:cNvPr>
            <p:cNvGrpSpPr/>
            <p:nvPr/>
          </p:nvGrpSpPr>
          <p:grpSpPr>
            <a:xfrm>
              <a:off x="6749297" y="4787462"/>
              <a:ext cx="5640399" cy="461665"/>
              <a:chOff x="6749297" y="4787462"/>
              <a:chExt cx="5640399" cy="461665"/>
            </a:xfrm>
          </p:grpSpPr>
          <p:sp>
            <p:nvSpPr>
              <p:cNvPr id="26" name="CuadroTexto 25">
                <a:extLst>
                  <a:ext uri="{FF2B5EF4-FFF2-40B4-BE49-F238E27FC236}">
                    <a16:creationId xmlns:a16="http://schemas.microsoft.com/office/drawing/2014/main" id="{08E667C1-184A-42AD-BD89-2C7B3E3A532B}"/>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7" name="Rectángulo 26">
                <a:extLst>
                  <a:ext uri="{FF2B5EF4-FFF2-40B4-BE49-F238E27FC236}">
                    <a16:creationId xmlns:a16="http://schemas.microsoft.com/office/drawing/2014/main" id="{085518E1-DBBC-4143-9B41-4ABFE2D50536}"/>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27">
                <a:extLst>
                  <a:ext uri="{FF2B5EF4-FFF2-40B4-BE49-F238E27FC236}">
                    <a16:creationId xmlns:a16="http://schemas.microsoft.com/office/drawing/2014/main" id="{CEB20DA2-5D32-4E91-8104-96F43E6EAC5F}"/>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3FFF52E7-6202-45B6-A312-88AD468D16FC}"/>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39D8081A-F301-4319-96E5-BCBC37F3E982}"/>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96693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alphaModFix amt="89000"/>
          </a:blip>
          <a:srcRect l="5294" t="3552" r="4870" b="1899"/>
          <a:stretch/>
        </p:blipFill>
        <p:spPr>
          <a:xfrm>
            <a:off x="0" y="0"/>
            <a:ext cx="12192000" cy="6999090"/>
          </a:xfrm>
          <a:prstGeom prst="rect">
            <a:avLst/>
          </a:prstGeom>
        </p:spPr>
      </p:pic>
      <p:sp>
        <p:nvSpPr>
          <p:cNvPr id="58" name="Rectángulo 57"/>
          <p:cNvSpPr/>
          <p:nvPr/>
        </p:nvSpPr>
        <p:spPr>
          <a:xfrm>
            <a:off x="36442" y="0"/>
            <a:ext cx="12192000" cy="6999090"/>
          </a:xfrm>
          <a:prstGeom prst="rect">
            <a:avLst/>
          </a:prstGeom>
          <a:solidFill>
            <a:srgbClr val="009FE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9FE3"/>
              </a:solidFill>
            </a:endParaRPr>
          </a:p>
        </p:txBody>
      </p:sp>
      <p:sp>
        <p:nvSpPr>
          <p:cNvPr id="64" name="Elipse 63"/>
          <p:cNvSpPr/>
          <p:nvPr/>
        </p:nvSpPr>
        <p:spPr>
          <a:xfrm>
            <a:off x="7389758" y="3330162"/>
            <a:ext cx="81807" cy="81807"/>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3" name="Imagen 72" descr="Logo.png">
            <a:extLst>
              <a:ext uri="{FF2B5EF4-FFF2-40B4-BE49-F238E27FC236}">
                <a16:creationId xmlns:a16="http://schemas.microsoft.com/office/drawing/2014/main" id="{2F91D295-BEFE-4DF9-A417-7804E37B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967" y="5506520"/>
            <a:ext cx="1738033" cy="1047750"/>
          </a:xfrm>
          <a:prstGeom prst="rect">
            <a:avLst/>
          </a:prstGeom>
        </p:spPr>
      </p:pic>
      <p:sp>
        <p:nvSpPr>
          <p:cNvPr id="6" name="Rectángulo 5"/>
          <p:cNvSpPr/>
          <p:nvPr/>
        </p:nvSpPr>
        <p:spPr>
          <a:xfrm>
            <a:off x="0" y="2009104"/>
            <a:ext cx="12228442" cy="1402865"/>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a:p>
            <a:pPr algn="ctr"/>
            <a:r>
              <a:rPr lang="es-ES" sz="3200" b="1" dirty="0"/>
              <a:t>Punto 3. </a:t>
            </a:r>
            <a:r>
              <a:rPr lang="es-MX" sz="3200" b="1" dirty="0"/>
              <a:t>Seguimiento a compromisos Comité 13/14/2018</a:t>
            </a:r>
            <a:endParaRPr lang="es-CO" sz="3200" b="1" dirty="0"/>
          </a:p>
        </p:txBody>
      </p:sp>
    </p:spTree>
    <p:extLst>
      <p:ext uri="{BB962C8B-B14F-4D97-AF65-F5344CB8AC3E}">
        <p14:creationId xmlns:p14="http://schemas.microsoft.com/office/powerpoint/2010/main" val="42907687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21376B-3AF5-41FF-9A75-E588482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51374"/>
            <a:ext cx="12192000" cy="6846131"/>
          </a:xfrm>
          <a:prstGeom prst="rect">
            <a:avLst/>
          </a:prstGeom>
        </p:spPr>
      </p:pic>
      <p:sp>
        <p:nvSpPr>
          <p:cNvPr id="4" name="object 4"/>
          <p:cNvSpPr/>
          <p:nvPr/>
        </p:nvSpPr>
        <p:spPr>
          <a:xfrm>
            <a:off x="9595923" y="5051473"/>
            <a:ext cx="2595648" cy="1806046"/>
          </a:xfrm>
          <a:prstGeom prst="rect">
            <a:avLst/>
          </a:prstGeom>
          <a:blipFill>
            <a:blip r:embed="rId3" cstate="print"/>
            <a:stretch>
              <a:fillRect/>
            </a:stretch>
          </a:blipFill>
        </p:spPr>
        <p:txBody>
          <a:bodyPr wrap="square" lIns="0" tIns="0" rIns="0" bIns="0" rtlCol="0"/>
          <a:lstStyle/>
          <a:p>
            <a:endParaRPr sz="1092"/>
          </a:p>
        </p:txBody>
      </p:sp>
      <p:sp>
        <p:nvSpPr>
          <p:cNvPr id="6" name="object 6"/>
          <p:cNvSpPr/>
          <p:nvPr/>
        </p:nvSpPr>
        <p:spPr>
          <a:xfrm>
            <a:off x="70374" y="5794026"/>
            <a:ext cx="230289" cy="886691"/>
          </a:xfrm>
          <a:custGeom>
            <a:avLst/>
            <a:gdLst/>
            <a:ahLst/>
            <a:cxnLst/>
            <a:rect l="l" t="t" r="r" b="b"/>
            <a:pathLst>
              <a:path w="593725" h="2286634">
                <a:moveTo>
                  <a:pt x="0" y="2286066"/>
                </a:moveTo>
                <a:lnTo>
                  <a:pt x="593625" y="2286066"/>
                </a:lnTo>
                <a:lnTo>
                  <a:pt x="593625" y="0"/>
                </a:lnTo>
                <a:lnTo>
                  <a:pt x="0" y="0"/>
                </a:lnTo>
                <a:lnTo>
                  <a:pt x="0" y="2286066"/>
                </a:lnTo>
                <a:close/>
              </a:path>
            </a:pathLst>
          </a:custGeom>
          <a:solidFill>
            <a:srgbClr val="003B65"/>
          </a:solidFill>
        </p:spPr>
        <p:txBody>
          <a:bodyPr wrap="square" lIns="0" tIns="0" rIns="0" bIns="0" rtlCol="0"/>
          <a:lstStyle/>
          <a:p>
            <a:endParaRPr sz="1092"/>
          </a:p>
        </p:txBody>
      </p:sp>
      <p:sp>
        <p:nvSpPr>
          <p:cNvPr id="18" name="object 2">
            <a:extLst>
              <a:ext uri="{FF2B5EF4-FFF2-40B4-BE49-F238E27FC236}">
                <a16:creationId xmlns:a16="http://schemas.microsoft.com/office/drawing/2014/main" id="{FAA16686-D3FD-445D-B93B-3FD75D92D4C9}"/>
              </a:ext>
            </a:extLst>
          </p:cNvPr>
          <p:cNvSpPr txBox="1">
            <a:spLocks/>
          </p:cNvSpPr>
          <p:nvPr/>
        </p:nvSpPr>
        <p:spPr>
          <a:xfrm>
            <a:off x="340808" y="95868"/>
            <a:ext cx="11511240" cy="1315207"/>
          </a:xfrm>
          <a:prstGeom prst="rect">
            <a:avLst/>
          </a:prstGeom>
        </p:spPr>
        <p:txBody>
          <a:bodyPr vert="horz" wrap="square" lIns="0" tIns="962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gn="ctr">
              <a:lnSpc>
                <a:spcPct val="100000"/>
              </a:lnSpc>
              <a:spcBef>
                <a:spcPts val="76"/>
              </a:spcBef>
            </a:pPr>
            <a:r>
              <a:rPr lang="es-CO" sz="4800" b="1" spc="3" dirty="0">
                <a:solidFill>
                  <a:srgbClr val="3AAA35"/>
                </a:solidFill>
              </a:rPr>
              <a:t>EJECUCIÓN MPDD </a:t>
            </a:r>
          </a:p>
          <a:p>
            <a:pPr marL="7701" algn="ctr">
              <a:lnSpc>
                <a:spcPct val="100000"/>
              </a:lnSpc>
              <a:spcBef>
                <a:spcPts val="76"/>
              </a:spcBef>
            </a:pPr>
            <a:r>
              <a:rPr lang="es-CO" sz="3600" b="1" spc="3" dirty="0">
                <a:solidFill>
                  <a:srgbClr val="3AAA35"/>
                </a:solidFill>
              </a:rPr>
              <a:t>CUATRIENIO/ VIGENCIA</a:t>
            </a:r>
            <a:endParaRPr lang="es-CO" sz="3600" b="1" dirty="0"/>
          </a:p>
        </p:txBody>
      </p:sp>
      <p:sp>
        <p:nvSpPr>
          <p:cNvPr id="19" name="object 5">
            <a:extLst>
              <a:ext uri="{FF2B5EF4-FFF2-40B4-BE49-F238E27FC236}">
                <a16:creationId xmlns:a16="http://schemas.microsoft.com/office/drawing/2014/main" id="{1DB2AD3A-AA9F-4A8D-A270-7AF11A14AFB5}"/>
              </a:ext>
            </a:extLst>
          </p:cNvPr>
          <p:cNvSpPr txBox="1"/>
          <p:nvPr/>
        </p:nvSpPr>
        <p:spPr>
          <a:xfrm>
            <a:off x="370609" y="5703770"/>
            <a:ext cx="8516088" cy="1060902"/>
          </a:xfrm>
          <a:prstGeom prst="rect">
            <a:avLst/>
          </a:prstGeom>
        </p:spPr>
        <p:txBody>
          <a:bodyPr vert="horz" wrap="square" lIns="0" tIns="9242" rIns="0" bIns="0" rtlCol="0">
            <a:spAutoFit/>
          </a:bodyPr>
          <a:lstStyle/>
          <a:p>
            <a:pPr marL="7701">
              <a:lnSpc>
                <a:spcPts val="4020"/>
              </a:lnSpc>
              <a:spcBef>
                <a:spcPts val="73"/>
              </a:spcBef>
            </a:pPr>
            <a:r>
              <a:rPr lang="es-CO" b="1" dirty="0">
                <a:solidFill>
                  <a:srgbClr val="003B65"/>
                </a:solidFill>
                <a:latin typeface="Arial"/>
                <a:cs typeface="Arial"/>
              </a:rPr>
              <a:t>Proyecto 75</a:t>
            </a:r>
            <a:r>
              <a:rPr b="1" dirty="0">
                <a:solidFill>
                  <a:srgbClr val="003B65"/>
                </a:solidFill>
                <a:latin typeface="Arial"/>
                <a:cs typeface="Arial"/>
              </a:rPr>
              <a:t>1</a:t>
            </a:r>
            <a:r>
              <a:rPr lang="es-CO" b="1" dirty="0">
                <a:solidFill>
                  <a:srgbClr val="003B65"/>
                </a:solidFill>
                <a:latin typeface="Arial"/>
                <a:cs typeface="Arial"/>
              </a:rPr>
              <a:t>7</a:t>
            </a:r>
            <a:endParaRPr dirty="0">
              <a:latin typeface="Arial"/>
              <a:cs typeface="Arial"/>
            </a:endParaRPr>
          </a:p>
          <a:p>
            <a:pPr marL="7701">
              <a:lnSpc>
                <a:spcPts val="2056"/>
              </a:lnSpc>
            </a:pPr>
            <a:r>
              <a:rPr lang="es-CO" dirty="0">
                <a:solidFill>
                  <a:srgbClr val="3C3C3B"/>
                </a:solidFill>
                <a:latin typeface="Arial"/>
                <a:cs typeface="Arial"/>
              </a:rPr>
              <a:t>Promoción de la Conservación de Bienes y Servicios Ambientales Rurales en Bogotá D.C.</a:t>
            </a:r>
            <a:endParaRPr dirty="0">
              <a:latin typeface="Arial"/>
              <a:cs typeface="Arial"/>
            </a:endParaRPr>
          </a:p>
        </p:txBody>
      </p:sp>
      <p:graphicFrame>
        <p:nvGraphicFramePr>
          <p:cNvPr id="3" name="Tabla 2">
            <a:extLst>
              <a:ext uri="{FF2B5EF4-FFF2-40B4-BE49-F238E27FC236}">
                <a16:creationId xmlns:a16="http://schemas.microsoft.com/office/drawing/2014/main" id="{24F982D1-18D1-4D2A-B4AD-BE66F924FEF0}"/>
              </a:ext>
            </a:extLst>
          </p:cNvPr>
          <p:cNvGraphicFramePr>
            <a:graphicFrameLocks noGrp="1"/>
          </p:cNvGraphicFramePr>
          <p:nvPr/>
        </p:nvGraphicFramePr>
        <p:xfrm>
          <a:off x="927653" y="1524905"/>
          <a:ext cx="9740349" cy="3903047"/>
        </p:xfrm>
        <a:graphic>
          <a:graphicData uri="http://schemas.openxmlformats.org/drawingml/2006/table">
            <a:tbl>
              <a:tblPr/>
              <a:tblGrid>
                <a:gridCol w="3158742">
                  <a:extLst>
                    <a:ext uri="{9D8B030D-6E8A-4147-A177-3AD203B41FA5}">
                      <a16:colId xmlns:a16="http://schemas.microsoft.com/office/drawing/2014/main" val="2551118757"/>
                    </a:ext>
                  </a:extLst>
                </a:gridCol>
                <a:gridCol w="845901">
                  <a:extLst>
                    <a:ext uri="{9D8B030D-6E8A-4147-A177-3AD203B41FA5}">
                      <a16:colId xmlns:a16="http://schemas.microsoft.com/office/drawing/2014/main" val="1908329278"/>
                    </a:ext>
                  </a:extLst>
                </a:gridCol>
                <a:gridCol w="956546">
                  <a:extLst>
                    <a:ext uri="{9D8B030D-6E8A-4147-A177-3AD203B41FA5}">
                      <a16:colId xmlns:a16="http://schemas.microsoft.com/office/drawing/2014/main" val="4036056911"/>
                    </a:ext>
                  </a:extLst>
                </a:gridCol>
                <a:gridCol w="956546">
                  <a:extLst>
                    <a:ext uri="{9D8B030D-6E8A-4147-A177-3AD203B41FA5}">
                      <a16:colId xmlns:a16="http://schemas.microsoft.com/office/drawing/2014/main" val="3129776219"/>
                    </a:ext>
                  </a:extLst>
                </a:gridCol>
                <a:gridCol w="956546">
                  <a:extLst>
                    <a:ext uri="{9D8B030D-6E8A-4147-A177-3AD203B41FA5}">
                      <a16:colId xmlns:a16="http://schemas.microsoft.com/office/drawing/2014/main" val="1841285533"/>
                    </a:ext>
                  </a:extLst>
                </a:gridCol>
                <a:gridCol w="956546">
                  <a:extLst>
                    <a:ext uri="{9D8B030D-6E8A-4147-A177-3AD203B41FA5}">
                      <a16:colId xmlns:a16="http://schemas.microsoft.com/office/drawing/2014/main" val="1457208839"/>
                    </a:ext>
                  </a:extLst>
                </a:gridCol>
                <a:gridCol w="956546">
                  <a:extLst>
                    <a:ext uri="{9D8B030D-6E8A-4147-A177-3AD203B41FA5}">
                      <a16:colId xmlns:a16="http://schemas.microsoft.com/office/drawing/2014/main" val="3505188609"/>
                    </a:ext>
                  </a:extLst>
                </a:gridCol>
                <a:gridCol w="952976">
                  <a:extLst>
                    <a:ext uri="{9D8B030D-6E8A-4147-A177-3AD203B41FA5}">
                      <a16:colId xmlns:a16="http://schemas.microsoft.com/office/drawing/2014/main" val="1907728127"/>
                    </a:ext>
                  </a:extLst>
                </a:gridCol>
              </a:tblGrid>
              <a:tr h="285750">
                <a:tc rowSpan="2">
                  <a:txBody>
                    <a:bodyPr/>
                    <a:lstStyle/>
                    <a:p>
                      <a:pPr algn="ctr" fontAlgn="ctr"/>
                      <a:r>
                        <a:rPr lang="es-CO" sz="1100" b="0" i="0" u="none" strike="noStrike">
                          <a:solidFill>
                            <a:srgbClr val="000000"/>
                          </a:solidFill>
                          <a:effectLst/>
                          <a:latin typeface="Calibri" panose="020F0502020204030204" pitchFamily="34" charset="0"/>
                        </a:rPr>
                        <a:t>DESCRIPCIÓN MPDD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O" sz="1100" b="0" i="0" u="none" strike="noStrike">
                          <a:solidFill>
                            <a:srgbClr val="000000"/>
                          </a:solidFill>
                          <a:effectLst/>
                          <a:latin typeface="Calibri" panose="020F0502020204030204" pitchFamily="34" charset="0"/>
                        </a:rPr>
                        <a:t>TIPOLOGÍA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3">
                  <a:txBody>
                    <a:bodyPr/>
                    <a:lstStyle/>
                    <a:p>
                      <a:pPr algn="ctr" fontAlgn="ctr"/>
                      <a:r>
                        <a:rPr lang="es-CO" sz="1100" b="0" i="0" u="none" strike="noStrike">
                          <a:solidFill>
                            <a:srgbClr val="000000"/>
                          </a:solidFill>
                          <a:effectLst/>
                          <a:latin typeface="Calibri" panose="020F0502020204030204" pitchFamily="34" charset="0"/>
                        </a:rPr>
                        <a:t>CUATRIENIO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gridSpan="3">
                  <a:txBody>
                    <a:bodyPr/>
                    <a:lstStyle/>
                    <a:p>
                      <a:pPr algn="ctr" fontAlgn="ctr"/>
                      <a:r>
                        <a:rPr lang="es-CO" sz="1100" b="0" i="0" u="none" strike="noStrike">
                          <a:solidFill>
                            <a:srgbClr val="000000"/>
                          </a:solidFill>
                          <a:effectLst/>
                          <a:latin typeface="Calibri" panose="020F0502020204030204" pitchFamily="34" charset="0"/>
                        </a:rPr>
                        <a:t>VIGENCIA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836894169"/>
                  </a:ext>
                </a:extLst>
              </a:tr>
              <a:tr h="581025">
                <a:tc vMerge="1">
                  <a:txBody>
                    <a:bodyPr/>
                    <a:lstStyle/>
                    <a:p>
                      <a:endParaRPr lang="es-CO"/>
                    </a:p>
                  </a:txBody>
                  <a:tcPr/>
                </a:tc>
                <a:tc vMerge="1">
                  <a:txBody>
                    <a:bodyPr/>
                    <a:lstStyle/>
                    <a:p>
                      <a:endParaRPr lang="es-CO"/>
                    </a:p>
                  </a:txBody>
                  <a:tcPr/>
                </a:tc>
                <a:tc>
                  <a:txBody>
                    <a:bodyPr/>
                    <a:lstStyle/>
                    <a:p>
                      <a:pPr algn="ctr" fontAlgn="ctr"/>
                      <a:r>
                        <a:rPr lang="es-CO" sz="1000" b="0" i="0" u="none" strike="noStrike">
                          <a:solidFill>
                            <a:srgbClr val="000000"/>
                          </a:solidFill>
                          <a:effectLst/>
                          <a:latin typeface="Calibri" panose="020F0502020204030204" pitchFamily="34" charset="0"/>
                        </a:rPr>
                        <a:t>MAGNITUD PROGRAMADA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PROGRAMADA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MAGNITUD EJECUTADA A 31/06/2018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000" b="0" i="0" u="none" strike="noStrike">
                          <a:solidFill>
                            <a:srgbClr val="000000"/>
                          </a:solidFill>
                          <a:effectLst/>
                          <a:latin typeface="Calibri" panose="020F0502020204030204" pitchFamily="34" charset="0"/>
                        </a:rPr>
                        <a:t>% EJECUCIÓN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7689933"/>
                  </a:ext>
                </a:extLst>
              </a:tr>
              <a:tr h="636270">
                <a:tc>
                  <a:txBody>
                    <a:bodyPr/>
                    <a:lstStyle/>
                    <a:p>
                      <a:pPr algn="ctr" fontAlgn="ctr"/>
                      <a:r>
                        <a:rPr lang="es-CO" sz="1100" b="0" i="0" u="none" strike="noStrike">
                          <a:solidFill>
                            <a:srgbClr val="000000"/>
                          </a:solidFill>
                          <a:effectLst/>
                          <a:latin typeface="Calibri" panose="020F0502020204030204" pitchFamily="34" charset="0"/>
                        </a:rPr>
                        <a:t>Realizar un diagnóstico de áreas para restauración, mantenimiento y/o conservación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66,67%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08345745"/>
                  </a:ext>
                </a:extLst>
              </a:tr>
              <a:tr h="467212">
                <a:tc>
                  <a:txBody>
                    <a:bodyPr/>
                    <a:lstStyle/>
                    <a:p>
                      <a:pPr algn="ctr" fontAlgn="ctr"/>
                      <a:r>
                        <a:rPr lang="es-CO" sz="1100" b="0" i="0" u="none" strike="noStrike">
                          <a:solidFill>
                            <a:srgbClr val="000000"/>
                          </a:solidFill>
                          <a:effectLst/>
                          <a:latin typeface="Calibri" panose="020F0502020204030204" pitchFamily="34" charset="0"/>
                        </a:rPr>
                        <a:t>Identificar predios para adopción de buenas prácticas productivas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52,20%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100" b="0" i="0" u="none" strike="noStrike">
                          <a:solidFill>
                            <a:srgbClr val="000000"/>
                          </a:solidFill>
                          <a:effectLst/>
                          <a:latin typeface="Calibri" panose="020F0502020204030204" pitchFamily="34" charset="0"/>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00492640"/>
                  </a:ext>
                </a:extLst>
              </a:tr>
              <a:tr h="1073426">
                <a:tc>
                  <a:txBody>
                    <a:bodyPr/>
                    <a:lstStyle/>
                    <a:p>
                      <a:pPr algn="ctr" fontAlgn="ctr"/>
                      <a:r>
                        <a:rPr lang="es-CO" sz="1100" b="0" i="0" u="none" strike="noStrike" dirty="0">
                          <a:solidFill>
                            <a:srgbClr val="000000"/>
                          </a:solidFill>
                          <a:effectLst/>
                          <a:latin typeface="Calibri" panose="020F0502020204030204" pitchFamily="34" charset="0"/>
                        </a:rPr>
                        <a:t>Aumentar a 200 las hectáreas en proceso de restauración, mantenimiento y/o conservación sobre áreas abastecedoras de acueductos veredales asociadas a ecosistemas de montaña, bosques, humedales, ríos, nacimientos, reservorios y lagos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Creciente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151,1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75,55%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100" b="0" i="0" u="none" strike="noStrike" dirty="0">
                          <a:solidFill>
                            <a:srgbClr val="000000"/>
                          </a:solidFill>
                          <a:effectLst/>
                          <a:latin typeface="Calibri" panose="020F0502020204030204" pitchFamily="34" charset="0"/>
                        </a:rPr>
                        <a:t>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151,1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83,94%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99614242"/>
                  </a:ext>
                </a:extLst>
              </a:tr>
              <a:tr h="859364">
                <a:tc>
                  <a:txBody>
                    <a:bodyPr/>
                    <a:lstStyle/>
                    <a:p>
                      <a:pPr algn="ctr" fontAlgn="ctr"/>
                      <a:r>
                        <a:rPr lang="es-CO" sz="1100" b="0" i="0" u="none" strike="noStrike" dirty="0">
                          <a:solidFill>
                            <a:srgbClr val="000000"/>
                          </a:solidFill>
                          <a:effectLst/>
                          <a:latin typeface="Calibri" panose="020F0502020204030204" pitchFamily="34" charset="0"/>
                        </a:rPr>
                        <a:t>Duplicar el número de predios con adopción de buenas prácticas productivas que contribuyan a la adaptación y reducción de la vulnerabilidad frente al cambio climático y la promoción del desarrollo sostenible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Suma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761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a:solidFill>
                            <a:srgbClr val="000000"/>
                          </a:solidFill>
                          <a:effectLst/>
                          <a:latin typeface="Calibri" panose="020F0502020204030204" pitchFamily="34" charset="0"/>
                        </a:rPr>
                        <a:t>76,10%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100" b="0" i="0" u="none" strike="noStrike">
                          <a:solidFill>
                            <a:srgbClr val="000000"/>
                          </a:solidFill>
                          <a:effectLst/>
                          <a:latin typeface="Calibri" panose="020F0502020204030204" pitchFamily="34" charset="0"/>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Calibri" panose="020F0502020204030204" pitchFamily="34"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300" b="0" i="0" u="none" strike="noStrike" dirty="0">
                          <a:solidFill>
                            <a:srgbClr val="000000"/>
                          </a:solidFill>
                          <a:effectLst/>
                          <a:latin typeface="Calibri" panose="020F0502020204030204" pitchFamily="34" charset="0"/>
                        </a:rPr>
                        <a:t>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08822117"/>
                  </a:ext>
                </a:extLst>
              </a:tr>
            </a:tbl>
          </a:graphicData>
        </a:graphic>
      </p:graphicFrame>
      <p:grpSp>
        <p:nvGrpSpPr>
          <p:cNvPr id="24" name="Grupo 23">
            <a:extLst>
              <a:ext uri="{FF2B5EF4-FFF2-40B4-BE49-F238E27FC236}">
                <a16:creationId xmlns:a16="http://schemas.microsoft.com/office/drawing/2014/main" id="{CF1CE8C3-CBA9-45FB-8FC9-8F0FC84F5C67}"/>
              </a:ext>
            </a:extLst>
          </p:cNvPr>
          <p:cNvGrpSpPr/>
          <p:nvPr/>
        </p:nvGrpSpPr>
        <p:grpSpPr>
          <a:xfrm>
            <a:off x="6041731" y="5434334"/>
            <a:ext cx="6399158" cy="799887"/>
            <a:chOff x="6749297" y="4787462"/>
            <a:chExt cx="6399158" cy="799887"/>
          </a:xfrm>
        </p:grpSpPr>
        <p:sp>
          <p:nvSpPr>
            <p:cNvPr id="25" name="CuadroTexto 24">
              <a:extLst>
                <a:ext uri="{FF2B5EF4-FFF2-40B4-BE49-F238E27FC236}">
                  <a16:creationId xmlns:a16="http://schemas.microsoft.com/office/drawing/2014/main" id="{3058117B-2545-4E5B-908D-0B2F97A9066F}"/>
                </a:ext>
              </a:extLst>
            </p:cNvPr>
            <p:cNvSpPr txBox="1"/>
            <p:nvPr/>
          </p:nvSpPr>
          <p:spPr>
            <a:xfrm>
              <a:off x="6749297" y="5310350"/>
              <a:ext cx="6399158" cy="276999"/>
            </a:xfrm>
            <a:prstGeom prst="rect">
              <a:avLst/>
            </a:prstGeom>
            <a:noFill/>
          </p:spPr>
          <p:txBody>
            <a:bodyPr wrap="square" rtlCol="0">
              <a:spAutoFit/>
            </a:bodyPr>
            <a:lstStyle/>
            <a:p>
              <a:endParaRPr lang="es-CO" sz="1200" b="1" dirty="0"/>
            </a:p>
          </p:txBody>
        </p:sp>
        <p:grpSp>
          <p:nvGrpSpPr>
            <p:cNvPr id="26" name="Grupo 25">
              <a:extLst>
                <a:ext uri="{FF2B5EF4-FFF2-40B4-BE49-F238E27FC236}">
                  <a16:creationId xmlns:a16="http://schemas.microsoft.com/office/drawing/2014/main" id="{5A7D44FE-21C7-4C5A-ABC1-30B7720C3260}"/>
                </a:ext>
              </a:extLst>
            </p:cNvPr>
            <p:cNvGrpSpPr/>
            <p:nvPr/>
          </p:nvGrpSpPr>
          <p:grpSpPr>
            <a:xfrm>
              <a:off x="6749297" y="4787462"/>
              <a:ext cx="5640399" cy="461665"/>
              <a:chOff x="6749297" y="4787462"/>
              <a:chExt cx="5640399" cy="461665"/>
            </a:xfrm>
          </p:grpSpPr>
          <p:sp>
            <p:nvSpPr>
              <p:cNvPr id="27" name="CuadroTexto 26">
                <a:extLst>
                  <a:ext uri="{FF2B5EF4-FFF2-40B4-BE49-F238E27FC236}">
                    <a16:creationId xmlns:a16="http://schemas.microsoft.com/office/drawing/2014/main" id="{05AE9494-CB19-43F9-B038-CBE4592A6460}"/>
                  </a:ext>
                </a:extLst>
              </p:cNvPr>
              <p:cNvSpPr txBox="1"/>
              <p:nvPr/>
            </p:nvSpPr>
            <p:spPr>
              <a:xfrm>
                <a:off x="6749297" y="4787462"/>
                <a:ext cx="5640399" cy="461665"/>
              </a:xfrm>
              <a:prstGeom prst="rect">
                <a:avLst/>
              </a:prstGeom>
              <a:noFill/>
            </p:spPr>
            <p:txBody>
              <a:bodyPr wrap="square" rtlCol="0">
                <a:spAutoFit/>
              </a:bodyPr>
              <a:lstStyle/>
              <a:p>
                <a:r>
                  <a:rPr lang="es-CO" sz="1200" b="1" dirty="0"/>
                  <a:t>Rangos Cuatrienio y Vigencia</a:t>
                </a:r>
              </a:p>
              <a:p>
                <a:r>
                  <a:rPr lang="es-CO" sz="1200" dirty="0"/>
                  <a:t>%&lt;=40      Entre 41% y 70 %        Entre 71% y 99%       100%&gt; </a:t>
                </a:r>
              </a:p>
            </p:txBody>
          </p:sp>
          <p:sp>
            <p:nvSpPr>
              <p:cNvPr id="28" name="Rectángulo 27">
                <a:extLst>
                  <a:ext uri="{FF2B5EF4-FFF2-40B4-BE49-F238E27FC236}">
                    <a16:creationId xmlns:a16="http://schemas.microsoft.com/office/drawing/2014/main" id="{E24D5373-DE2A-479C-9ECA-32C639856DF2}"/>
                  </a:ext>
                </a:extLst>
              </p:cNvPr>
              <p:cNvSpPr/>
              <p:nvPr/>
            </p:nvSpPr>
            <p:spPr>
              <a:xfrm>
                <a:off x="7304010" y="5093717"/>
                <a:ext cx="107292" cy="988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32BF1473-D0AF-48F7-9205-78347A873A86}"/>
                  </a:ext>
                </a:extLst>
              </p:cNvPr>
              <p:cNvSpPr/>
              <p:nvPr/>
            </p:nvSpPr>
            <p:spPr>
              <a:xfrm>
                <a:off x="8577396" y="5054634"/>
                <a:ext cx="141811" cy="1332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80239276-95FB-4469-9DDE-E780EEBD2755}"/>
                  </a:ext>
                </a:extLst>
              </p:cNvPr>
              <p:cNvSpPr/>
              <p:nvPr/>
            </p:nvSpPr>
            <p:spPr>
              <a:xfrm>
                <a:off x="9899829" y="5054634"/>
                <a:ext cx="141811" cy="1332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55968D3F-958D-4D55-9987-E072B443124C}"/>
                  </a:ext>
                </a:extLst>
              </p:cNvPr>
              <p:cNvSpPr/>
              <p:nvPr/>
            </p:nvSpPr>
            <p:spPr>
              <a:xfrm>
                <a:off x="10529455" y="5040523"/>
                <a:ext cx="141811" cy="1332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12559786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738516DE-50BF-45B6-868B-F1E7356EA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268200" cy="6858000"/>
          </a:xfrm>
          <a:prstGeom prst="rect">
            <a:avLst/>
          </a:prstGeom>
        </p:spPr>
      </p:pic>
      <p:sp>
        <p:nvSpPr>
          <p:cNvPr id="3" name="object 3"/>
          <p:cNvSpPr/>
          <p:nvPr/>
        </p:nvSpPr>
        <p:spPr>
          <a:xfrm>
            <a:off x="9525021" y="5021446"/>
            <a:ext cx="2666551" cy="1836072"/>
          </a:xfrm>
          <a:prstGeom prst="rect">
            <a:avLst/>
          </a:prstGeom>
          <a:blipFill>
            <a:blip r:embed="rId3" cstate="print"/>
            <a:stretch>
              <a:fillRect/>
            </a:stretch>
          </a:blipFill>
        </p:spPr>
        <p:txBody>
          <a:bodyPr wrap="square" lIns="0" tIns="0" rIns="0" bIns="0" rtlCol="0"/>
          <a:lstStyle/>
          <a:p>
            <a:endParaRPr sz="1092"/>
          </a:p>
        </p:txBody>
      </p:sp>
      <p:pic>
        <p:nvPicPr>
          <p:cNvPr id="4" name="Imagen 3">
            <a:extLst>
              <a:ext uri="{FF2B5EF4-FFF2-40B4-BE49-F238E27FC236}">
                <a16:creationId xmlns:a16="http://schemas.microsoft.com/office/drawing/2014/main" id="{B0BB4E38-3F78-48C2-848F-1D790C9E6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147" y="535249"/>
            <a:ext cx="7003764" cy="5963205"/>
          </a:xfrm>
          <a:prstGeom prst="rect">
            <a:avLst/>
          </a:prstGeom>
        </p:spPr>
      </p:pic>
      <p:sp>
        <p:nvSpPr>
          <p:cNvPr id="25" name="object 14">
            <a:extLst>
              <a:ext uri="{FF2B5EF4-FFF2-40B4-BE49-F238E27FC236}">
                <a16:creationId xmlns:a16="http://schemas.microsoft.com/office/drawing/2014/main" id="{79CA1A54-2F06-4002-B3C2-3362B11D3328}"/>
              </a:ext>
            </a:extLst>
          </p:cNvPr>
          <p:cNvSpPr txBox="1">
            <a:spLocks noGrp="1"/>
          </p:cNvSpPr>
          <p:nvPr>
            <p:ph type="title"/>
          </p:nvPr>
        </p:nvSpPr>
        <p:spPr>
          <a:xfrm>
            <a:off x="2591555" y="2266364"/>
            <a:ext cx="6684411" cy="2903209"/>
          </a:xfrm>
          <a:prstGeom prst="rect">
            <a:avLst/>
          </a:prstGeom>
        </p:spPr>
        <p:txBody>
          <a:bodyPr vert="horz" wrap="square" lIns="0" tIns="10012" rIns="0" bIns="0" rtlCol="0" anchor="ctr">
            <a:spAutoFit/>
          </a:bodyPr>
          <a:lstStyle/>
          <a:p>
            <a:pPr marL="7701">
              <a:lnSpc>
                <a:spcPct val="100000"/>
              </a:lnSpc>
              <a:spcBef>
                <a:spcPts val="79"/>
              </a:spcBef>
            </a:pPr>
            <a:r>
              <a:rPr lang="es-CO" sz="4700" spc="6" dirty="0">
                <a:solidFill>
                  <a:srgbClr val="002060"/>
                </a:solidFill>
                <a:latin typeface="Arial"/>
                <a:cs typeface="Arial"/>
              </a:rPr>
              <a:t>Avance Metas Plan de Desarrollo IDIGER a junio 30 de 2018.</a:t>
            </a:r>
            <a:br>
              <a:rPr lang="es-CO" sz="4700" dirty="0">
                <a:solidFill>
                  <a:srgbClr val="002060"/>
                </a:solidFill>
                <a:latin typeface="Arial"/>
                <a:cs typeface="Arial"/>
              </a:rPr>
            </a:br>
            <a:endParaRPr sz="4700" b="1" dirty="0">
              <a:solidFill>
                <a:srgbClr val="00B0F0"/>
              </a:solidFill>
            </a:endParaRPr>
          </a:p>
        </p:txBody>
      </p:sp>
    </p:spTree>
    <p:extLst>
      <p:ext uri="{BB962C8B-B14F-4D97-AF65-F5344CB8AC3E}">
        <p14:creationId xmlns:p14="http://schemas.microsoft.com/office/powerpoint/2010/main" val="24314194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2"/>
          <p:cNvPicPr>
            <a:picLocks noChangeAspect="1"/>
          </p:cNvPicPr>
          <p:nvPr/>
        </p:nvPicPr>
        <p:blipFill>
          <a:blip r:embed="rId3">
            <a:extLst>
              <a:ext uri="{28A0092B-C50C-407E-A947-70E740481C1C}">
                <a14:useLocalDpi xmlns:a14="http://schemas.microsoft.com/office/drawing/2010/main" val="0"/>
              </a:ext>
            </a:extLst>
          </a:blip>
          <a:srcRect t="16034"/>
          <a:stretch>
            <a:fillRect/>
          </a:stretch>
        </p:blipFill>
        <p:spPr bwMode="auto">
          <a:xfrm>
            <a:off x="0" y="1"/>
            <a:ext cx="12192000" cy="62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7005639" y="5751513"/>
            <a:ext cx="1241425" cy="188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pic>
        <p:nvPicPr>
          <p:cNvPr id="15364"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4819650"/>
            <a:ext cx="1224518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1"/>
          <p:cNvSpPr/>
          <p:nvPr/>
        </p:nvSpPr>
        <p:spPr>
          <a:xfrm>
            <a:off x="2063750" y="5516564"/>
            <a:ext cx="5792788" cy="1570037"/>
          </a:xfrm>
          <a:prstGeom prst="rect">
            <a:avLst/>
          </a:prstGeom>
        </p:spPr>
        <p:txBody>
          <a:bodyPr>
            <a:spAutoFit/>
          </a:bodyPr>
          <a:lstStyle/>
          <a:p>
            <a:pPr algn="ctr">
              <a:defRPr/>
            </a:pPr>
            <a:r>
              <a:rPr lang="es-CO" sz="2400" b="1" dirty="0">
                <a:solidFill>
                  <a:schemeClr val="bg1"/>
                </a:solidFill>
                <a:ea typeface="+mj-ea"/>
              </a:rPr>
              <a:t>Instituto Distrital de Gestión de Riesgos y Cambio Climático – IDIGER</a:t>
            </a:r>
          </a:p>
          <a:p>
            <a:pPr algn="ctr">
              <a:defRPr/>
            </a:pPr>
            <a:r>
              <a:rPr lang="es-CO" sz="2400" b="1" dirty="0">
                <a:solidFill>
                  <a:schemeClr val="bg1"/>
                </a:solidFill>
              </a:rPr>
              <a:t>Seguimiento 2018</a:t>
            </a:r>
          </a:p>
          <a:p>
            <a:pPr algn="ctr">
              <a:defRPr/>
            </a:pPr>
            <a:endParaRPr lang="es-CO" sz="2400" b="1" dirty="0">
              <a:solidFill>
                <a:schemeClr val="bg1"/>
              </a:solidFill>
              <a:ea typeface="+mj-ea"/>
            </a:endParaRPr>
          </a:p>
        </p:txBody>
      </p:sp>
    </p:spTree>
    <p:extLst>
      <p:ext uri="{BB962C8B-B14F-4D97-AF65-F5344CB8AC3E}">
        <p14:creationId xmlns:p14="http://schemas.microsoft.com/office/powerpoint/2010/main" val="145929205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2"/>
          <p:cNvSpPr>
            <a:spLocks noChangeArrowheads="1"/>
          </p:cNvSpPr>
          <p:nvPr/>
        </p:nvSpPr>
        <p:spPr bwMode="auto">
          <a:xfrm>
            <a:off x="1524000" y="369218"/>
            <a:ext cx="67325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ctr"/>
            <a:r>
              <a:rPr lang="es-CO" altLang="es-CO" sz="2400" dirty="0">
                <a:solidFill>
                  <a:srgbClr val="00264C"/>
                </a:solidFill>
              </a:rPr>
              <a:t>Ejecución Metas Plan de Desarrollo </a:t>
            </a:r>
          </a:p>
          <a:p>
            <a:pPr algn="ctr" fontAlgn="ctr"/>
            <a:r>
              <a:rPr lang="es-CO" altLang="es-CO" sz="2000" dirty="0">
                <a:solidFill>
                  <a:srgbClr val="00264C"/>
                </a:solidFill>
              </a:rPr>
              <a:t>30/06/2018</a:t>
            </a:r>
          </a:p>
        </p:txBody>
      </p:sp>
      <p:graphicFrame>
        <p:nvGraphicFramePr>
          <p:cNvPr id="6" name="Tabla 5"/>
          <p:cNvGraphicFramePr>
            <a:graphicFrameLocks noGrp="1"/>
          </p:cNvGraphicFramePr>
          <p:nvPr>
            <p:extLst>
              <p:ext uri="{D42A27DB-BD31-4B8C-83A1-F6EECF244321}">
                <p14:modId xmlns:p14="http://schemas.microsoft.com/office/powerpoint/2010/main" val="736691675"/>
              </p:ext>
            </p:extLst>
          </p:nvPr>
        </p:nvGraphicFramePr>
        <p:xfrm>
          <a:off x="643944" y="2276474"/>
          <a:ext cx="10024056" cy="3222805"/>
        </p:xfrm>
        <a:graphic>
          <a:graphicData uri="http://schemas.openxmlformats.org/drawingml/2006/table">
            <a:tbl>
              <a:tblPr firstRow="1" bandRow="1">
                <a:tableStyleId>{5940675A-B579-460E-94D1-54222C63F5DA}</a:tableStyleId>
              </a:tblPr>
              <a:tblGrid>
                <a:gridCol w="3341352">
                  <a:extLst>
                    <a:ext uri="{9D8B030D-6E8A-4147-A177-3AD203B41FA5}">
                      <a16:colId xmlns:a16="http://schemas.microsoft.com/office/drawing/2014/main" val="20000"/>
                    </a:ext>
                  </a:extLst>
                </a:gridCol>
                <a:gridCol w="3341352">
                  <a:extLst>
                    <a:ext uri="{9D8B030D-6E8A-4147-A177-3AD203B41FA5}">
                      <a16:colId xmlns:a16="http://schemas.microsoft.com/office/drawing/2014/main" val="20001"/>
                    </a:ext>
                  </a:extLst>
                </a:gridCol>
                <a:gridCol w="3341352">
                  <a:extLst>
                    <a:ext uri="{9D8B030D-6E8A-4147-A177-3AD203B41FA5}">
                      <a16:colId xmlns:a16="http://schemas.microsoft.com/office/drawing/2014/main" val="20002"/>
                    </a:ext>
                  </a:extLst>
                </a:gridCol>
              </a:tblGrid>
              <a:tr h="3222805">
                <a:tc>
                  <a:txBody>
                    <a:bodyPr/>
                    <a:lstStyle/>
                    <a:p>
                      <a:pPr algn="ctr"/>
                      <a:r>
                        <a:rPr lang="es-CO" sz="1400" b="0" dirty="0"/>
                        <a:t>518- Reasentar 286 familias localizadas en zonas de riesgo no mitigable</a:t>
                      </a:r>
                    </a:p>
                    <a:p>
                      <a:endParaRPr lang="es-CO" sz="1800" dirty="0"/>
                    </a:p>
                  </a:txBody>
                  <a:tcPr marT="45728" marB="45728">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mn-lt"/>
                          <a:ea typeface="+mn-ea"/>
                          <a:cs typeface="+mn-cs"/>
                        </a:rPr>
                        <a:t>430- Formular una política de reasentamiento</a:t>
                      </a:r>
                    </a:p>
                    <a:p>
                      <a:endParaRPr lang="es-CO" sz="1800" dirty="0"/>
                    </a:p>
                  </a:txBody>
                  <a:tcPr marT="45728" marB="45728">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mn-lt"/>
                          <a:ea typeface="+mn-ea"/>
                          <a:cs typeface="+mn-cs"/>
                        </a:rPr>
                        <a:t>432- Construir 16 Obras de mitigación, adecuación y recuperación para la reducción del riesgo</a:t>
                      </a:r>
                    </a:p>
                    <a:p>
                      <a:endParaRPr lang="es-CO" sz="1800" dirty="0"/>
                    </a:p>
                  </a:txBody>
                  <a:tcPr marT="45728" marB="45728">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7" name="Gráfico 6"/>
          <p:cNvGraphicFramePr>
            <a:graphicFrameLocks/>
          </p:cNvGraphicFramePr>
          <p:nvPr>
            <p:extLst>
              <p:ext uri="{D42A27DB-BD31-4B8C-83A1-F6EECF244321}">
                <p14:modId xmlns:p14="http://schemas.microsoft.com/office/powerpoint/2010/main" val="1920398482"/>
              </p:ext>
            </p:extLst>
          </p:nvPr>
        </p:nvGraphicFramePr>
        <p:xfrm>
          <a:off x="1371135" y="2918849"/>
          <a:ext cx="3320201" cy="23823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p:cNvGraphicFramePr>
            <a:graphicFrameLocks/>
          </p:cNvGraphicFramePr>
          <p:nvPr>
            <p:extLst>
              <p:ext uri="{D42A27DB-BD31-4B8C-83A1-F6EECF244321}">
                <p14:modId xmlns:p14="http://schemas.microsoft.com/office/powerpoint/2010/main" val="221357512"/>
              </p:ext>
            </p:extLst>
          </p:nvPr>
        </p:nvGraphicFramePr>
        <p:xfrm>
          <a:off x="4407194" y="2930606"/>
          <a:ext cx="3236471" cy="23689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p:cNvGraphicFramePr>
            <a:graphicFrameLocks/>
          </p:cNvGraphicFramePr>
          <p:nvPr>
            <p:extLst>
              <p:ext uri="{D42A27DB-BD31-4B8C-83A1-F6EECF244321}">
                <p14:modId xmlns:p14="http://schemas.microsoft.com/office/powerpoint/2010/main" val="4227791117"/>
              </p:ext>
            </p:extLst>
          </p:nvPr>
        </p:nvGraphicFramePr>
        <p:xfrm>
          <a:off x="7511358" y="2930606"/>
          <a:ext cx="3156642" cy="2368999"/>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9"/>
          <p:cNvSpPr txBox="1"/>
          <p:nvPr/>
        </p:nvSpPr>
        <p:spPr>
          <a:xfrm>
            <a:off x="3942741" y="4914899"/>
            <a:ext cx="748324" cy="218058"/>
          </a:xfrm>
          <a:prstGeom prst="rect">
            <a:avLst/>
          </a:prstGeom>
          <a:noFill/>
        </p:spPr>
        <p:txBody>
          <a:bodyPr wrap="square">
            <a:spAutoFit/>
          </a:bodyPr>
          <a:lstStyle/>
          <a:p>
            <a:pPr>
              <a:defRPr/>
            </a:pPr>
            <a:r>
              <a:rPr lang="es-MX" sz="800" i="1" dirty="0"/>
              <a:t>TIPO: SUMA</a:t>
            </a:r>
            <a:endParaRPr lang="es-CO" sz="800" i="1" dirty="0"/>
          </a:p>
        </p:txBody>
      </p:sp>
      <p:sp>
        <p:nvSpPr>
          <p:cNvPr id="11" name="CuadroTexto 10"/>
          <p:cNvSpPr txBox="1"/>
          <p:nvPr/>
        </p:nvSpPr>
        <p:spPr>
          <a:xfrm>
            <a:off x="10079862" y="4906963"/>
            <a:ext cx="750063" cy="218058"/>
          </a:xfrm>
          <a:prstGeom prst="rect">
            <a:avLst/>
          </a:prstGeom>
          <a:noFill/>
        </p:spPr>
        <p:txBody>
          <a:bodyPr wrap="square">
            <a:spAutoFit/>
          </a:bodyPr>
          <a:lstStyle/>
          <a:p>
            <a:pPr>
              <a:defRPr/>
            </a:pPr>
            <a:r>
              <a:rPr lang="es-MX" sz="800" i="1" dirty="0"/>
              <a:t>TIPO: SUMA</a:t>
            </a:r>
            <a:endParaRPr lang="es-CO" sz="800" i="1" dirty="0"/>
          </a:p>
        </p:txBody>
      </p:sp>
      <p:sp>
        <p:nvSpPr>
          <p:cNvPr id="12" name="CuadroTexto 6"/>
          <p:cNvSpPr txBox="1">
            <a:spLocks noChangeArrowheads="1"/>
          </p:cNvSpPr>
          <p:nvPr/>
        </p:nvSpPr>
        <p:spPr bwMode="auto">
          <a:xfrm>
            <a:off x="7027253" y="4891087"/>
            <a:ext cx="748324" cy="2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CO" sz="800" i="1">
                <a:latin typeface="Calibri" panose="020F0502020204030204" pitchFamily="34" charset="0"/>
              </a:rPr>
              <a:t>TIPO: SUMA</a:t>
            </a:r>
            <a:endParaRPr lang="es-CO" altLang="es-CO" sz="800" i="1">
              <a:latin typeface="Calibri" panose="020F0502020204030204" pitchFamily="34" charset="0"/>
            </a:endParaRPr>
          </a:p>
        </p:txBody>
      </p:sp>
    </p:spTree>
    <p:extLst>
      <p:ext uri="{BB962C8B-B14F-4D97-AF65-F5344CB8AC3E}">
        <p14:creationId xmlns:p14="http://schemas.microsoft.com/office/powerpoint/2010/main" val="2030712989"/>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2"/>
          <p:cNvSpPr>
            <a:spLocks noChangeArrowheads="1"/>
          </p:cNvSpPr>
          <p:nvPr/>
        </p:nvSpPr>
        <p:spPr bwMode="auto">
          <a:xfrm>
            <a:off x="1433848" y="382098"/>
            <a:ext cx="67325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ctr"/>
            <a:r>
              <a:rPr lang="es-CO" altLang="es-CO" sz="2400" dirty="0">
                <a:solidFill>
                  <a:srgbClr val="00264C"/>
                </a:solidFill>
              </a:rPr>
              <a:t>Ejecución Metas Plan de Desarrollo </a:t>
            </a:r>
          </a:p>
          <a:p>
            <a:pPr algn="ctr" fontAlgn="ctr"/>
            <a:r>
              <a:rPr lang="es-CO" altLang="es-CO" sz="2000" dirty="0">
                <a:solidFill>
                  <a:srgbClr val="00264C"/>
                </a:solidFill>
              </a:rPr>
              <a:t>30/06/2018</a:t>
            </a:r>
          </a:p>
        </p:txBody>
      </p:sp>
      <p:graphicFrame>
        <p:nvGraphicFramePr>
          <p:cNvPr id="14" name="Tabla 13"/>
          <p:cNvGraphicFramePr>
            <a:graphicFrameLocks noGrp="1"/>
          </p:cNvGraphicFramePr>
          <p:nvPr>
            <p:extLst>
              <p:ext uri="{D42A27DB-BD31-4B8C-83A1-F6EECF244321}">
                <p14:modId xmlns:p14="http://schemas.microsoft.com/office/powerpoint/2010/main" val="3148345582"/>
              </p:ext>
            </p:extLst>
          </p:nvPr>
        </p:nvGraphicFramePr>
        <p:xfrm>
          <a:off x="1460836" y="2326785"/>
          <a:ext cx="9144000" cy="2843213"/>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843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mn-lt"/>
                          <a:ea typeface="+mn-ea"/>
                          <a:cs typeface="+mn-cs"/>
                        </a:rPr>
                        <a:t>378- Incentivar y promover el cumplimiento de la norma de sismo resistencia y el reforzamiento estructural</a:t>
                      </a:r>
                    </a:p>
                    <a:p>
                      <a:endParaRPr lang="es-CO" sz="1800" dirty="0"/>
                    </a:p>
                  </a:txBody>
                  <a:tcPr marT="45702" marB="45702">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kern="1200" dirty="0">
                          <a:solidFill>
                            <a:schemeClr val="tx1"/>
                          </a:solidFill>
                          <a:latin typeface="+mn-lt"/>
                          <a:ea typeface="+mn-ea"/>
                          <a:cs typeface="+mn-cs"/>
                        </a:rPr>
                        <a:t>431- Atender al 100% de la población afectada por emergencias y desastres con respuesta integral y coordinada del SDGR-CC</a:t>
                      </a:r>
                    </a:p>
                    <a:p>
                      <a:endParaRPr lang="es-CO" sz="1800" dirty="0"/>
                    </a:p>
                  </a:txBody>
                  <a:tcPr marT="45702" marB="45702">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kern="1200" dirty="0">
                          <a:solidFill>
                            <a:schemeClr val="tx1"/>
                          </a:solidFill>
                          <a:latin typeface="+mn-lt"/>
                          <a:ea typeface="+mn-ea"/>
                          <a:cs typeface="+mn-cs"/>
                        </a:rPr>
                        <a:t>71-Incrementar a un 90% la sostenibilidad del SIG en el Gobierno Distrital </a:t>
                      </a:r>
                    </a:p>
                    <a:p>
                      <a:endParaRPr lang="es-CO" sz="1800" dirty="0"/>
                    </a:p>
                  </a:txBody>
                  <a:tcPr marT="45702" marB="45702">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5" name="Gráfico 29"/>
          <p:cNvGraphicFramePr>
            <a:graphicFrameLocks/>
          </p:cNvGraphicFramePr>
          <p:nvPr>
            <p:extLst>
              <p:ext uri="{D42A27DB-BD31-4B8C-83A1-F6EECF244321}">
                <p14:modId xmlns:p14="http://schemas.microsoft.com/office/powerpoint/2010/main" val="1496424224"/>
              </p:ext>
            </p:extLst>
          </p:nvPr>
        </p:nvGraphicFramePr>
        <p:xfrm>
          <a:off x="1304344" y="3057035"/>
          <a:ext cx="3278188" cy="2417763"/>
        </p:xfrm>
        <a:graphic>
          <a:graphicData uri="http://schemas.openxmlformats.org/presentationml/2006/ole">
            <mc:AlternateContent xmlns:mc="http://schemas.openxmlformats.org/markup-compatibility/2006">
              <mc:Choice xmlns:v="urn:schemas-microsoft-com:vml" Requires="v">
                <p:oleObj name="Gráfico" r:id="rId2" imgW="3286029" imgH="2426418" progId="Excel.Chart.8">
                  <p:embed/>
                </p:oleObj>
              </mc:Choice>
              <mc:Fallback>
                <p:oleObj name="Gráfico" r:id="rId2" imgW="3286029" imgH="2426418" progId="Excel.Chart.8">
                  <p:embed/>
                  <p:pic>
                    <p:nvPicPr>
                      <p:cNvPr id="0" nam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344" y="3057035"/>
                        <a:ext cx="3278188" cy="2417763"/>
                      </a:xfrm>
                      <a:prstGeom prst="rect">
                        <a:avLst/>
                      </a:prstGeom>
                      <a:noFill/>
                      <a:ln>
                        <a:noFill/>
                      </a:ln>
                    </p:spPr>
                  </p:pic>
                </p:oleObj>
              </mc:Fallback>
            </mc:AlternateContent>
          </a:graphicData>
        </a:graphic>
      </p:graphicFrame>
      <p:graphicFrame>
        <p:nvGraphicFramePr>
          <p:cNvPr id="16" name="Gráfico 31"/>
          <p:cNvGraphicFramePr>
            <a:graphicFrameLocks/>
          </p:cNvGraphicFramePr>
          <p:nvPr>
            <p:extLst>
              <p:ext uri="{D42A27DB-BD31-4B8C-83A1-F6EECF244321}">
                <p14:modId xmlns:p14="http://schemas.microsoft.com/office/powerpoint/2010/main" val="1239210579"/>
              </p:ext>
            </p:extLst>
          </p:nvPr>
        </p:nvGraphicFramePr>
        <p:xfrm>
          <a:off x="4428545" y="3187209"/>
          <a:ext cx="3032125" cy="2287588"/>
        </p:xfrm>
        <a:graphic>
          <a:graphicData uri="http://schemas.openxmlformats.org/presentationml/2006/ole">
            <mc:AlternateContent xmlns:mc="http://schemas.openxmlformats.org/markup-compatibility/2006">
              <mc:Choice xmlns:v="urn:schemas-microsoft-com:vml" Requires="v">
                <p:oleObj name="Gráfico" r:id="rId4" imgW="3036071" imgH="2292295" progId="Excel.Chart.8">
                  <p:embed/>
                </p:oleObj>
              </mc:Choice>
              <mc:Fallback>
                <p:oleObj name="Gráfico" r:id="rId4" imgW="3036071" imgH="2292295"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8545" y="3187209"/>
                        <a:ext cx="3032125" cy="2287588"/>
                      </a:xfrm>
                      <a:prstGeom prst="rect">
                        <a:avLst/>
                      </a:prstGeom>
                      <a:noFill/>
                      <a:ln>
                        <a:noFill/>
                      </a:ln>
                    </p:spPr>
                  </p:pic>
                </p:oleObj>
              </mc:Fallback>
            </mc:AlternateContent>
          </a:graphicData>
        </a:graphic>
      </p:graphicFrame>
      <p:graphicFrame>
        <p:nvGraphicFramePr>
          <p:cNvPr id="17" name="Gráfico 33"/>
          <p:cNvGraphicFramePr>
            <a:graphicFrameLocks/>
          </p:cNvGraphicFramePr>
          <p:nvPr>
            <p:extLst>
              <p:ext uri="{D42A27DB-BD31-4B8C-83A1-F6EECF244321}">
                <p14:modId xmlns:p14="http://schemas.microsoft.com/office/powerpoint/2010/main" val="440524333"/>
              </p:ext>
            </p:extLst>
          </p:nvPr>
        </p:nvGraphicFramePr>
        <p:xfrm>
          <a:off x="7486069" y="2972897"/>
          <a:ext cx="3149600" cy="2457450"/>
        </p:xfrm>
        <a:graphic>
          <a:graphicData uri="http://schemas.openxmlformats.org/presentationml/2006/ole">
            <mc:AlternateContent xmlns:mc="http://schemas.openxmlformats.org/markup-compatibility/2006">
              <mc:Choice xmlns:v="urn:schemas-microsoft-com:vml" Requires="v">
                <p:oleObj name="Gráfico" r:id="rId6" imgW="3158002" imgH="2469094" progId="Excel.Chart.8">
                  <p:embed/>
                </p:oleObj>
              </mc:Choice>
              <mc:Fallback>
                <p:oleObj name="Gráfico" r:id="rId6" imgW="3158002" imgH="2469094"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6069" y="2972897"/>
                        <a:ext cx="3149600" cy="245745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273753813"/>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bwMode="auto">
          <a:xfrm>
            <a:off x="766026" y="304800"/>
            <a:ext cx="6659563"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fontAlgn="ctr"/>
            <a:r>
              <a:rPr lang="es-CO" altLang="es-CO" dirty="0">
                <a:solidFill>
                  <a:srgbClr val="00264C"/>
                </a:solidFill>
                <a:latin typeface="Arial" panose="020B0604020202020204" pitchFamily="34" charset="0"/>
                <a:cs typeface="Arial" panose="020B0604020202020204" pitchFamily="34" charset="0"/>
              </a:rPr>
              <a:t>Proyecto 1172- Conocimiento del Riesgo y efectos del cambio climático</a:t>
            </a:r>
          </a:p>
        </p:txBody>
      </p:sp>
      <p:sp>
        <p:nvSpPr>
          <p:cNvPr id="7" name="Rectángulo 26"/>
          <p:cNvSpPr>
            <a:spLocks noChangeArrowheads="1"/>
          </p:cNvSpPr>
          <p:nvPr/>
        </p:nvSpPr>
        <p:spPr bwMode="auto">
          <a:xfrm>
            <a:off x="1652589" y="1247733"/>
            <a:ext cx="3816350" cy="369888"/>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 altLang="es-CO" b="1" dirty="0">
                <a:solidFill>
                  <a:schemeClr val="bg1"/>
                </a:solidFill>
                <a:latin typeface="+mn-lt"/>
              </a:rPr>
              <a:t>Actualizar 4 Mapas normativos</a:t>
            </a:r>
          </a:p>
        </p:txBody>
      </p:sp>
      <p:sp>
        <p:nvSpPr>
          <p:cNvPr id="8" name="CuadroTexto 19"/>
          <p:cNvSpPr txBox="1">
            <a:spLocks noChangeArrowheads="1"/>
          </p:cNvSpPr>
          <p:nvPr/>
        </p:nvSpPr>
        <p:spPr bwMode="auto">
          <a:xfrm>
            <a:off x="1652590" y="1644608"/>
            <a:ext cx="36798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15A7E5"/>
              </a:buClr>
              <a:buFontTx/>
              <a:buChar char="-"/>
              <a:defRPr/>
            </a:pPr>
            <a:r>
              <a:rPr lang="es-ES" altLang="es-CO" sz="1100" kern="600" dirty="0"/>
              <a:t>Áreas con condición de Amenaza. </a:t>
            </a:r>
          </a:p>
          <a:p>
            <a:pPr>
              <a:buClr>
                <a:srgbClr val="15A7E5"/>
              </a:buClr>
              <a:buFontTx/>
              <a:buChar char="-"/>
              <a:defRPr/>
            </a:pPr>
            <a:r>
              <a:rPr lang="es-ES" altLang="es-CO" sz="1100" kern="600" dirty="0"/>
              <a:t>Áreas con condición de Riesgo.</a:t>
            </a:r>
          </a:p>
          <a:p>
            <a:pPr>
              <a:buClr>
                <a:srgbClr val="15A7E5"/>
              </a:buClr>
              <a:buFontTx/>
              <a:buChar char="-"/>
              <a:defRPr/>
            </a:pPr>
            <a:r>
              <a:rPr lang="es-ES" altLang="es-CO" sz="1100" kern="600" dirty="0"/>
              <a:t>Amenaza por incendios Forestales.</a:t>
            </a:r>
          </a:p>
          <a:p>
            <a:pPr>
              <a:buClr>
                <a:srgbClr val="15A7E5"/>
              </a:buClr>
              <a:buFontTx/>
              <a:buChar char="-"/>
              <a:defRPr/>
            </a:pPr>
            <a:r>
              <a:rPr lang="es-ES" altLang="es-CO" sz="1100" kern="600" dirty="0"/>
              <a:t>Suelos de Protección por Riesgo.</a:t>
            </a:r>
          </a:p>
        </p:txBody>
      </p:sp>
      <p:sp>
        <p:nvSpPr>
          <p:cNvPr id="9" name="Rectángulo 26"/>
          <p:cNvSpPr>
            <a:spLocks noChangeArrowheads="1"/>
          </p:cNvSpPr>
          <p:nvPr/>
        </p:nvSpPr>
        <p:spPr bwMode="auto">
          <a:xfrm>
            <a:off x="1652589" y="2456246"/>
            <a:ext cx="3816350" cy="368300"/>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 altLang="es-CO" b="1" dirty="0">
                <a:solidFill>
                  <a:schemeClr val="bg1"/>
                </a:solidFill>
                <a:latin typeface="+mn-lt"/>
              </a:rPr>
              <a:t>Sistema de Alerta de Bogotá</a:t>
            </a:r>
          </a:p>
        </p:txBody>
      </p:sp>
      <p:sp>
        <p:nvSpPr>
          <p:cNvPr id="10" name="CuadroTexto 19"/>
          <p:cNvSpPr txBox="1">
            <a:spLocks noChangeArrowheads="1"/>
          </p:cNvSpPr>
          <p:nvPr/>
        </p:nvSpPr>
        <p:spPr bwMode="auto">
          <a:xfrm>
            <a:off x="1652590" y="2864233"/>
            <a:ext cx="36798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15A7E5"/>
              </a:buClr>
              <a:buFontTx/>
              <a:buChar char="-"/>
              <a:defRPr/>
            </a:pPr>
            <a:r>
              <a:rPr lang="es-ES" altLang="es-CO" sz="1100" kern="600" dirty="0"/>
              <a:t>Geotécnico.</a:t>
            </a:r>
          </a:p>
          <a:p>
            <a:pPr>
              <a:buClr>
                <a:srgbClr val="15A7E5"/>
              </a:buClr>
              <a:buFontTx/>
              <a:buChar char="-"/>
              <a:defRPr/>
            </a:pPr>
            <a:r>
              <a:rPr lang="es-ES" altLang="es-CO" sz="1100" kern="600" dirty="0"/>
              <a:t>Hidrológico.</a:t>
            </a:r>
          </a:p>
          <a:p>
            <a:pPr>
              <a:buClr>
                <a:srgbClr val="15A7E5"/>
              </a:buClr>
              <a:buFontTx/>
              <a:buChar char="-"/>
              <a:defRPr/>
            </a:pPr>
            <a:r>
              <a:rPr lang="es-ES" altLang="es-CO" sz="1100" kern="600" dirty="0"/>
              <a:t>Meteorológico.</a:t>
            </a:r>
          </a:p>
          <a:p>
            <a:pPr>
              <a:buClr>
                <a:srgbClr val="15A7E5"/>
              </a:buClr>
              <a:buFontTx/>
              <a:buChar char="-"/>
              <a:defRPr/>
            </a:pPr>
            <a:r>
              <a:rPr lang="es-ES" altLang="es-CO" sz="1100" kern="600" dirty="0"/>
              <a:t>Sísmico.</a:t>
            </a:r>
          </a:p>
        </p:txBody>
      </p:sp>
      <p:sp>
        <p:nvSpPr>
          <p:cNvPr id="12" name="Rectángulo 26"/>
          <p:cNvSpPr>
            <a:spLocks noChangeArrowheads="1"/>
          </p:cNvSpPr>
          <p:nvPr/>
        </p:nvSpPr>
        <p:spPr bwMode="auto">
          <a:xfrm>
            <a:off x="1673226" y="3609932"/>
            <a:ext cx="3816350" cy="369887"/>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 altLang="es-CO" b="1" dirty="0">
                <a:solidFill>
                  <a:schemeClr val="bg1"/>
                </a:solidFill>
                <a:latin typeface="+mn-lt"/>
              </a:rPr>
              <a:t>Actualizar 6 Escenarios de Riesgo</a:t>
            </a:r>
          </a:p>
        </p:txBody>
      </p:sp>
      <p:sp>
        <p:nvSpPr>
          <p:cNvPr id="13" name="CuadroTexto 19"/>
          <p:cNvSpPr txBox="1">
            <a:spLocks noChangeArrowheads="1"/>
          </p:cNvSpPr>
          <p:nvPr/>
        </p:nvSpPr>
        <p:spPr bwMode="auto">
          <a:xfrm>
            <a:off x="1687514" y="4008439"/>
            <a:ext cx="367982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15A7E5"/>
              </a:buClr>
              <a:buFontTx/>
              <a:buChar char="-"/>
              <a:defRPr/>
            </a:pPr>
            <a:r>
              <a:rPr lang="es-CO" altLang="es-CO" sz="1100" kern="600" dirty="0"/>
              <a:t>Movimientos en Masa </a:t>
            </a:r>
          </a:p>
          <a:p>
            <a:pPr>
              <a:buClr>
                <a:srgbClr val="15A7E5"/>
              </a:buClr>
              <a:buFontTx/>
              <a:buChar char="-"/>
              <a:defRPr/>
            </a:pPr>
            <a:r>
              <a:rPr lang="es-CO" altLang="es-CO" sz="1100" kern="600" dirty="0"/>
              <a:t>Inundaciones</a:t>
            </a:r>
          </a:p>
          <a:p>
            <a:pPr>
              <a:buClr>
                <a:srgbClr val="15A7E5"/>
              </a:buClr>
              <a:buFontTx/>
              <a:buChar char="-"/>
              <a:defRPr/>
            </a:pPr>
            <a:r>
              <a:rPr lang="es-CO" altLang="es-CO" sz="1100" kern="600" dirty="0"/>
              <a:t>Avenidas Torrenciales </a:t>
            </a:r>
          </a:p>
          <a:p>
            <a:pPr>
              <a:buClr>
                <a:srgbClr val="15A7E5"/>
              </a:buClr>
              <a:buFontTx/>
              <a:buChar char="-"/>
              <a:defRPr/>
            </a:pPr>
            <a:r>
              <a:rPr lang="es-CO" altLang="es-CO" sz="1100" kern="600" dirty="0"/>
              <a:t>Incendios Forestales</a:t>
            </a:r>
          </a:p>
          <a:p>
            <a:pPr>
              <a:buClr>
                <a:srgbClr val="15A7E5"/>
              </a:buClr>
              <a:buFontTx/>
              <a:buChar char="-"/>
              <a:defRPr/>
            </a:pPr>
            <a:r>
              <a:rPr lang="es-CO" altLang="es-CO" sz="1100" kern="600" dirty="0"/>
              <a:t>Microzonificación sísmica.</a:t>
            </a:r>
          </a:p>
          <a:p>
            <a:pPr>
              <a:buClr>
                <a:srgbClr val="15A7E5"/>
              </a:buClr>
              <a:buFontTx/>
              <a:buChar char="-"/>
              <a:defRPr/>
            </a:pPr>
            <a:r>
              <a:rPr lang="es-MX" altLang="es-CO" sz="1100" kern="600" dirty="0"/>
              <a:t>Riesgo por actividad de la construcción.</a:t>
            </a:r>
            <a:endParaRPr lang="es-CO" altLang="es-CO" sz="1100" kern="600" dirty="0"/>
          </a:p>
          <a:p>
            <a:pPr marL="0" indent="0">
              <a:buClr>
                <a:srgbClr val="15A7E5"/>
              </a:buClr>
              <a:defRPr/>
            </a:pPr>
            <a:endParaRPr lang="es-ES" altLang="es-CO" sz="1100" kern="600" dirty="0"/>
          </a:p>
        </p:txBody>
      </p:sp>
      <p:sp>
        <p:nvSpPr>
          <p:cNvPr id="15" name="Rectángulo 26"/>
          <p:cNvSpPr>
            <a:spLocks noChangeArrowheads="1"/>
          </p:cNvSpPr>
          <p:nvPr/>
        </p:nvSpPr>
        <p:spPr bwMode="auto">
          <a:xfrm>
            <a:off x="1687513" y="5157788"/>
            <a:ext cx="3816350" cy="646112"/>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 altLang="es-CO" b="1" dirty="0">
                <a:solidFill>
                  <a:schemeClr val="bg1"/>
                </a:solidFill>
                <a:latin typeface="+mn-lt"/>
              </a:rPr>
              <a:t>Emitir 4.697 Documentos Técnicos de amenaza y/o Riesgo</a:t>
            </a:r>
          </a:p>
        </p:txBody>
      </p:sp>
      <p:sp>
        <p:nvSpPr>
          <p:cNvPr id="17" name="CuadroTexto 19"/>
          <p:cNvSpPr txBox="1">
            <a:spLocks noChangeArrowheads="1"/>
          </p:cNvSpPr>
          <p:nvPr/>
        </p:nvSpPr>
        <p:spPr bwMode="auto">
          <a:xfrm>
            <a:off x="1652589" y="5876925"/>
            <a:ext cx="38512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15A7E5"/>
              </a:buClr>
              <a:buFontTx/>
              <a:buChar char="-"/>
              <a:defRPr/>
            </a:pPr>
            <a:r>
              <a:rPr lang="es-ES" altLang="es-CO" sz="1100" kern="600" dirty="0"/>
              <a:t>Emisión de 2.044 Diagnósticos.</a:t>
            </a:r>
          </a:p>
          <a:p>
            <a:pPr>
              <a:buClr>
                <a:srgbClr val="15A7E5"/>
              </a:buClr>
              <a:buFontTx/>
              <a:buChar char="-"/>
              <a:defRPr/>
            </a:pPr>
            <a:r>
              <a:rPr lang="es-ES" altLang="es-CO" sz="1100" dirty="0"/>
              <a:t>Emisión de 89 Conceptos Técnicos de Legalización de Barrios.</a:t>
            </a:r>
          </a:p>
          <a:p>
            <a:pPr>
              <a:buClr>
                <a:srgbClr val="15A7E5"/>
              </a:buClr>
              <a:buFontTx/>
              <a:buChar char="-"/>
              <a:defRPr/>
            </a:pPr>
            <a:r>
              <a:rPr lang="es-ES" altLang="es-CO" sz="1100" dirty="0"/>
              <a:t>Revisión de 54 estudios para Licencias urbanísticas.</a:t>
            </a:r>
          </a:p>
          <a:p>
            <a:pPr>
              <a:buClr>
                <a:srgbClr val="15A7E5"/>
              </a:buClr>
              <a:buFontTx/>
              <a:buChar char="-"/>
              <a:defRPr/>
            </a:pPr>
            <a:r>
              <a:rPr lang="es-ES" altLang="es-CO" sz="1100" dirty="0"/>
              <a:t>Emisión de 2.044 Diagnósticos Técnicos.</a:t>
            </a:r>
          </a:p>
        </p:txBody>
      </p:sp>
      <p:pic>
        <p:nvPicPr>
          <p:cNvPr id="2663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2587" y="1273176"/>
            <a:ext cx="3767138"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Rectángulo 4"/>
          <p:cNvSpPr>
            <a:spLocks noChangeArrowheads="1"/>
          </p:cNvSpPr>
          <p:nvPr/>
        </p:nvSpPr>
        <p:spPr bwMode="auto">
          <a:xfrm>
            <a:off x="6675438" y="3911600"/>
            <a:ext cx="37893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O" altLang="es-ES" sz="1000" dirty="0">
                <a:cs typeface="Times New Roman" panose="02020603050405020304" pitchFamily="18" charset="0"/>
              </a:rPr>
              <a:t>Página web del SAB: </a:t>
            </a:r>
            <a:r>
              <a:rPr lang="es-CO" altLang="es-ES" sz="1000" u="sng" dirty="0">
                <a:solidFill>
                  <a:srgbClr val="0000FF"/>
                </a:solidFill>
                <a:cs typeface="Times New Roman" panose="02020603050405020304" pitchFamily="18" charset="0"/>
                <a:hlinkClick r:id="rId3"/>
              </a:rPr>
              <a:t>www.sire.gov.co/web/sab</a:t>
            </a:r>
            <a:endParaRPr lang="es-CO" altLang="es-ES" sz="1000" b="1" dirty="0">
              <a:latin typeface="Times New Roman" panose="02020603050405020304" pitchFamily="18" charset="0"/>
              <a:cs typeface="Times New Roman" panose="02020603050405020304" pitchFamily="18" charset="0"/>
            </a:endParaRPr>
          </a:p>
        </p:txBody>
      </p:sp>
      <p:pic>
        <p:nvPicPr>
          <p:cNvPr id="26637" name="Imagen 5"/>
          <p:cNvPicPr>
            <a:picLocks noChangeAspect="1"/>
          </p:cNvPicPr>
          <p:nvPr/>
        </p:nvPicPr>
        <p:blipFill>
          <a:blip r:embed="rId4" cstate="print">
            <a:extLst>
              <a:ext uri="{28A0092B-C50C-407E-A947-70E740481C1C}">
                <a14:useLocalDpi xmlns:a14="http://schemas.microsoft.com/office/drawing/2010/main" val="0"/>
              </a:ext>
            </a:extLst>
          </a:blip>
          <a:srcRect l="14563" t="10941" r="16138" b="24802"/>
          <a:stretch>
            <a:fillRect/>
          </a:stretch>
        </p:blipFill>
        <p:spPr bwMode="auto">
          <a:xfrm>
            <a:off x="6778625" y="4325938"/>
            <a:ext cx="37211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Rectángulo 21"/>
          <p:cNvSpPr>
            <a:spLocks noChangeArrowheads="1"/>
          </p:cNvSpPr>
          <p:nvPr/>
        </p:nvSpPr>
        <p:spPr bwMode="auto">
          <a:xfrm>
            <a:off x="6743700" y="6481763"/>
            <a:ext cx="3790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O" altLang="es-ES" sz="1000" dirty="0">
                <a:cs typeface="Times New Roman" panose="02020603050405020304" pitchFamily="18" charset="0"/>
              </a:rPr>
              <a:t>Página web IDIGER: </a:t>
            </a:r>
            <a:r>
              <a:rPr lang="es-CO" altLang="es-ES" sz="1000" dirty="0">
                <a:cs typeface="Times New Roman" panose="02020603050405020304" pitchFamily="18" charset="0"/>
                <a:hlinkClick r:id="rId5"/>
              </a:rPr>
              <a:t>http://www.idiger.gov.co</a:t>
            </a:r>
            <a:endParaRPr lang="es-CO" altLang="es-ES" sz="1000" dirty="0">
              <a:cs typeface="Times New Roman" panose="02020603050405020304" pitchFamily="18" charset="0"/>
            </a:endParaRPr>
          </a:p>
          <a:p>
            <a:pPr algn="ctr"/>
            <a:endParaRPr lang="es-CO" altLang="es-ES" sz="1000" dirty="0">
              <a:cs typeface="Times New Roman" panose="02020603050405020304" pitchFamily="18" charset="0"/>
            </a:endParaRPr>
          </a:p>
        </p:txBody>
      </p:sp>
    </p:spTree>
    <p:extLst>
      <p:ext uri="{BB962C8B-B14F-4D97-AF65-F5344CB8AC3E}">
        <p14:creationId xmlns:p14="http://schemas.microsoft.com/office/powerpoint/2010/main" val="2294222189"/>
      </p:ext>
    </p:extLst>
  </p:cSld>
  <p:clrMapOvr>
    <a:masterClrMapping/>
  </p:clrMapOvr>
  <p:transition spd="slow">
    <p:cove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ángulo 26"/>
          <p:cNvSpPr>
            <a:spLocks noChangeArrowheads="1"/>
          </p:cNvSpPr>
          <p:nvPr/>
        </p:nvSpPr>
        <p:spPr bwMode="auto">
          <a:xfrm>
            <a:off x="1768475" y="1309257"/>
            <a:ext cx="3816350" cy="369887"/>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CO" b="1">
                <a:solidFill>
                  <a:schemeClr val="bg1"/>
                </a:solidFill>
                <a:latin typeface="Calibri" panose="020F0502020204030204" pitchFamily="34" charset="0"/>
              </a:rPr>
              <a:t>Reasentar 286 Familias</a:t>
            </a:r>
          </a:p>
        </p:txBody>
      </p:sp>
      <p:sp>
        <p:nvSpPr>
          <p:cNvPr id="27651" name="CuadroTexto 19"/>
          <p:cNvSpPr txBox="1">
            <a:spLocks noChangeArrowheads="1"/>
          </p:cNvSpPr>
          <p:nvPr/>
        </p:nvSpPr>
        <p:spPr bwMode="auto">
          <a:xfrm>
            <a:off x="1682751" y="1722438"/>
            <a:ext cx="36798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buClr>
                <a:srgbClr val="15A7E5"/>
              </a:buClr>
            </a:pPr>
            <a:r>
              <a:rPr lang="es-ES" altLang="es-CO" sz="1100" b="1"/>
              <a:t>187</a:t>
            </a:r>
            <a:r>
              <a:rPr lang="es-ES" altLang="es-CO" sz="1100" b="1">
                <a:solidFill>
                  <a:srgbClr val="FF0000"/>
                </a:solidFill>
              </a:rPr>
              <a:t> </a:t>
            </a:r>
            <a:r>
              <a:rPr lang="es-MX" altLang="es-CO" sz="1100">
                <a:cs typeface="Arial" panose="020B0604020202020204" pitchFamily="34" charset="0"/>
              </a:rPr>
              <a:t>Predios Adquiridos de familias en alto riesgo no mitigable.</a:t>
            </a:r>
          </a:p>
        </p:txBody>
      </p:sp>
      <p:sp>
        <p:nvSpPr>
          <p:cNvPr id="27652" name="Título 1"/>
          <p:cNvSpPr txBox="1">
            <a:spLocks/>
          </p:cNvSpPr>
          <p:nvPr/>
        </p:nvSpPr>
        <p:spPr bwMode="auto">
          <a:xfrm>
            <a:off x="995050" y="338932"/>
            <a:ext cx="665956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ctr"/>
            <a:r>
              <a:rPr lang="es-CO" altLang="es-CO" sz="2400" dirty="0">
                <a:solidFill>
                  <a:srgbClr val="00264C"/>
                </a:solidFill>
              </a:rPr>
              <a:t>Proyecto 1158- Reducción del Riesgo y Adaptación al Cambio Climático</a:t>
            </a:r>
          </a:p>
        </p:txBody>
      </p:sp>
      <p:sp>
        <p:nvSpPr>
          <p:cNvPr id="27653" name="Rectángulo 26"/>
          <p:cNvSpPr>
            <a:spLocks noChangeArrowheads="1"/>
          </p:cNvSpPr>
          <p:nvPr/>
        </p:nvSpPr>
        <p:spPr bwMode="auto">
          <a:xfrm>
            <a:off x="1768475" y="2312989"/>
            <a:ext cx="3816350" cy="369887"/>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CO" b="1">
                <a:solidFill>
                  <a:schemeClr val="bg1"/>
                </a:solidFill>
                <a:latin typeface="Calibri" panose="020F0502020204030204" pitchFamily="34" charset="0"/>
              </a:rPr>
              <a:t>Construir 16 Obras de Mitigación</a:t>
            </a:r>
          </a:p>
        </p:txBody>
      </p:sp>
      <p:sp>
        <p:nvSpPr>
          <p:cNvPr id="27654" name="CuadroTexto 19"/>
          <p:cNvSpPr txBox="1">
            <a:spLocks noChangeArrowheads="1"/>
          </p:cNvSpPr>
          <p:nvPr/>
        </p:nvSpPr>
        <p:spPr bwMode="auto">
          <a:xfrm>
            <a:off x="1768475" y="2825750"/>
            <a:ext cx="38163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600"/>
              </a:spcAft>
              <a:buClr>
                <a:srgbClr val="15A7E5"/>
              </a:buClr>
              <a:buFontTx/>
              <a:buChar char="-"/>
            </a:pPr>
            <a:r>
              <a:rPr lang="es-MX" altLang="es-CO" sz="1100" b="1">
                <a:cs typeface="Arial" panose="020B0604020202020204" pitchFamily="34" charset="0"/>
              </a:rPr>
              <a:t>3.204 </a:t>
            </a:r>
            <a:r>
              <a:rPr lang="es-MX" altLang="es-CO" sz="1100">
                <a:cs typeface="Arial" panose="020B0604020202020204" pitchFamily="34" charset="0"/>
              </a:rPr>
              <a:t>Familias beneficiadas con obras de mitigación, </a:t>
            </a:r>
            <a:r>
              <a:rPr lang="es-CO" altLang="es-CO" sz="1100">
                <a:cs typeface="Arial" panose="020B0604020202020204" pitchFamily="34" charset="0"/>
              </a:rPr>
              <a:t>localizadas en zonas de riesgo mitigable por fenómenos de remoción en masa.</a:t>
            </a:r>
          </a:p>
          <a:p>
            <a:pPr algn="just">
              <a:spcAft>
                <a:spcPts val="600"/>
              </a:spcAft>
              <a:buClr>
                <a:srgbClr val="15A7E5"/>
              </a:buClr>
              <a:buFontTx/>
              <a:buChar char="-"/>
            </a:pPr>
            <a:r>
              <a:rPr lang="es-CO" altLang="es-CO" sz="1100">
                <a:cs typeface="Arial" panose="020B0604020202020204" pitchFamily="34" charset="0"/>
              </a:rPr>
              <a:t>Obras mitigación del riesgo de Monserrate. (Fase I, II y III).</a:t>
            </a:r>
          </a:p>
          <a:p>
            <a:pPr algn="just">
              <a:spcAft>
                <a:spcPts val="600"/>
              </a:spcAft>
              <a:buClr>
                <a:srgbClr val="15A7E5"/>
              </a:buClr>
              <a:buFontTx/>
              <a:buChar char="-"/>
            </a:pPr>
            <a:r>
              <a:rPr lang="es-ES" altLang="es-CO" sz="1100"/>
              <a:t>Obras de mitigación mediante técnicas de bioingeniería para el manejo de aguas superficiales y sub superficiales</a:t>
            </a:r>
          </a:p>
          <a:p>
            <a:pPr algn="just">
              <a:spcAft>
                <a:spcPts val="600"/>
              </a:spcAft>
              <a:buClr>
                <a:srgbClr val="15A7E5"/>
              </a:buClr>
              <a:buFontTx/>
              <a:buChar char="-"/>
            </a:pPr>
            <a:r>
              <a:rPr lang="es-CO" altLang="es-CO" sz="1100"/>
              <a:t>Construcción de las obras de estabilización del talud en la transversal 5b este, con calle 87bis sur, vía colegio distrital Ofelia Uribe, barrio el Bosque de la localidad de Usme en BOGOTÁ D.C”.</a:t>
            </a:r>
          </a:p>
          <a:p>
            <a:pPr algn="just">
              <a:spcAft>
                <a:spcPts val="600"/>
              </a:spcAft>
              <a:buClr>
                <a:srgbClr val="15A7E5"/>
              </a:buClr>
              <a:buFontTx/>
              <a:buChar char="-"/>
            </a:pPr>
            <a:r>
              <a:rPr lang="es-CO" altLang="es-CO" sz="1100"/>
              <a:t>Construcción de las obras de emergencia para la mitigación de riesgo por desprendimientos de rocas en el sector de la Calle 75 B Sur con Carrera 14 A, barrio Monterrey de la localidad  de Ciudad Bolívar en Bogotá D.C.</a:t>
            </a:r>
          </a:p>
          <a:p>
            <a:pPr algn="just">
              <a:spcAft>
                <a:spcPts val="600"/>
              </a:spcAft>
              <a:buClr>
                <a:srgbClr val="15A7E5"/>
              </a:buClr>
              <a:buFontTx/>
              <a:buChar char="-"/>
            </a:pPr>
            <a:r>
              <a:rPr lang="es-CO" altLang="es-CO" sz="1100"/>
              <a:t>Construcción de las obras complementarias de estabilización en el barrio Brisas del Volador, entre las calles 70b s y 70f s y la transversal 22 bis y la carrera 23a de la localidad de Ciudad Bolívar.</a:t>
            </a:r>
          </a:p>
        </p:txBody>
      </p:sp>
      <p:pic>
        <p:nvPicPr>
          <p:cNvPr id="27655" name="Imagen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59026"/>
            <a:ext cx="407035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6096000" y="5078414"/>
            <a:ext cx="4070350" cy="554037"/>
          </a:xfrm>
          <a:prstGeom prst="rect">
            <a:avLst/>
          </a:prstGeom>
        </p:spPr>
        <p:txBody>
          <a:bodyPr>
            <a:spAutoFit/>
          </a:bodyPr>
          <a:lstStyle/>
          <a:p>
            <a:pPr algn="ctr">
              <a:spcAft>
                <a:spcPts val="1000"/>
              </a:spcAft>
              <a:defRPr/>
            </a:pPr>
            <a:r>
              <a:rPr lang="es-CO" sz="1000" dirty="0">
                <a:ea typeface="MS Mincho" panose="02020609040205080304" pitchFamily="49" charset="-128"/>
                <a:cs typeface="Times New Roman" panose="02020603050405020304" pitchFamily="18" charset="0"/>
              </a:rPr>
              <a:t>Imagen. Contrato 408 de 2016: objeto…“Construcción de obras para la mitigación del riesgo y protección  del sector norte sendero peatonal al santuario de Monserrate”</a:t>
            </a:r>
          </a:p>
        </p:txBody>
      </p:sp>
    </p:spTree>
    <p:extLst>
      <p:ext uri="{BB962C8B-B14F-4D97-AF65-F5344CB8AC3E}">
        <p14:creationId xmlns:p14="http://schemas.microsoft.com/office/powerpoint/2010/main" val="3453481961"/>
      </p:ext>
    </p:extLst>
  </p:cSld>
  <p:clrMapOvr>
    <a:masterClrMapping/>
  </p:clrMapOvr>
  <p:transition spd="slow">
    <p:cove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txBox="1">
            <a:spLocks/>
          </p:cNvSpPr>
          <p:nvPr/>
        </p:nvSpPr>
        <p:spPr bwMode="auto">
          <a:xfrm>
            <a:off x="511489" y="327025"/>
            <a:ext cx="66595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ctr"/>
            <a:r>
              <a:rPr lang="es-CO" altLang="es-CO" sz="2400" dirty="0">
                <a:solidFill>
                  <a:srgbClr val="00264C"/>
                </a:solidFill>
              </a:rPr>
              <a:t>Proyecto 1178-Fortalecimiento del manejo de emergencias y desastres   </a:t>
            </a:r>
          </a:p>
        </p:txBody>
      </p:sp>
      <p:sp>
        <p:nvSpPr>
          <p:cNvPr id="7" name="Rectángulo 26"/>
          <p:cNvSpPr>
            <a:spLocks noChangeArrowheads="1"/>
          </p:cNvSpPr>
          <p:nvPr/>
        </p:nvSpPr>
        <p:spPr bwMode="auto">
          <a:xfrm>
            <a:off x="1631950" y="1276418"/>
            <a:ext cx="3816350" cy="368300"/>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 altLang="es-CO" b="1" dirty="0">
                <a:solidFill>
                  <a:schemeClr val="bg1"/>
                </a:solidFill>
                <a:latin typeface="+mn-lt"/>
              </a:rPr>
              <a:t>Coordinar el 100% de las Emergencias</a:t>
            </a:r>
          </a:p>
        </p:txBody>
      </p:sp>
      <p:sp>
        <p:nvSpPr>
          <p:cNvPr id="8" name="CuadroTexto 19"/>
          <p:cNvSpPr txBox="1">
            <a:spLocks noChangeArrowheads="1"/>
          </p:cNvSpPr>
          <p:nvPr/>
        </p:nvSpPr>
        <p:spPr bwMode="auto">
          <a:xfrm>
            <a:off x="1652589" y="1621555"/>
            <a:ext cx="36798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a:buClr>
                <a:srgbClr val="15A7E5"/>
              </a:buClr>
              <a:defRPr/>
            </a:pPr>
            <a:r>
              <a:rPr lang="es-CO" altLang="es-CO" sz="1100" b="1" kern="600" dirty="0"/>
              <a:t>33.514</a:t>
            </a:r>
            <a:r>
              <a:rPr lang="es-CO" altLang="es-CO" sz="1100" kern="600" dirty="0"/>
              <a:t> Personas afectadas por incidentes emergencias y desastres, atendidas de manera integral y coordinada con las entidades del SDGR.</a:t>
            </a:r>
          </a:p>
          <a:p>
            <a:pPr marL="0" indent="0">
              <a:buClr>
                <a:srgbClr val="15A7E5"/>
              </a:buClr>
              <a:defRPr/>
            </a:pPr>
            <a:endParaRPr lang="es-ES" altLang="es-CO" sz="1100" kern="600" dirty="0"/>
          </a:p>
        </p:txBody>
      </p:sp>
      <p:sp>
        <p:nvSpPr>
          <p:cNvPr id="9" name="Rectángulo 26"/>
          <p:cNvSpPr>
            <a:spLocks noChangeArrowheads="1"/>
          </p:cNvSpPr>
          <p:nvPr/>
        </p:nvSpPr>
        <p:spPr bwMode="auto">
          <a:xfrm>
            <a:off x="1652588" y="2256554"/>
            <a:ext cx="3816350" cy="646112"/>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 altLang="es-CO" b="1" dirty="0">
                <a:solidFill>
                  <a:schemeClr val="bg1"/>
                </a:solidFill>
                <a:latin typeface="+mn-lt"/>
              </a:rPr>
              <a:t>Capacitar 60.000 personas para el manejo de emergencias</a:t>
            </a:r>
          </a:p>
        </p:txBody>
      </p:sp>
      <p:sp>
        <p:nvSpPr>
          <p:cNvPr id="10" name="CuadroTexto 19"/>
          <p:cNvSpPr txBox="1">
            <a:spLocks noChangeArrowheads="1"/>
          </p:cNvSpPr>
          <p:nvPr/>
        </p:nvSpPr>
        <p:spPr bwMode="auto">
          <a:xfrm>
            <a:off x="1631951" y="2977279"/>
            <a:ext cx="3679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a:buClr>
                <a:srgbClr val="15A7E5"/>
              </a:buClr>
              <a:defRPr/>
            </a:pPr>
            <a:r>
              <a:rPr lang="es-MX" altLang="es-CO" sz="1100" b="1" kern="600" dirty="0"/>
              <a:t>28.618 </a:t>
            </a:r>
            <a:r>
              <a:rPr lang="es-MX" altLang="es-CO" sz="1100" kern="600" dirty="0"/>
              <a:t>Personas</a:t>
            </a:r>
            <a:r>
              <a:rPr lang="es-CO" altLang="es-CO" sz="1100" kern="600" dirty="0"/>
              <a:t> capacitadas en acciones para el Manejo de Emergencias.</a:t>
            </a:r>
          </a:p>
        </p:txBody>
      </p:sp>
      <p:sp>
        <p:nvSpPr>
          <p:cNvPr id="11" name="Rectángulo 26"/>
          <p:cNvSpPr>
            <a:spLocks noChangeArrowheads="1"/>
          </p:cNvSpPr>
          <p:nvPr/>
        </p:nvSpPr>
        <p:spPr bwMode="auto">
          <a:xfrm>
            <a:off x="1631950" y="3478930"/>
            <a:ext cx="3816350" cy="369887"/>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 altLang="es-CO" b="1" dirty="0">
                <a:solidFill>
                  <a:schemeClr val="bg1"/>
                </a:solidFill>
                <a:latin typeface="+mn-lt"/>
              </a:rPr>
              <a:t>Centro Distrital Logístico y de Reserva</a:t>
            </a:r>
          </a:p>
        </p:txBody>
      </p:sp>
      <p:sp>
        <p:nvSpPr>
          <p:cNvPr id="12" name="CuadroTexto 19"/>
          <p:cNvSpPr txBox="1">
            <a:spLocks noChangeArrowheads="1"/>
          </p:cNvSpPr>
          <p:nvPr/>
        </p:nvSpPr>
        <p:spPr bwMode="auto">
          <a:xfrm>
            <a:off x="1612901" y="3913904"/>
            <a:ext cx="36798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a:buClr>
                <a:srgbClr val="15A7E5"/>
              </a:buClr>
              <a:defRPr/>
            </a:pPr>
            <a:r>
              <a:rPr lang="es-CO" altLang="es-CO" sz="1100" b="1" dirty="0">
                <a:cs typeface="Arial" panose="020B0604020202020204" pitchFamily="34" charset="0"/>
              </a:rPr>
              <a:t>2.500</a:t>
            </a:r>
            <a:r>
              <a:rPr lang="es-CO" altLang="es-CO" sz="1100" dirty="0">
                <a:cs typeface="Arial" panose="020B0604020202020204" pitchFamily="34" charset="0"/>
              </a:rPr>
              <a:t> mts2 de espacio de almacenamiento para el Centro Distrital Logístico y de Reserva.</a:t>
            </a:r>
          </a:p>
          <a:p>
            <a:pPr marL="0" indent="0" algn="just">
              <a:buClr>
                <a:srgbClr val="15A7E5"/>
              </a:buClr>
              <a:defRPr/>
            </a:pPr>
            <a:r>
              <a:rPr lang="es-MX" altLang="es-CO" sz="1100" b="1" dirty="0">
                <a:cs typeface="Arial" panose="020B0604020202020204" pitchFamily="34" charset="0"/>
              </a:rPr>
              <a:t>26.747</a:t>
            </a:r>
            <a:r>
              <a:rPr lang="es-MX" altLang="es-CO" sz="1100" dirty="0">
                <a:cs typeface="Arial" panose="020B0604020202020204" pitchFamily="34" charset="0"/>
              </a:rPr>
              <a:t> Ayudas humanitarias de emergencia entregadas en especie.</a:t>
            </a:r>
            <a:endParaRPr lang="es-ES" altLang="es-CO" sz="1100" kern="600" dirty="0"/>
          </a:p>
        </p:txBody>
      </p:sp>
      <p:sp>
        <p:nvSpPr>
          <p:cNvPr id="13" name="Rectángulo 26"/>
          <p:cNvSpPr>
            <a:spLocks noChangeArrowheads="1"/>
          </p:cNvSpPr>
          <p:nvPr/>
        </p:nvSpPr>
        <p:spPr bwMode="auto">
          <a:xfrm>
            <a:off x="1649413" y="4725117"/>
            <a:ext cx="3816350" cy="646113"/>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 altLang="es-CO" b="1" dirty="0">
                <a:solidFill>
                  <a:schemeClr val="bg1"/>
                </a:solidFill>
                <a:latin typeface="+mn-lt"/>
              </a:rPr>
              <a:t>Realizar 12.000 Visitas  a Edificaciones con Sistemas Transporte Vertical</a:t>
            </a:r>
          </a:p>
        </p:txBody>
      </p:sp>
      <p:sp>
        <p:nvSpPr>
          <p:cNvPr id="15" name="CuadroTexto 19"/>
          <p:cNvSpPr txBox="1">
            <a:spLocks noChangeArrowheads="1"/>
          </p:cNvSpPr>
          <p:nvPr/>
        </p:nvSpPr>
        <p:spPr bwMode="auto">
          <a:xfrm>
            <a:off x="1631951" y="5428379"/>
            <a:ext cx="36798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a:spcAft>
                <a:spcPts val="600"/>
              </a:spcAft>
              <a:buClr>
                <a:srgbClr val="15A7E5"/>
              </a:buClr>
              <a:defRPr/>
            </a:pPr>
            <a:r>
              <a:rPr lang="es-CO" altLang="es-CO" sz="1100" b="1" dirty="0">
                <a:cs typeface="Arial" panose="020B0604020202020204" pitchFamily="34" charset="0"/>
              </a:rPr>
              <a:t>6.558</a:t>
            </a:r>
            <a:r>
              <a:rPr lang="es-CO" altLang="es-CO" sz="1100" dirty="0">
                <a:cs typeface="Arial" panose="020B0604020202020204" pitchFamily="34" charset="0"/>
              </a:rPr>
              <a:t> Visitas de verificación a edificaciones con sistemas de transporte vertical y puertas eléctricas.</a:t>
            </a:r>
            <a:endParaRPr lang="es-ES" altLang="es-CO" sz="1100" kern="600" dirty="0"/>
          </a:p>
        </p:txBody>
      </p:sp>
      <p:sp>
        <p:nvSpPr>
          <p:cNvPr id="16" name="Rectángulo 26"/>
          <p:cNvSpPr>
            <a:spLocks noChangeArrowheads="1"/>
          </p:cNvSpPr>
          <p:nvPr/>
        </p:nvSpPr>
        <p:spPr bwMode="auto">
          <a:xfrm>
            <a:off x="1665288" y="5885580"/>
            <a:ext cx="3816350" cy="369887"/>
          </a:xfrm>
          <a:prstGeom prst="rect">
            <a:avLst/>
          </a:prstGeom>
          <a:solidFill>
            <a:srgbClr val="15A7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ES" altLang="es-CO" b="1" dirty="0">
                <a:solidFill>
                  <a:schemeClr val="bg1"/>
                </a:solidFill>
                <a:latin typeface="+mn-lt"/>
              </a:rPr>
              <a:t>Asesorar y/o Conceptuar 6.000 Planes </a:t>
            </a:r>
          </a:p>
        </p:txBody>
      </p:sp>
      <p:sp>
        <p:nvSpPr>
          <p:cNvPr id="28684" name="CuadroTexto 19"/>
          <p:cNvSpPr txBox="1">
            <a:spLocks noChangeArrowheads="1"/>
          </p:cNvSpPr>
          <p:nvPr/>
        </p:nvSpPr>
        <p:spPr bwMode="auto">
          <a:xfrm>
            <a:off x="1665289" y="6282455"/>
            <a:ext cx="36798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600"/>
              </a:spcAft>
              <a:buClr>
                <a:srgbClr val="15A7E5"/>
              </a:buClr>
            </a:pPr>
            <a:r>
              <a:rPr lang="es-CO" altLang="es-CO" sz="1100" b="1">
                <a:cs typeface="Arial" panose="020B0604020202020204" pitchFamily="34" charset="0"/>
              </a:rPr>
              <a:t>2.702</a:t>
            </a:r>
            <a:r>
              <a:rPr lang="es-CO" altLang="es-CO" sz="1100">
                <a:cs typeface="Arial" panose="020B0604020202020204" pitchFamily="34" charset="0"/>
              </a:rPr>
              <a:t> </a:t>
            </a:r>
            <a:r>
              <a:rPr lang="es-CO" altLang="es-CO" sz="1100"/>
              <a:t>Planes de Contingencia para aglomeraciones de público de media y alta complejidad Asesorados y/o conceptuados. </a:t>
            </a:r>
            <a:endParaRPr lang="es-CO" altLang="es-CO" sz="1100">
              <a:cs typeface="Arial" panose="020B0604020202020204" pitchFamily="34" charset="0"/>
            </a:endParaRPr>
          </a:p>
        </p:txBody>
      </p:sp>
      <p:sp>
        <p:nvSpPr>
          <p:cNvPr id="2" name="Rectángulo 1"/>
          <p:cNvSpPr/>
          <p:nvPr/>
        </p:nvSpPr>
        <p:spPr>
          <a:xfrm>
            <a:off x="6530976" y="3357563"/>
            <a:ext cx="3305175" cy="246062"/>
          </a:xfrm>
          <a:prstGeom prst="rect">
            <a:avLst/>
          </a:prstGeom>
        </p:spPr>
        <p:txBody>
          <a:bodyPr wrap="none">
            <a:spAutoFit/>
          </a:bodyPr>
          <a:lstStyle/>
          <a:p>
            <a:pPr algn="ctr">
              <a:defRPr/>
            </a:pPr>
            <a:r>
              <a:rPr lang="es-CO" sz="1000" dirty="0">
                <a:cs typeface="Arial"/>
              </a:rPr>
              <a:t>Evento Aglomeraciones. Carrera por Los Héroes Matamoros</a:t>
            </a:r>
          </a:p>
        </p:txBody>
      </p:sp>
      <p:pic>
        <p:nvPicPr>
          <p:cNvPr id="28686" name="Imagen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976" y="1206501"/>
            <a:ext cx="3452813"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3665538"/>
            <a:ext cx="3452813"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ángulo 23"/>
          <p:cNvSpPr/>
          <p:nvPr/>
        </p:nvSpPr>
        <p:spPr>
          <a:xfrm>
            <a:off x="6734176" y="6426201"/>
            <a:ext cx="2900363" cy="246063"/>
          </a:xfrm>
          <a:prstGeom prst="rect">
            <a:avLst/>
          </a:prstGeom>
        </p:spPr>
        <p:txBody>
          <a:bodyPr wrap="none">
            <a:spAutoFit/>
          </a:bodyPr>
          <a:lstStyle/>
          <a:p>
            <a:pPr algn="ctr">
              <a:defRPr/>
            </a:pPr>
            <a:r>
              <a:rPr lang="es-CO" sz="1000" dirty="0">
                <a:cs typeface="Arial"/>
              </a:rPr>
              <a:t>Entrega de Ayudas Humanitarias. Localidad de Bosa.</a:t>
            </a:r>
          </a:p>
        </p:txBody>
      </p:sp>
    </p:spTree>
    <p:extLst>
      <p:ext uri="{BB962C8B-B14F-4D97-AF65-F5344CB8AC3E}">
        <p14:creationId xmlns:p14="http://schemas.microsoft.com/office/powerpoint/2010/main" val="2209321274"/>
      </p:ext>
    </p:extLst>
  </p:cSld>
  <p:clrMapOvr>
    <a:masterClrMapping/>
  </p:clrMapOvr>
  <p:transition spd="slow">
    <p:cove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738516DE-50BF-45B6-868B-F1E7356EA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268200" cy="6858000"/>
          </a:xfrm>
          <a:prstGeom prst="rect">
            <a:avLst/>
          </a:prstGeom>
        </p:spPr>
      </p:pic>
      <p:sp>
        <p:nvSpPr>
          <p:cNvPr id="3" name="object 3"/>
          <p:cNvSpPr/>
          <p:nvPr/>
        </p:nvSpPr>
        <p:spPr>
          <a:xfrm>
            <a:off x="9525021" y="5021446"/>
            <a:ext cx="2666551" cy="1836072"/>
          </a:xfrm>
          <a:prstGeom prst="rect">
            <a:avLst/>
          </a:prstGeom>
          <a:blipFill>
            <a:blip r:embed="rId3" cstate="print"/>
            <a:stretch>
              <a:fillRect/>
            </a:stretch>
          </a:blipFill>
        </p:spPr>
        <p:txBody>
          <a:bodyPr wrap="square" lIns="0" tIns="0" rIns="0" bIns="0" rtlCol="0"/>
          <a:lstStyle/>
          <a:p>
            <a:endParaRPr sz="1092"/>
          </a:p>
        </p:txBody>
      </p:sp>
      <p:pic>
        <p:nvPicPr>
          <p:cNvPr id="4" name="Imagen 3">
            <a:extLst>
              <a:ext uri="{FF2B5EF4-FFF2-40B4-BE49-F238E27FC236}">
                <a16:creationId xmlns:a16="http://schemas.microsoft.com/office/drawing/2014/main" id="{B0BB4E38-3F78-48C2-848F-1D790C9E6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147" y="535249"/>
            <a:ext cx="7003764" cy="5963205"/>
          </a:xfrm>
          <a:prstGeom prst="rect">
            <a:avLst/>
          </a:prstGeom>
        </p:spPr>
      </p:pic>
      <p:sp>
        <p:nvSpPr>
          <p:cNvPr id="25" name="object 14">
            <a:extLst>
              <a:ext uri="{FF2B5EF4-FFF2-40B4-BE49-F238E27FC236}">
                <a16:creationId xmlns:a16="http://schemas.microsoft.com/office/drawing/2014/main" id="{79CA1A54-2F06-4002-B3C2-3362B11D3328}"/>
              </a:ext>
            </a:extLst>
          </p:cNvPr>
          <p:cNvSpPr txBox="1">
            <a:spLocks noGrp="1"/>
          </p:cNvSpPr>
          <p:nvPr>
            <p:ph type="title"/>
          </p:nvPr>
        </p:nvSpPr>
        <p:spPr>
          <a:xfrm>
            <a:off x="2591555" y="2266364"/>
            <a:ext cx="6684411" cy="2903209"/>
          </a:xfrm>
          <a:prstGeom prst="rect">
            <a:avLst/>
          </a:prstGeom>
        </p:spPr>
        <p:txBody>
          <a:bodyPr vert="horz" wrap="square" lIns="0" tIns="10012" rIns="0" bIns="0" rtlCol="0" anchor="ctr">
            <a:spAutoFit/>
          </a:bodyPr>
          <a:lstStyle/>
          <a:p>
            <a:pPr marL="7701">
              <a:lnSpc>
                <a:spcPct val="100000"/>
              </a:lnSpc>
              <a:spcBef>
                <a:spcPts val="79"/>
              </a:spcBef>
            </a:pPr>
            <a:r>
              <a:rPr lang="es-CO" sz="4700" spc="6" dirty="0">
                <a:solidFill>
                  <a:srgbClr val="002060"/>
                </a:solidFill>
                <a:latin typeface="Arial"/>
                <a:cs typeface="Arial"/>
              </a:rPr>
              <a:t>Avance Metas Plan de Desarrollo JBB a junio 30 de 2018.</a:t>
            </a:r>
            <a:br>
              <a:rPr lang="es-CO" sz="4700" dirty="0">
                <a:solidFill>
                  <a:srgbClr val="002060"/>
                </a:solidFill>
                <a:latin typeface="Arial"/>
                <a:cs typeface="Arial"/>
              </a:rPr>
            </a:br>
            <a:endParaRPr sz="4700" b="1" dirty="0">
              <a:solidFill>
                <a:srgbClr val="00B0F0"/>
              </a:solidFill>
            </a:endParaRPr>
          </a:p>
        </p:txBody>
      </p:sp>
    </p:spTree>
    <p:extLst>
      <p:ext uri="{BB962C8B-B14F-4D97-AF65-F5344CB8AC3E}">
        <p14:creationId xmlns:p14="http://schemas.microsoft.com/office/powerpoint/2010/main" val="22032649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97210817"/>
      </p:ext>
    </p:extLst>
  </p:cSld>
  <p:clrMapOvr>
    <a:masterClrMapping/>
  </p:clrMapOvr>
</p:sld>
</file>

<file path=ppt/theme/theme1.xml><?xml version="1.0" encoding="utf-8"?>
<a:theme xmlns:a="http://schemas.openxmlformats.org/drawingml/2006/main" name="Tema de Office">
  <a:themeElements>
    <a:clrScheme name="Personalizar 4">
      <a:dk1>
        <a:srgbClr val="000080"/>
      </a:dk1>
      <a:lt1>
        <a:sysClr val="window" lastClr="FFFFFF"/>
      </a:lt1>
      <a:dk2>
        <a:srgbClr val="004080"/>
      </a:dk2>
      <a:lt2>
        <a:srgbClr val="FCFCF5"/>
      </a:lt2>
      <a:accent1>
        <a:srgbClr val="004080"/>
      </a:accent1>
      <a:accent2>
        <a:srgbClr val="66CCFF"/>
      </a:accent2>
      <a:accent3>
        <a:srgbClr val="00FFFF"/>
      </a:accent3>
      <a:accent4>
        <a:srgbClr val="66FFCC"/>
      </a:accent4>
      <a:accent5>
        <a:srgbClr val="FF6666"/>
      </a:accent5>
      <a:accent6>
        <a:srgbClr val="FF8000"/>
      </a:accent6>
      <a:hlink>
        <a:srgbClr val="0080FF"/>
      </a:hlink>
      <a:folHlink>
        <a:srgbClr val="FF8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4590</TotalTime>
  <Words>11091</Words>
  <Application>Microsoft Office PowerPoint</Application>
  <PresentationFormat>Panorámica</PresentationFormat>
  <Paragraphs>1932</Paragraphs>
  <Slides>110</Slides>
  <Notes>21</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110</vt:i4>
      </vt:variant>
    </vt:vector>
  </HeadingPairs>
  <TitlesOfParts>
    <vt:vector size="122" baseType="lpstr">
      <vt:lpstr>Arial</vt:lpstr>
      <vt:lpstr>Arial Rounded MT Bold</vt:lpstr>
      <vt:lpstr>Calibri</vt:lpstr>
      <vt:lpstr>Calibri Light</vt:lpstr>
      <vt:lpstr>Gotham Rounded Bold</vt:lpstr>
      <vt:lpstr>Gotham Rounded Medium</vt:lpstr>
      <vt:lpstr>Roboto</vt:lpstr>
      <vt:lpstr>Times New Roman</vt:lpstr>
      <vt:lpstr>Wingdings</vt:lpstr>
      <vt:lpstr>Tema de Office</vt:lpstr>
      <vt:lpstr>Hoja de cálculo</vt:lpstr>
      <vt:lpstr>Gráfico</vt:lpstr>
      <vt:lpstr>Presentación de PowerPoint</vt:lpstr>
      <vt:lpstr> ORDEN DEL DÍA</vt:lpstr>
      <vt:lpstr>Presentación de PowerPoint</vt:lpstr>
      <vt:lpstr>Presentación de PowerPoint</vt:lpstr>
      <vt:lpstr> ACUERDO 01 DE 2018 “Por medio del cual se modifica el Reglamento Interno del Comité Sectorial de Desarrollo Administrativo de Ambiente y se dictan otras disposiciones”</vt:lpstr>
      <vt:lpstr> ACUERDO 01 DE 2018 “Por medio del cual se modifica el Reglamento Interno del Comité Sectorial de Desarrollo Administrativo de Ambiente y se dictan otras disposiciones”</vt:lpstr>
      <vt:lpstr> ACUERDO 01 DE 2018 “Por medio del cual se modifica el Reglamento Interno del Comité Sectorial de Desarrollo Administrativo de Ambiente y se dictan otras disposiciones”</vt:lpstr>
      <vt:lpstr> ACUERDO 01 DE 2018 “Por medio del cual se modifica el Reglamento Interno del Comité Sectorial de Desarrollo Administrativo de Ambiente y se dictan otras disposiciones”</vt:lpstr>
      <vt:lpstr>Presentación de PowerPoint</vt:lpstr>
      <vt:lpstr>Presentación de PowerPoint</vt:lpstr>
      <vt:lpstr>Presentación de PowerPoint</vt:lpstr>
      <vt:lpstr>Presentación de PowerPoint</vt:lpstr>
      <vt:lpstr>Presentación de PowerPoint</vt:lpstr>
      <vt:lpstr>Presentación de PowerPoint</vt:lpstr>
      <vt:lpstr>AVANCES</vt:lpstr>
      <vt:lpstr>Presentación de PowerPoint</vt:lpstr>
      <vt:lpstr>Política Pública de Protección y Bienestar Animal</vt:lpstr>
      <vt:lpstr>Política Pública de Protección y Bienestar Animal</vt:lpstr>
      <vt:lpstr>Política Pública de Protección y Bienestar Animal</vt:lpstr>
      <vt:lpstr>Política Pública de Protección y Bienestar Animal</vt:lpstr>
      <vt:lpstr>Política Pública de Protección y Bienestar Animal</vt:lpstr>
      <vt:lpstr>Política Pública para la gestión de la conservación de la Biodiversidad</vt:lpstr>
      <vt:lpstr>Presentación de PowerPoint</vt:lpstr>
      <vt:lpstr>Política Pública para la gestión de la conservación de la Biodiversidad</vt:lpstr>
      <vt:lpstr>Política Pública para la gestión de la conservación de la Biodiversidad</vt:lpstr>
      <vt:lpstr>Política Pública para el manejo del Suelo de Protección</vt:lpstr>
      <vt:lpstr>Política Pública para el manejo del Suelo de Protección</vt:lpstr>
      <vt:lpstr>Política Pública para el manejo del Suelo de Protección</vt:lpstr>
      <vt:lpstr>Política Pública para el manejo del Suelo de Protección</vt:lpstr>
      <vt:lpstr>Política Pública Distrital de Producción Sostenible</vt:lpstr>
      <vt:lpstr>Política Pública Distrital de Producción Sostenible</vt:lpstr>
      <vt:lpstr>Política Pública Distrital de Producción Sostenible</vt:lpstr>
      <vt:lpstr>Inversión realizada a través de Proyectos</vt:lpstr>
      <vt:lpstr>Política Pública Distrital de Educación Ambiental</vt:lpstr>
      <vt:lpstr>Política Pública Distrital de Educación Ambiental</vt:lpstr>
      <vt:lpstr>Política Pública Distrital de Educación Ambiental</vt:lpstr>
      <vt:lpstr>Política Pública Distrital de Educación Ambiental</vt:lpstr>
      <vt:lpstr>Política Pública  de Ruralidad</vt:lpstr>
      <vt:lpstr>Política Pública Distrital de Ruralidad</vt:lpstr>
      <vt:lpstr>Política Pública de Ruralidad</vt:lpstr>
      <vt:lpstr>Política Pública de Ruralidad</vt:lpstr>
      <vt:lpstr>Política Pública de Humedales del Distrito Capital</vt:lpstr>
      <vt:lpstr>Política Pública de Humedales del Distrito Capital</vt:lpstr>
      <vt:lpstr>Política Pública de Humedales del Distrito Capital</vt:lpstr>
      <vt:lpstr>Política Pública de Humedales del Distrito Capital</vt:lpstr>
      <vt:lpstr>Política Pública de Humedales del Distrito Capital</vt:lpstr>
      <vt:lpstr>Política Pública  Distrital de Salud Ambiental</vt:lpstr>
      <vt:lpstr>Política Pública  Distrital de Salud Ambiental</vt:lpstr>
      <vt:lpstr>Política Pública  Distrital de Salud Ambiental</vt:lpstr>
      <vt:lpstr>Política Pública  Distrital de Salud Ambiental</vt:lpstr>
      <vt:lpstr>Política Pública  Distrital de Salud Ambiental</vt:lpstr>
      <vt:lpstr>Presentación de PowerPoint</vt:lpstr>
      <vt:lpstr>Avance Metas Plan de Desarrollo IDPYBA a junio 30 de 2018.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Avance Metas Plan de Desarrollo SDA a junio 30 de 2018.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Avance Metas Plan de Desarrollo IDIGER a junio 30 de 2018. </vt:lpstr>
      <vt:lpstr>Presentación de PowerPoint</vt:lpstr>
      <vt:lpstr>Presentación de PowerPoint</vt:lpstr>
      <vt:lpstr>Presentación de PowerPoint</vt:lpstr>
      <vt:lpstr>Proyecto 1172- Conocimiento del Riesgo y efectos del cambio climático</vt:lpstr>
      <vt:lpstr>Presentación de PowerPoint</vt:lpstr>
      <vt:lpstr>Presentación de PowerPoint</vt:lpstr>
      <vt:lpstr>Avance Metas Plan de Desarrollo JBB a junio 30 de 2018. </vt:lpstr>
      <vt:lpstr>Presentación de PowerPoint</vt:lpstr>
      <vt:lpstr>PROGRAMAS Y METAS DEL PLAN DISTRITAL DE DESARROLLO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PAOLA.PEREZ</dc:creator>
  <cp:lastModifiedBy>alquiler104</cp:lastModifiedBy>
  <cp:revision>581</cp:revision>
  <dcterms:created xsi:type="dcterms:W3CDTF">2018-02-13T19:50:04Z</dcterms:created>
  <dcterms:modified xsi:type="dcterms:W3CDTF">2021-09-07T19:58:51Z</dcterms:modified>
</cp:coreProperties>
</file>