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31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3" r:id="rId3"/>
    <p:sldMasterId id="2147483685" r:id="rId4"/>
    <p:sldMasterId id="2147483690" r:id="rId5"/>
  </p:sldMasterIdLst>
  <p:notesMasterIdLst>
    <p:notesMasterId r:id="rId57"/>
  </p:notesMasterIdLst>
  <p:sldIdLst>
    <p:sldId id="311" r:id="rId6"/>
    <p:sldId id="256" r:id="rId7"/>
    <p:sldId id="259" r:id="rId8"/>
    <p:sldId id="260" r:id="rId9"/>
    <p:sldId id="308" r:id="rId10"/>
    <p:sldId id="261" r:id="rId11"/>
    <p:sldId id="262" r:id="rId12"/>
    <p:sldId id="264" r:id="rId13"/>
    <p:sldId id="263" r:id="rId14"/>
    <p:sldId id="273" r:id="rId15"/>
    <p:sldId id="269" r:id="rId16"/>
    <p:sldId id="307" r:id="rId17"/>
    <p:sldId id="310" r:id="rId18"/>
    <p:sldId id="265" r:id="rId19"/>
    <p:sldId id="271" r:id="rId20"/>
    <p:sldId id="270" r:id="rId21"/>
    <p:sldId id="268" r:id="rId22"/>
    <p:sldId id="272" r:id="rId23"/>
    <p:sldId id="305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291" r:id="rId56"/>
  </p:sldIdLst>
  <p:sldSz cx="20104100" cy="11309350"/>
  <p:notesSz cx="20104100" cy="1130935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6" autoAdjust="0"/>
    <p:restoredTop sz="94697"/>
  </p:normalViewPr>
  <p:slideViewPr>
    <p:cSldViewPr>
      <p:cViewPr varScale="1">
        <p:scale>
          <a:sx n="66" d="100"/>
          <a:sy n="66" d="100"/>
        </p:scale>
        <p:origin x="49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>
                <a:solidFill>
                  <a:srgbClr val="00B0F0"/>
                </a:solidFill>
                <a:latin typeface="Arial Narrow" panose="020B0506020202030204" pitchFamily="34" charset="0"/>
              </a:rPr>
              <a:t>PRESUPUESTO DE INVERSIÓN POR VIGENCIA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'HISTORICOS '!$C$10</c:f>
              <c:strCache>
                <c:ptCount val="1"/>
                <c:pt idx="0">
                  <c:v>Presupuesto 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accent1">
                        <a:lumMod val="50000"/>
                      </a:schemeClr>
                    </a:solidFill>
                    <a:latin typeface="Arial Narrow" panose="020B050602020203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'HISTORICOS '!$B$11:$B$17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'HISTORICOS '!$C$11:$C$17</c:f>
              <c:numCache>
                <c:formatCode>"$"#,##0</c:formatCode>
                <c:ptCount val="7"/>
                <c:pt idx="0">
                  <c:v>17350</c:v>
                </c:pt>
                <c:pt idx="1">
                  <c:v>21384.852877000001</c:v>
                </c:pt>
                <c:pt idx="2">
                  <c:v>24460.276037</c:v>
                </c:pt>
                <c:pt idx="3">
                  <c:v>50610.899300999998</c:v>
                </c:pt>
                <c:pt idx="4">
                  <c:v>40152.392999999996</c:v>
                </c:pt>
                <c:pt idx="5">
                  <c:v>27956.085780000001</c:v>
                </c:pt>
                <c:pt idx="6">
                  <c:v>41104.457000000002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F3-4083-B410-DDB485A1E6D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098657664"/>
        <c:axId val="-1098667456"/>
      </c:lineChart>
      <c:catAx>
        <c:axId val="-1098657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 Narrow" panose="020B0506020202030204" pitchFamily="34" charset="0"/>
              </a:defRPr>
            </a:pPr>
            <a:endParaRPr lang="es-CO"/>
          </a:p>
        </c:txPr>
        <c:crossAx val="-1098667456"/>
        <c:crosses val="autoZero"/>
        <c:auto val="1"/>
        <c:lblAlgn val="ctr"/>
        <c:lblOffset val="100"/>
        <c:noMultiLvlLbl val="0"/>
      </c:catAx>
      <c:valAx>
        <c:axId val="-1098667456"/>
        <c:scaling>
          <c:orientation val="minMax"/>
        </c:scaling>
        <c:delete val="0"/>
        <c:axPos val="l"/>
        <c:majorGridlines>
          <c:spPr>
            <a:ln w="9525">
              <a:solidFill>
                <a:srgbClr val="FFFFFF">
                  <a:lumMod val="75000"/>
                </a:srgbClr>
              </a:solidFill>
              <a:prstDash val="sysDot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 Narrow" panose="020B0506020202030204" pitchFamily="34" charset="0"/>
              </a:defRPr>
            </a:pPr>
            <a:endParaRPr lang="es-CO"/>
          </a:p>
        </c:txPr>
        <c:crossAx val="-1098657664"/>
        <c:crosses val="autoZero"/>
        <c:crossBetween val="between"/>
      </c:valAx>
      <c:spPr>
        <a:ln>
          <a:solidFill>
            <a:srgbClr val="FFFFFF">
              <a:lumMod val="75000"/>
            </a:srgbClr>
          </a:solidFill>
        </a:ln>
      </c:spPr>
    </c:plotArea>
    <c:legend>
      <c:legendPos val="r"/>
      <c:overlay val="0"/>
      <c:txPr>
        <a:bodyPr/>
        <a:lstStyle/>
        <a:p>
          <a:pPr>
            <a:defRPr sz="1200" b="1">
              <a:latin typeface="Arial Narrow" panose="020B0506020202030204" pitchFamily="34" charset="0"/>
            </a:defRPr>
          </a:pPr>
          <a:endParaRPr lang="es-CO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E3090-8B22-4EC0-A9EE-9E8976BE667C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D1672-579E-48E3-AA10-0F73E21234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974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>
                <a:solidFill>
                  <a:prstClr val="black"/>
                </a:solidFill>
              </a:rPr>
              <a:pPr/>
              <a:t>20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29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871D-3BB0-4C26-B0FD-9E0D89BFB00E}" type="slidenum">
              <a:rPr lang="es-CO" smtClean="0">
                <a:solidFill>
                  <a:prstClr val="black"/>
                </a:solidFill>
              </a:rPr>
              <a:pPr/>
              <a:t>21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871D-3BB0-4C26-B0FD-9E0D89BFB00E}" type="slidenum">
              <a:rPr lang="es-CO" smtClean="0">
                <a:solidFill>
                  <a:prstClr val="black"/>
                </a:solidFill>
              </a:rPr>
              <a:pPr/>
              <a:t>22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1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871D-3BB0-4C26-B0FD-9E0D89BFB00E}" type="slidenum">
              <a:rPr lang="es-CO" smtClean="0">
                <a:solidFill>
                  <a:prstClr val="black"/>
                </a:solidFill>
              </a:rPr>
              <a:pPr/>
              <a:t>23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61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871D-3BB0-4C26-B0FD-9E0D89BFB00E}" type="slidenum">
              <a:rPr lang="es-CO" smtClean="0">
                <a:solidFill>
                  <a:prstClr val="black"/>
                </a:solidFill>
              </a:rPr>
              <a:pPr/>
              <a:t>24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04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871D-3BB0-4C26-B0FD-9E0D89BFB00E}" type="slidenum">
              <a:rPr lang="es-CO" smtClean="0">
                <a:solidFill>
                  <a:prstClr val="black"/>
                </a:solidFill>
              </a:rPr>
              <a:pPr/>
              <a:t>25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3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s-CO" sz="1200" smtClean="0">
                <a:latin typeface="Calibri"/>
                <a:ea typeface="Calibri"/>
                <a:cs typeface="Calibri"/>
                <a:sym typeface="Calibri"/>
              </a:rPr>
              <a:pPr algn="r"/>
              <a:t>29</a:t>
            </a:fld>
            <a:endParaRPr lang="es-CO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215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602043" y="8176038"/>
            <a:ext cx="4502056" cy="3132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20905" y="3718498"/>
            <a:ext cx="17862288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4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10A6B8-67F0-4EA1-A29B-2403B0C0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8504922-B082-410A-B35E-91AB5A32566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5F07A7-1770-4017-8BC2-A059CD706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02BE2E-B516-4DE4-BCA9-411A76CE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80A2C9CD-1B16-4B17-8207-BD1BBA90796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639EE-EB2A-48ED-BF99-642457781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9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BB6401-7823-4601-AE0E-C8950F29C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  <a:prstGeom prst="rect">
            <a:avLst/>
          </a:prstGeom>
        </p:spPr>
        <p:txBody>
          <a:bodyPr lIns="150785" tIns="75392" rIns="150785" bIns="75392"/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300"/>
            </a:lvl2pPr>
            <a:lvl3pPr marL="1507846" indent="0" algn="ctr">
              <a:buNone/>
              <a:defRPr sz="3000"/>
            </a:lvl3pPr>
            <a:lvl4pPr marL="2261768" indent="0" algn="ctr">
              <a:buNone/>
              <a:defRPr sz="2600"/>
            </a:lvl4pPr>
            <a:lvl5pPr marL="3015691" indent="0" algn="ctr">
              <a:buNone/>
              <a:defRPr sz="2600"/>
            </a:lvl5pPr>
            <a:lvl6pPr marL="3769614" indent="0" algn="ctr">
              <a:buNone/>
              <a:defRPr sz="2600"/>
            </a:lvl6pPr>
            <a:lvl7pPr marL="4523537" indent="0" algn="ctr">
              <a:buNone/>
              <a:defRPr sz="2600"/>
            </a:lvl7pPr>
            <a:lvl8pPr marL="5277460" indent="0" algn="ctr">
              <a:buNone/>
              <a:defRPr sz="2600"/>
            </a:lvl8pPr>
            <a:lvl9pPr marL="6031382" indent="0" algn="ctr">
              <a:buNone/>
              <a:defRPr sz="2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872075-F059-4514-9A70-99283872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FE5A92-0A79-4A07-9C10-A391449E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172EC8-6B24-4DED-9031-E810C384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77698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9A0D7-2A3F-4959-B232-7C378724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30" y="440556"/>
            <a:ext cx="13534368" cy="176745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50680999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1ED80-7F64-486D-94E8-82DF5B061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9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A3C450-3735-4305-95D6-EF72E240A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  <a:prstGeom prst="rect">
            <a:avLst/>
          </a:prstGeom>
        </p:spPr>
        <p:txBody>
          <a:bodyPr lIns="150785" tIns="75392" rIns="150785" bIns="75392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CEE4F8-9405-4E51-95E1-0266E6BF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8747E-06AD-4D9C-AFD6-1C625859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96FEA3-0B60-4566-B056-4C6D295B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73169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D1179-63CB-4EC3-B89B-3D336917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48CDC3-37E2-494E-A0EA-A9922705B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  <a:prstGeom prst="rect">
            <a:avLst/>
          </a:prstGeom>
        </p:spPr>
        <p:txBody>
          <a:bodyPr lIns="150785" tIns="75392" rIns="150785" bIns="75392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23F10F-2F32-43CC-A02E-907A87AB9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  <a:prstGeom prst="rect">
            <a:avLst/>
          </a:prstGeom>
        </p:spPr>
        <p:txBody>
          <a:bodyPr lIns="150785" tIns="75392" rIns="150785" bIns="75392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0F293D-E3F5-4541-AF2C-4035E5DF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8D0EB1-9C4A-46D6-9F7E-257B223F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F2F455-D9AB-4ED7-9BF0-921EDD1C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24510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735FE-D335-4C4E-8BDD-A82327C0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E0DDA-1D8C-425C-93F7-845860A51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  <a:prstGeom prst="rect">
            <a:avLst/>
          </a:prstGeom>
        </p:spPr>
        <p:txBody>
          <a:bodyPr lIns="150785" tIns="75392" rIns="150785" bIns="75392" anchor="b"/>
          <a:lstStyle>
            <a:lvl1pPr marL="0" indent="0">
              <a:buNone/>
              <a:defRPr sz="4000" b="1"/>
            </a:lvl1pPr>
            <a:lvl2pPr marL="753923" indent="0">
              <a:buNone/>
              <a:defRPr sz="3300" b="1"/>
            </a:lvl2pPr>
            <a:lvl3pPr marL="1507846" indent="0">
              <a:buNone/>
              <a:defRPr sz="3000" b="1"/>
            </a:lvl3pPr>
            <a:lvl4pPr marL="2261768" indent="0">
              <a:buNone/>
              <a:defRPr sz="2600" b="1"/>
            </a:lvl4pPr>
            <a:lvl5pPr marL="3015691" indent="0">
              <a:buNone/>
              <a:defRPr sz="2600" b="1"/>
            </a:lvl5pPr>
            <a:lvl6pPr marL="3769614" indent="0">
              <a:buNone/>
              <a:defRPr sz="2600" b="1"/>
            </a:lvl6pPr>
            <a:lvl7pPr marL="4523537" indent="0">
              <a:buNone/>
              <a:defRPr sz="2600" b="1"/>
            </a:lvl7pPr>
            <a:lvl8pPr marL="5277460" indent="0">
              <a:buNone/>
              <a:defRPr sz="2600" b="1"/>
            </a:lvl8pPr>
            <a:lvl9pPr marL="6031382" indent="0">
              <a:buNone/>
              <a:defRPr sz="2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36A7-0774-4E9F-A889-9608CDF8B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  <a:prstGeom prst="rect">
            <a:avLst/>
          </a:prstGeom>
        </p:spPr>
        <p:txBody>
          <a:bodyPr lIns="150785" tIns="75392" rIns="150785" bIns="75392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B49904-94E6-407F-9789-452F87159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  <a:prstGeom prst="rect">
            <a:avLst/>
          </a:prstGeom>
        </p:spPr>
        <p:txBody>
          <a:bodyPr lIns="150785" tIns="75392" rIns="150785" bIns="75392" anchor="b"/>
          <a:lstStyle>
            <a:lvl1pPr marL="0" indent="0">
              <a:buNone/>
              <a:defRPr sz="4000" b="1"/>
            </a:lvl1pPr>
            <a:lvl2pPr marL="753923" indent="0">
              <a:buNone/>
              <a:defRPr sz="3300" b="1"/>
            </a:lvl2pPr>
            <a:lvl3pPr marL="1507846" indent="0">
              <a:buNone/>
              <a:defRPr sz="3000" b="1"/>
            </a:lvl3pPr>
            <a:lvl4pPr marL="2261768" indent="0">
              <a:buNone/>
              <a:defRPr sz="2600" b="1"/>
            </a:lvl4pPr>
            <a:lvl5pPr marL="3015691" indent="0">
              <a:buNone/>
              <a:defRPr sz="2600" b="1"/>
            </a:lvl5pPr>
            <a:lvl6pPr marL="3769614" indent="0">
              <a:buNone/>
              <a:defRPr sz="2600" b="1"/>
            </a:lvl6pPr>
            <a:lvl7pPr marL="4523537" indent="0">
              <a:buNone/>
              <a:defRPr sz="2600" b="1"/>
            </a:lvl7pPr>
            <a:lvl8pPr marL="5277460" indent="0">
              <a:buNone/>
              <a:defRPr sz="2600" b="1"/>
            </a:lvl8pPr>
            <a:lvl9pPr marL="6031382" indent="0">
              <a:buNone/>
              <a:defRPr sz="2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670786-63CA-4D08-A55A-F2955F8E5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  <a:prstGeom prst="rect">
            <a:avLst/>
          </a:prstGeom>
        </p:spPr>
        <p:txBody>
          <a:bodyPr lIns="150785" tIns="75392" rIns="150785" bIns="75392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BBBC2C-5638-498A-8505-FFE1B5D8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CF1C096-634F-4E07-B309-60AF328F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E8F906-BC5C-409E-919E-C5839283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1714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251AD-16D2-4EC5-8032-88F3CCFA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7EA7E-945A-41F7-B707-D3042F07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17E00D-F675-42C0-90CC-1725A7AA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FBAE1A-FFC5-462B-900F-13C760B9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46829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10A6B8-67F0-4EA1-A29B-2403B0C0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5F07A7-1770-4017-8BC2-A059CD706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02BE2E-B516-4DE4-BCA9-411A76CE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40636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B882E-4B44-40AF-AF37-466A636F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3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AD1753-A0FB-4501-8EB3-D5014A93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  <a:prstGeom prst="rect">
            <a:avLst/>
          </a:prstGeom>
        </p:spPr>
        <p:txBody>
          <a:bodyPr lIns="150785" tIns="75392" rIns="150785" bIns="75392"/>
          <a:lstStyle>
            <a:lvl1pPr>
              <a:defRPr sz="5300"/>
            </a:lvl1pPr>
            <a:lvl2pPr>
              <a:defRPr sz="4600"/>
            </a:lvl2pPr>
            <a:lvl3pPr>
              <a:defRPr sz="40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6A5B3D-8516-4069-9220-A9E493422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  <a:prstGeom prst="rect">
            <a:avLst/>
          </a:prstGeom>
        </p:spPr>
        <p:txBody>
          <a:bodyPr lIns="150785" tIns="75392" rIns="150785" bIns="75392"/>
          <a:lstStyle>
            <a:lvl1pPr marL="0" indent="0">
              <a:buNone/>
              <a:defRPr sz="2600"/>
            </a:lvl1pPr>
            <a:lvl2pPr marL="753923" indent="0">
              <a:buNone/>
              <a:defRPr sz="2300"/>
            </a:lvl2pPr>
            <a:lvl3pPr marL="1507846" indent="0">
              <a:buNone/>
              <a:defRPr sz="2000"/>
            </a:lvl3pPr>
            <a:lvl4pPr marL="2261768" indent="0">
              <a:buNone/>
              <a:defRPr sz="1600"/>
            </a:lvl4pPr>
            <a:lvl5pPr marL="3015691" indent="0">
              <a:buNone/>
              <a:defRPr sz="1600"/>
            </a:lvl5pPr>
            <a:lvl6pPr marL="3769614" indent="0">
              <a:buNone/>
              <a:defRPr sz="1600"/>
            </a:lvl6pPr>
            <a:lvl7pPr marL="4523537" indent="0">
              <a:buNone/>
              <a:defRPr sz="1600"/>
            </a:lvl7pPr>
            <a:lvl8pPr marL="5277460" indent="0">
              <a:buNone/>
              <a:defRPr sz="1600"/>
            </a:lvl8pPr>
            <a:lvl9pPr marL="6031382" indent="0">
              <a:buNone/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44DAFE-CDFC-4B04-9EFC-9CFCFC59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36F90-2BB7-44D8-974E-0294021B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660582-D3EB-43E9-BE0E-EEA7D19D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2242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50" b="1" i="0">
                <a:solidFill>
                  <a:srgbClr val="009FE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04191-A874-483B-8AB0-816A3D2D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3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C293C1-EF6A-4FE6-97E5-EB4722559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  <a:prstGeom prst="rect">
            <a:avLst/>
          </a:prstGeom>
        </p:spPr>
        <p:txBody>
          <a:bodyPr lIns="150785" tIns="75392" rIns="150785" bIns="75392"/>
          <a:lstStyle>
            <a:lvl1pPr marL="0" indent="0">
              <a:buNone/>
              <a:defRPr sz="5300"/>
            </a:lvl1pPr>
            <a:lvl2pPr marL="753923" indent="0">
              <a:buNone/>
              <a:defRPr sz="4600"/>
            </a:lvl2pPr>
            <a:lvl3pPr marL="1507846" indent="0">
              <a:buNone/>
              <a:defRPr sz="4000"/>
            </a:lvl3pPr>
            <a:lvl4pPr marL="2261768" indent="0">
              <a:buNone/>
              <a:defRPr sz="3300"/>
            </a:lvl4pPr>
            <a:lvl5pPr marL="3015691" indent="0">
              <a:buNone/>
              <a:defRPr sz="3300"/>
            </a:lvl5pPr>
            <a:lvl6pPr marL="3769614" indent="0">
              <a:buNone/>
              <a:defRPr sz="3300"/>
            </a:lvl6pPr>
            <a:lvl7pPr marL="4523537" indent="0">
              <a:buNone/>
              <a:defRPr sz="3300"/>
            </a:lvl7pPr>
            <a:lvl8pPr marL="5277460" indent="0">
              <a:buNone/>
              <a:defRPr sz="3300"/>
            </a:lvl8pPr>
            <a:lvl9pPr marL="6031382" indent="0">
              <a:buNone/>
              <a:defRPr sz="33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9BE7E5-66DC-4790-96F2-ECFE4B2B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  <a:prstGeom prst="rect">
            <a:avLst/>
          </a:prstGeom>
        </p:spPr>
        <p:txBody>
          <a:bodyPr lIns="150785" tIns="75392" rIns="150785" bIns="75392"/>
          <a:lstStyle>
            <a:lvl1pPr marL="0" indent="0">
              <a:buNone/>
              <a:defRPr sz="2600"/>
            </a:lvl1pPr>
            <a:lvl2pPr marL="753923" indent="0">
              <a:buNone/>
              <a:defRPr sz="2300"/>
            </a:lvl2pPr>
            <a:lvl3pPr marL="1507846" indent="0">
              <a:buNone/>
              <a:defRPr sz="2000"/>
            </a:lvl3pPr>
            <a:lvl4pPr marL="2261768" indent="0">
              <a:buNone/>
              <a:defRPr sz="1600"/>
            </a:lvl4pPr>
            <a:lvl5pPr marL="3015691" indent="0">
              <a:buNone/>
              <a:defRPr sz="1600"/>
            </a:lvl5pPr>
            <a:lvl6pPr marL="3769614" indent="0">
              <a:buNone/>
              <a:defRPr sz="1600"/>
            </a:lvl6pPr>
            <a:lvl7pPr marL="4523537" indent="0">
              <a:buNone/>
              <a:defRPr sz="1600"/>
            </a:lvl7pPr>
            <a:lvl8pPr marL="5277460" indent="0">
              <a:buNone/>
              <a:defRPr sz="1600"/>
            </a:lvl8pPr>
            <a:lvl9pPr marL="6031382" indent="0">
              <a:buNone/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62B1E9-6BEF-4C83-844E-705DD27B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6ECF47-89E0-4A18-8093-004A349D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9FC6D9-5E88-452C-8612-4A8ACDB8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2695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78AE0-2F85-4B36-A5AD-B5354271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23164F-3808-4632-B7F3-8304AC809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eaVert" lIns="150785" tIns="75392" rIns="150785" bIns="75392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4C2965-42A8-4708-AF23-01FCDAB5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15EF33-9C40-4984-A719-7C797BC9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6B1AD0-1830-446D-8D9B-AB03337C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64593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4CA6D0-BCF5-4926-9373-8D1069FA9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A02B4B-DB2B-440C-83C7-AE3E5662F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  <a:prstGeom prst="rect">
            <a:avLst/>
          </a:prstGeom>
        </p:spPr>
        <p:txBody>
          <a:bodyPr vert="eaVert" lIns="150785" tIns="75392" rIns="150785" bIns="75392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DFA50-B00E-4A8B-AD36-46CF7B61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8504922-B082-410A-B35E-91AB5A32566D}" type="datetimeFigureOut">
              <a:rPr lang="es-CO" sz="3000" smtClean="0">
                <a:solidFill>
                  <a:prstClr val="black"/>
                </a:solidFill>
              </a:rPr>
              <a:pPr defTabSz="1507846"/>
              <a:t>7/09/2021</a:t>
            </a:fld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2C6BA0-547E-4656-BF66-56117652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endParaRPr lang="es-CO" sz="3000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DAC7CE-F6DB-4248-B372-4F381B4E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lIns="150785" tIns="75392" rIns="150785" bIns="75392"/>
          <a:lstStyle/>
          <a:p>
            <a:pPr defTabSz="1507846"/>
            <a:fld id="{80A2C9CD-1B16-4B17-8207-BD1BBA90796C}" type="slidenum">
              <a:rPr lang="es-CO" sz="3000" smtClean="0">
                <a:solidFill>
                  <a:prstClr val="black"/>
                </a:solidFill>
              </a:rPr>
              <a:pPr defTabSz="1507846"/>
              <a:t>‹Nº›</a:t>
            </a:fld>
            <a:endParaRPr lang="es-CO" sz="3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31939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 type="twoTxTwoObj">
  <p:cSld name="Comparació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005206" y="452902"/>
            <a:ext cx="18093690" cy="188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005206" y="2531517"/>
            <a:ext cx="8882802" cy="105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b" anchorCtr="0"/>
          <a:lstStyle>
            <a:lvl1pPr marL="753786" marR="0" lvl="0" indent="-376893" algn="l" rtl="0">
              <a:spcBef>
                <a:spcPts val="105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527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07571" marR="0" lvl="1" indent="-376893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44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61357" marR="0" lvl="2" indent="-376893" algn="l" rtl="0">
              <a:spcBef>
                <a:spcPts val="79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95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015143" marR="0" lvl="3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768928" marR="0" lvl="4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22714" marR="0" lvl="5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276499" marR="0" lvl="6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030285" marR="0" lvl="7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784071" marR="0" lvl="8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1005206" y="3586530"/>
            <a:ext cx="8882802" cy="651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L="753786" marR="0" lvl="0" indent="-711909" algn="l" rtl="0">
              <a:spcBef>
                <a:spcPts val="105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527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07571" marR="0" lvl="1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61357" marR="0" lvl="2" indent="-628155" algn="l" rtl="0">
              <a:spcBef>
                <a:spcPts val="79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015143" marR="0" lvl="3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768928" marR="0" lvl="4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22714" marR="0" lvl="5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276499" marR="0" lvl="6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030285" marR="0" lvl="7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784071" marR="0" lvl="8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10212606" y="2531517"/>
            <a:ext cx="8886292" cy="105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b" anchorCtr="0"/>
          <a:lstStyle>
            <a:lvl1pPr marL="753786" marR="0" lvl="0" indent="-376893" algn="l" rtl="0">
              <a:spcBef>
                <a:spcPts val="105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527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07571" marR="0" lvl="1" indent="-376893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44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61357" marR="0" lvl="2" indent="-376893" algn="l" rtl="0">
              <a:spcBef>
                <a:spcPts val="79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95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015143" marR="0" lvl="3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768928" marR="0" lvl="4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22714" marR="0" lvl="5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276499" marR="0" lvl="6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030285" marR="0" lvl="7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784071" marR="0" lvl="8" indent="-376893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346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10212606" y="3586530"/>
            <a:ext cx="8886292" cy="651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L="753786" marR="0" lvl="0" indent="-711909" algn="l" rtl="0">
              <a:spcBef>
                <a:spcPts val="105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527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07571" marR="0" lvl="1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61357" marR="0" lvl="2" indent="-628155" algn="l" rtl="0">
              <a:spcBef>
                <a:spcPts val="79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015143" marR="0" lvl="3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768928" marR="0" lvl="4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22714" marR="0" lvl="5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276499" marR="0" lvl="6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030285" marR="0" lvl="7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784071" marR="0" lvl="8" indent="-596747" algn="l" rtl="0">
              <a:spcBef>
                <a:spcPts val="692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34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1005336" y="10482284"/>
            <a:ext cx="4691567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6869796" y="10482284"/>
            <a:ext cx="6364510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4407197" y="10482284"/>
            <a:ext cx="4691567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O" kern="0">
                <a:solidFill>
                  <a:srgbClr val="000000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44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Imagen con títul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940546" y="7916546"/>
            <a:ext cx="12062460" cy="93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3940546" y="1010513"/>
            <a:ext cx="12062460" cy="678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l" rtl="0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70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22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6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05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527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940546" y="8851141"/>
            <a:ext cx="12062460" cy="132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L="753786" marR="0" lvl="0" indent="-376893" algn="l" rtl="0">
              <a:spcBef>
                <a:spcPts val="627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3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07571" marR="0" lvl="1" indent="-376893" algn="l" rtl="0">
              <a:spcBef>
                <a:spcPts val="528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6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61357" marR="0" lvl="2" indent="-376893" algn="l" rtl="0">
              <a:spcBef>
                <a:spcPts val="429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2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015143" marR="0" lvl="3" indent="-376893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9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768928" marR="0" lvl="4" indent="-376893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9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22714" marR="0" lvl="5" indent="-376893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9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276499" marR="0" lvl="6" indent="-376893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9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030285" marR="0" lvl="7" indent="-376893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9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784071" marR="0" lvl="8" indent="-376893" algn="l" rtl="0"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9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1005336" y="10482284"/>
            <a:ext cx="4691567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6869796" y="10482284"/>
            <a:ext cx="6364510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14407197" y="10482284"/>
            <a:ext cx="4691567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O" kern="0">
                <a:solidFill>
                  <a:srgbClr val="000000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39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texto vertical" type="vertTx">
  <p:cSld name="Título y texto vertical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005206" y="452902"/>
            <a:ext cx="18093690" cy="188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6320227" y="-2676169"/>
            <a:ext cx="7463648" cy="1809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L="753786" marR="0" lvl="0" indent="-827070" algn="l" rtl="0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70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07571" marR="0" lvl="1" indent="-764255" algn="l" rtl="0">
              <a:spcBef>
                <a:spcPts val="122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6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61357" marR="0" lvl="2" indent="-711909" algn="l" rtl="0">
              <a:spcBef>
                <a:spcPts val="105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527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015143" marR="0" lvl="3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768928" marR="0" lvl="4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22714" marR="0" lvl="5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276499" marR="0" lvl="6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030285" marR="0" lvl="7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784071" marR="0" lvl="8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1005336" y="10482284"/>
            <a:ext cx="4691567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6869796" y="10482284"/>
            <a:ext cx="6364510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14407197" y="10482284"/>
            <a:ext cx="4691567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O" kern="0">
                <a:solidFill>
                  <a:srgbClr val="000000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2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Título vertical y texto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12012385" y="3015988"/>
            <a:ext cx="9649598" cy="4523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798007" y="-1339902"/>
            <a:ext cx="9649598" cy="13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L="753786" marR="0" lvl="0" indent="-827070" algn="l" rtl="0"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70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07571" marR="0" lvl="1" indent="-764255" algn="l" rtl="0">
              <a:spcBef>
                <a:spcPts val="122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6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61357" marR="0" lvl="2" indent="-711909" algn="l" rtl="0">
              <a:spcBef>
                <a:spcPts val="105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527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015143" marR="0" lvl="3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768928" marR="0" lvl="4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22714" marR="0" lvl="5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276499" marR="0" lvl="6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030285" marR="0" lvl="7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784071" marR="0" lvl="8" indent="-659562" algn="l" rtl="0">
              <a:spcBef>
                <a:spcPts val="89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44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1005336" y="10482284"/>
            <a:ext cx="4691567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6869796" y="10482284"/>
            <a:ext cx="6364510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4407197" y="10482284"/>
            <a:ext cx="4691567" cy="60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5" tIns="60875" rIns="121775" bIns="60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39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O" kern="0">
                <a:solidFill>
                  <a:srgbClr val="000000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61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B0B5C-9AC1-4512-83B1-410501310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4CC41-211A-4F99-BCEF-549E058A1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DBA2EE-6513-4719-A975-079982F7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7A474-B8D5-4909-AD35-15EC5B4D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3B3279-8100-4F5D-BFD0-2C45CF29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01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2431C-2BF5-4B1E-BE70-7851E080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E374B7-FF73-4FF9-8522-AD83D6478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D5B1D8-5D4E-4EEA-83E4-B1CABE44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4D0E70-57EB-4B7C-920D-89388C6A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C6286-0A67-468A-948F-80EA39A5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02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1BEBD-7DC8-4492-BFBE-32B5A102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B41434-3DA2-40E2-A9C2-6040FBC1D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332F5-6E86-4C5F-B9AD-12DCA9CF3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7BC2D3-E962-43E3-B83D-963DB3E94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FBD7F6-55EE-4445-A05C-4CA41914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2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50" b="1" i="0">
                <a:solidFill>
                  <a:srgbClr val="009FE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1330D-762D-4533-9DCD-E7B216DCE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D1109D-11EA-490D-80B5-AE5030F12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D62F63-41B1-4783-B6EA-0AB24E85B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3FB5D2-E296-49F9-B704-CDDDF2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53066A-6117-4BF1-BB99-20159FBD0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35F1EC-02D7-40A0-A488-50583537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31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A72FA-085E-4CE5-8AFC-887A3F2B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A5887E-3466-479B-BC7D-BEAC98B38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C169E1-FD25-47F2-A0E0-266842752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0B4CDB1-EF27-47EE-9D0A-69C17F3BD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E33BDB-34F0-413B-A230-A42AE2F58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BA09681-189E-4986-8786-86A0CC62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047A928-ACE6-461E-AE2F-93134A8B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CB4992-84A7-48B4-A571-27FAAC76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95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D1877-F2BF-442E-A672-DFF3F1F9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935F40-F38A-4C1A-BD16-D81F18D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F241E6-396E-4C23-8213-744C37BC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DDDA7F-F502-431F-A55E-B3DEBE18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66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8CFB7D-292B-45F3-A4A6-2B8AD9A4D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CEBAFF-CD27-4413-BF4C-0AB2CE2DC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FD057-34F9-44B2-9C28-E3E3C3417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39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3321E-9745-429D-997C-E5315D3AA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B1BA5-A1CA-449E-B6E2-F8B042563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542F0C-B9A9-468B-87D0-F0B0FCB96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02868A-02AC-4994-9494-1730AE0A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968242-8DB0-4691-896D-7142BBCD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0A2A4D-0F94-43D5-93D8-1250EABE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75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7A690-03F8-437A-9B39-518E160D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FEDA3B-67D8-44E5-A703-E912A714D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D07465-2846-4052-B217-076804837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D8CA48-F657-4060-A5CF-04DDDD319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A18BD0-854D-466C-97E8-003BD94C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486249-0A9A-4B54-8CAA-1D384966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634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12E30-EDE7-4D23-A7F6-EF3CB908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AE7627-2052-408A-BA06-B9C504069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85BDF-CD36-4316-8E10-A4D4B5FD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BBD71F-ECFA-465F-BBA0-55AE3F12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413D8F-EC9F-475D-B95F-1C172018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485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984E3D-30E0-441E-BD90-E362B8827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4BD33B-E0AC-4958-8775-C6B82460A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0B146D-BA74-45CB-A16D-F790837A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F259FA-4A93-4460-9FD3-8D14C5D6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2AEF4-D4D6-4C0F-8E6C-88AEC9FC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9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602052" y="8176036"/>
            <a:ext cx="4502046" cy="3132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50" b="1" i="0">
                <a:solidFill>
                  <a:srgbClr val="009FE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602043" y="8176038"/>
            <a:ext cx="4502056" cy="3132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20905" y="3718498"/>
            <a:ext cx="17862288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50" b="1" i="0">
                <a:solidFill>
                  <a:srgbClr val="009FE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92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50" b="1" i="0">
                <a:solidFill>
                  <a:srgbClr val="009FE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5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602052" y="8176036"/>
            <a:ext cx="4502046" cy="3132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50" b="1" i="0">
                <a:solidFill>
                  <a:srgbClr val="009FE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1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28841" y="3529506"/>
            <a:ext cx="5020310" cy="3284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850" b="1" i="0">
                <a:solidFill>
                  <a:srgbClr val="009FE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28841" y="3529506"/>
            <a:ext cx="5020310" cy="3284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850" b="1" i="0">
                <a:solidFill>
                  <a:srgbClr val="009FE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06"/>
            <a:ext cx="20104100" cy="253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30" y="129583"/>
            <a:ext cx="13722844" cy="2185952"/>
          </a:xfrm>
          <a:prstGeom prst="rect">
            <a:avLst/>
          </a:prstGeom>
        </p:spPr>
        <p:txBody>
          <a:bodyPr vert="horz" lIns="150785" tIns="75392" rIns="150785" bIns="75392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5191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pull/>
  </p:transition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59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50784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4190" y="10039960"/>
            <a:ext cx="2374582" cy="971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693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8AEB71F-3E9B-4862-99CD-4E350775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0AA172-282F-41EC-BF18-5B78816F2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FE5BE2-00CE-4F80-8909-A4B779F11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9D6EC-4233-4C1F-85A0-1A2B507FCCF4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FEAB34-04F8-4D24-9F39-40DC6BE27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C7DF36-0BE4-406D-BCE3-41A18FC60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88359-0BC1-432C-8345-79A13A936A6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0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9E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706759" y="8280736"/>
            <a:ext cx="4397340" cy="3027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95306" y="7491100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4222" y="7543455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9140946" y="0"/>
                </a:moveTo>
                <a:lnTo>
                  <a:pt x="0" y="0"/>
                </a:lnTo>
              </a:path>
            </a:pathLst>
          </a:custGeom>
          <a:ln w="104708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39150" y="7491100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39150" y="2225502"/>
            <a:ext cx="0" cy="5109845"/>
          </a:xfrm>
          <a:custGeom>
            <a:avLst/>
            <a:gdLst/>
            <a:ahLst/>
            <a:cxnLst/>
            <a:rect l="l" t="t" r="r" b="b"/>
            <a:pathLst>
              <a:path h="5109845">
                <a:moveTo>
                  <a:pt x="0" y="5109404"/>
                </a:moveTo>
                <a:lnTo>
                  <a:pt x="0" y="0"/>
                </a:lnTo>
              </a:path>
            </a:pathLst>
          </a:custGeom>
          <a:ln w="104708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39150" y="2068873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49287" y="2121227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946" y="0"/>
                </a:lnTo>
              </a:path>
            </a:pathLst>
          </a:custGeom>
          <a:ln w="104708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95306" y="2068873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395306" y="2329774"/>
            <a:ext cx="0" cy="5109845"/>
          </a:xfrm>
          <a:custGeom>
            <a:avLst/>
            <a:gdLst/>
            <a:ahLst/>
            <a:cxnLst/>
            <a:rect l="l" t="t" r="r" b="b"/>
            <a:pathLst>
              <a:path h="5109845">
                <a:moveTo>
                  <a:pt x="0" y="0"/>
                </a:moveTo>
                <a:lnTo>
                  <a:pt x="0" y="5109404"/>
                </a:lnTo>
              </a:path>
            </a:pathLst>
          </a:custGeom>
          <a:ln w="104708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78281" y="2712645"/>
            <a:ext cx="10193020" cy="7066280"/>
          </a:xfrm>
          <a:custGeom>
            <a:avLst/>
            <a:gdLst/>
            <a:ahLst/>
            <a:cxnLst/>
            <a:rect l="l" t="t" r="r" b="b"/>
            <a:pathLst>
              <a:path w="10193019" h="7066280">
                <a:moveTo>
                  <a:pt x="7991138" y="5528627"/>
                </a:moveTo>
                <a:lnTo>
                  <a:pt x="5865308" y="5528627"/>
                </a:lnTo>
                <a:lnTo>
                  <a:pt x="6754286" y="6181309"/>
                </a:lnTo>
                <a:lnTo>
                  <a:pt x="7899099" y="7066098"/>
                </a:lnTo>
                <a:lnTo>
                  <a:pt x="7947967" y="6223192"/>
                </a:lnTo>
                <a:lnTo>
                  <a:pt x="7991138" y="5528627"/>
                </a:lnTo>
                <a:close/>
              </a:path>
              <a:path w="10193019" h="7066280">
                <a:moveTo>
                  <a:pt x="10192789" y="0"/>
                </a:moveTo>
                <a:lnTo>
                  <a:pt x="0" y="0"/>
                </a:lnTo>
                <a:lnTo>
                  <a:pt x="0" y="5528627"/>
                </a:lnTo>
                <a:lnTo>
                  <a:pt x="10192789" y="5528627"/>
                </a:lnTo>
                <a:lnTo>
                  <a:pt x="10192789" y="0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08793" y="2739009"/>
            <a:ext cx="10193020" cy="7066280"/>
          </a:xfrm>
          <a:custGeom>
            <a:avLst/>
            <a:gdLst/>
            <a:ahLst/>
            <a:cxnLst/>
            <a:rect l="l" t="t" r="r" b="b"/>
            <a:pathLst>
              <a:path w="10193019" h="7066280">
                <a:moveTo>
                  <a:pt x="0" y="0"/>
                </a:moveTo>
                <a:lnTo>
                  <a:pt x="0" y="5528627"/>
                </a:lnTo>
                <a:lnTo>
                  <a:pt x="5865308" y="5528627"/>
                </a:lnTo>
                <a:lnTo>
                  <a:pt x="6754286" y="6181309"/>
                </a:lnTo>
                <a:lnTo>
                  <a:pt x="7899099" y="7066098"/>
                </a:lnTo>
                <a:lnTo>
                  <a:pt x="7947967" y="6223192"/>
                </a:lnTo>
                <a:lnTo>
                  <a:pt x="7991138" y="5528627"/>
                </a:lnTo>
                <a:lnTo>
                  <a:pt x="10192789" y="5528627"/>
                </a:lnTo>
                <a:lnTo>
                  <a:pt x="10192789" y="0"/>
                </a:lnTo>
                <a:lnTo>
                  <a:pt x="0" y="0"/>
                </a:lnTo>
                <a:close/>
              </a:path>
            </a:pathLst>
          </a:custGeom>
          <a:ln w="1047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623604" y="3706078"/>
            <a:ext cx="8543245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O" sz="4400" dirty="0">
                <a:solidFill>
                  <a:schemeClr val="bg1"/>
                </a:solidFill>
              </a:rPr>
              <a:t>Comité Sectorial de Desarrollo Administrativo de Ambiente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89393" y="5239265"/>
            <a:ext cx="8411668" cy="22518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9235"/>
              </a:lnSpc>
              <a:spcBef>
                <a:spcPts val="130"/>
              </a:spcBef>
            </a:pPr>
            <a:r>
              <a:rPr lang="es-CO" sz="5400" dirty="0">
                <a:solidFill>
                  <a:schemeClr val="bg1"/>
                </a:solidFill>
                <a:latin typeface="Arial"/>
                <a:cs typeface="Arial"/>
              </a:rPr>
              <a:t>Sesión </a:t>
            </a:r>
          </a:p>
          <a:p>
            <a:pPr algn="ctr">
              <a:lnSpc>
                <a:spcPts val="9235"/>
              </a:lnSpc>
              <a:spcBef>
                <a:spcPts val="130"/>
              </a:spcBef>
            </a:pPr>
            <a:r>
              <a:rPr lang="es-CO" sz="5400" dirty="0">
                <a:solidFill>
                  <a:schemeClr val="bg1"/>
                </a:solidFill>
                <a:latin typeface="Arial"/>
                <a:cs typeface="Arial"/>
              </a:rPr>
              <a:t>24 de agosto de 2018</a:t>
            </a:r>
            <a:endParaRPr sz="5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30464" y="3063607"/>
            <a:ext cx="2838450" cy="2461260"/>
          </a:xfrm>
          <a:custGeom>
            <a:avLst/>
            <a:gdLst/>
            <a:ahLst/>
            <a:cxnLst/>
            <a:rect l="l" t="t" r="r" b="b"/>
            <a:pathLst>
              <a:path w="2838450" h="2461260">
                <a:moveTo>
                  <a:pt x="0" y="2460658"/>
                </a:moveTo>
                <a:lnTo>
                  <a:pt x="0" y="0"/>
                </a:lnTo>
                <a:lnTo>
                  <a:pt x="2838416" y="0"/>
                </a:lnTo>
              </a:path>
            </a:pathLst>
          </a:custGeom>
          <a:ln w="1047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753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37850" y="1997075"/>
            <a:ext cx="8307705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0"/>
              </a:spcBef>
            </a:pPr>
            <a:r>
              <a:rPr lang="es-ES" sz="80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8000" b="1" spc="-7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800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800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8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28650" y="3368675"/>
            <a:ext cx="5838825" cy="32010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4265"/>
              </a:lnSpc>
              <a:spcBef>
                <a:spcPts val="110"/>
              </a:spcBef>
            </a:pPr>
            <a:r>
              <a:rPr dirty="0"/>
              <a:t>$</a:t>
            </a:r>
            <a:r>
              <a:rPr lang="es-CO" spc="-705" dirty="0"/>
              <a:t>13.553</a:t>
            </a:r>
            <a:endParaRPr dirty="0"/>
          </a:p>
          <a:p>
            <a:pPr marL="1042035">
              <a:lnSpc>
                <a:spcPts val="10725"/>
              </a:lnSpc>
            </a:pPr>
            <a:r>
              <a:rPr sz="9900" b="0" spc="-10" dirty="0">
                <a:latin typeface="Arial"/>
                <a:cs typeface="Arial"/>
              </a:rPr>
              <a:t>millones</a:t>
            </a:r>
            <a:endParaRPr sz="9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93" y="8330251"/>
            <a:ext cx="4280405" cy="2978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7859" y="8759769"/>
            <a:ext cx="8511540" cy="1322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795"/>
              </a:lnSpc>
              <a:spcBef>
                <a:spcPts val="135"/>
              </a:spcBef>
            </a:pPr>
            <a:r>
              <a:rPr lang="es-ES" sz="5900" b="1" spc="10" dirty="0">
                <a:solidFill>
                  <a:srgbClr val="003B65"/>
                </a:solidFill>
                <a:latin typeface="Arial"/>
                <a:cs typeface="Arial"/>
              </a:rPr>
              <a:t>1149</a:t>
            </a:r>
            <a:endParaRPr sz="5900" dirty="0">
              <a:latin typeface="Arial"/>
              <a:cs typeface="Arial"/>
            </a:endParaRPr>
          </a:p>
          <a:p>
            <a:pPr marL="12700">
              <a:lnSpc>
                <a:spcPts val="3375"/>
              </a:lnSpc>
            </a:pPr>
            <a:r>
              <a:rPr lang="es-CO" sz="3050" spc="-5" dirty="0">
                <a:solidFill>
                  <a:srgbClr val="3C3C3B"/>
                </a:solidFill>
                <a:latin typeface="Arial"/>
                <a:cs typeface="Arial"/>
              </a:rPr>
              <a:t>Protección y Bienestar Animal</a:t>
            </a:r>
            <a:endParaRPr sz="30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39A9AC6-AAC1-495C-BAAE-23F39EFFCBEC}"/>
              </a:ext>
            </a:extLst>
          </p:cNvPr>
          <p:cNvSpPr/>
          <p:nvPr/>
        </p:nvSpPr>
        <p:spPr>
          <a:xfrm>
            <a:off x="1137859" y="7190109"/>
            <a:ext cx="10693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Construcción de la Casa Ecológica de los Animales CEA y  del Centro de Recepción y Rehabilitación de Flora y Fauna Silvestre CRFFS.</a:t>
            </a:r>
            <a:endParaRPr lang="es-CO" sz="3200" dirty="0"/>
          </a:p>
        </p:txBody>
      </p:sp>
      <p:pic>
        <p:nvPicPr>
          <p:cNvPr id="8" name="Imagen 7" descr="2018-07-19 15.40.20">
            <a:extLst>
              <a:ext uri="{FF2B5EF4-FFF2-40B4-BE49-F238E27FC236}">
                <a16:creationId xmlns:a16="http://schemas.microsoft.com/office/drawing/2014/main" id="{D9D1A015-C779-472A-910F-6203783A72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1" y="88061"/>
            <a:ext cx="9144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9E8C17-53F5-4F57-8C34-CFA61BF5A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80452" y="3842180"/>
            <a:ext cx="2660469" cy="35472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515" y="434775"/>
            <a:ext cx="6478905" cy="103105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ES" sz="66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6600" b="1" spc="-7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660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660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6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515" y="1387475"/>
            <a:ext cx="5928360" cy="256249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>
              <a:lnSpc>
                <a:spcPct val="90000"/>
              </a:lnSpc>
              <a:spcBef>
                <a:spcPts val="110"/>
              </a:spcBef>
            </a:pPr>
            <a:r>
              <a:rPr sz="9600" dirty="0"/>
              <a:t>$</a:t>
            </a:r>
            <a:r>
              <a:rPr lang="es-CO" sz="9600" dirty="0"/>
              <a:t>11.021</a:t>
            </a:r>
            <a:br>
              <a:rPr lang="es-CO" sz="9600" dirty="0"/>
            </a:br>
            <a:r>
              <a:rPr sz="8800" b="0" spc="-10" dirty="0" err="1">
                <a:latin typeface="Arial"/>
                <a:cs typeface="Arial"/>
              </a:rPr>
              <a:t>millones</a:t>
            </a:r>
            <a:endParaRPr sz="8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82" y="8330253"/>
            <a:ext cx="4280416" cy="297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7829" y="8523899"/>
            <a:ext cx="8658225" cy="183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70" dirty="0">
                <a:solidFill>
                  <a:srgbClr val="003B65"/>
                </a:solidFill>
                <a:latin typeface="Arial"/>
                <a:cs typeface="Arial"/>
              </a:rPr>
              <a:t>1141</a:t>
            </a:r>
            <a:endParaRPr sz="5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900" spc="10" dirty="0">
                <a:solidFill>
                  <a:srgbClr val="3C3C3B"/>
                </a:solidFill>
                <a:latin typeface="Arial"/>
                <a:cs typeface="Arial"/>
              </a:rPr>
              <a:t>Gestión </a:t>
            </a:r>
            <a:r>
              <a:rPr sz="5900" spc="5" dirty="0">
                <a:solidFill>
                  <a:srgbClr val="3C3C3B"/>
                </a:solidFill>
                <a:latin typeface="Arial"/>
                <a:cs typeface="Arial"/>
              </a:rPr>
              <a:t>ambiental</a:t>
            </a:r>
            <a:r>
              <a:rPr sz="5900" spc="-3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5900" spc="5" dirty="0">
                <a:solidFill>
                  <a:srgbClr val="3C3C3B"/>
                </a:solidFill>
                <a:latin typeface="Arial"/>
                <a:cs typeface="Arial"/>
              </a:rPr>
              <a:t>urbana</a:t>
            </a:r>
            <a:endParaRPr sz="5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n 18">
            <a:extLst>
              <a:ext uri="{FF2B5EF4-FFF2-40B4-BE49-F238E27FC236}">
                <a16:creationId xmlns:a16="http://schemas.microsoft.com/office/drawing/2014/main" id="{3D87F4D5-3838-4E51-B4BB-039628F91A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7"/>
          <a:stretch/>
        </p:blipFill>
        <p:spPr>
          <a:xfrm>
            <a:off x="1889125" y="3996788"/>
            <a:ext cx="4124325" cy="465175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0F69353-8132-4693-AE72-650E857727B6}"/>
              </a:ext>
            </a:extLst>
          </p:cNvPr>
          <p:cNvSpPr/>
          <p:nvPr/>
        </p:nvSpPr>
        <p:spPr>
          <a:xfrm>
            <a:off x="6927850" y="455007"/>
            <a:ext cx="1249680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4000" dirty="0">
                <a:ea typeface="Calibri" panose="020F0502020204030204" pitchFamily="34" charset="0"/>
                <a:cs typeface="Times New Roman" panose="02020603050405020304" pitchFamily="18" charset="0"/>
              </a:rPr>
              <a:t>Emisión de lineamientos y determinantes ambientales en proyectos urbanos y arquitectónicos de diferentes escalas, así como a instrumentos de planeamiento urbano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4000" dirty="0"/>
              <a:t>Programa Gestión Ambiental Empresarial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4000" dirty="0"/>
              <a:t>aprovechamiento y/o valorización de llantas usadas registro de los establecimientos, generadores y gestores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4000" dirty="0"/>
              <a:t>Acciones de evaluación, control y seguimiento al manejo y disposición final de RCD  y a los Proyectos Especiales de Infraestructura –PEI, propuesta de aprovechamiento y tratamiento final de RCD.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4000" dirty="0"/>
              <a:t>Control y seguimiento a los generadores de residuos hospitalarios y similares generadas en el Distrito Capital.</a:t>
            </a:r>
            <a:endParaRPr lang="es-CO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28425" y="92075"/>
            <a:ext cx="8307705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0"/>
              </a:spcBef>
            </a:pPr>
            <a:r>
              <a:rPr lang="es-ES" sz="80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8000" b="1" spc="-7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800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800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8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19225" y="1463675"/>
            <a:ext cx="5838825" cy="351230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4265"/>
              </a:lnSpc>
              <a:spcBef>
                <a:spcPts val="110"/>
              </a:spcBef>
            </a:pPr>
            <a:r>
              <a:rPr dirty="0"/>
              <a:t>$</a:t>
            </a:r>
            <a:r>
              <a:rPr lang="es-CO" spc="-705" dirty="0"/>
              <a:t>7.892 </a:t>
            </a:r>
            <a:r>
              <a:rPr sz="9900" b="0" spc="-10" dirty="0" err="1">
                <a:latin typeface="Arial"/>
                <a:cs typeface="Arial"/>
              </a:rPr>
              <a:t>millones</a:t>
            </a:r>
            <a:endParaRPr sz="9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93" y="8330251"/>
            <a:ext cx="4280405" cy="2978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7859" y="8759769"/>
            <a:ext cx="8511540" cy="1322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795"/>
              </a:lnSpc>
              <a:spcBef>
                <a:spcPts val="135"/>
              </a:spcBef>
            </a:pPr>
            <a:r>
              <a:rPr sz="5900" b="1" spc="10" dirty="0">
                <a:solidFill>
                  <a:srgbClr val="003B65"/>
                </a:solidFill>
                <a:latin typeface="Arial"/>
                <a:cs typeface="Arial"/>
              </a:rPr>
              <a:t>978</a:t>
            </a:r>
            <a:endParaRPr sz="5900">
              <a:latin typeface="Arial"/>
              <a:cs typeface="Arial"/>
            </a:endParaRPr>
          </a:p>
          <a:p>
            <a:pPr marL="12700">
              <a:lnSpc>
                <a:spcPts val="3375"/>
              </a:lnSpc>
            </a:pP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Centro de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Información y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Modelamiento</a:t>
            </a:r>
            <a:r>
              <a:rPr sz="3050" spc="-25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Ambiental</a:t>
            </a:r>
            <a:endParaRPr sz="3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n 6" descr="MONTAJE 1 CIMAB.jpg">
            <a:extLst>
              <a:ext uri="{FF2B5EF4-FFF2-40B4-BE49-F238E27FC236}">
                <a16:creationId xmlns:a16="http://schemas.microsoft.com/office/drawing/2014/main" id="{EF632B9F-87E0-40E9-87A5-71B0154E5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025" y="4816475"/>
            <a:ext cx="5838825" cy="437911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6C70941-AE42-499B-AD8E-B803AA4B27D0}"/>
              </a:ext>
            </a:extLst>
          </p:cNvPr>
          <p:cNvSpPr/>
          <p:nvPr/>
        </p:nvSpPr>
        <p:spPr>
          <a:xfrm>
            <a:off x="220816" y="1189042"/>
            <a:ext cx="13486191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600" kern="1600" dirty="0">
                <a:ea typeface="Times New Roman" panose="02020603050405020304" pitchFamily="18" charset="0"/>
              </a:rPr>
              <a:t>Informes de calidad de aire resultado de la operación de la </a:t>
            </a:r>
            <a:r>
              <a:rPr lang="es-ES" sz="3600" kern="1600" dirty="0">
                <a:ea typeface="Times New Roman" panose="02020603050405020304" pitchFamily="18" charset="0"/>
              </a:rPr>
              <a:t>red de monitoreo de calidad de aire de Bogotá - </a:t>
            </a:r>
            <a:r>
              <a:rPr lang="es-CO" sz="3600" kern="1600" dirty="0">
                <a:ea typeface="Times New Roman" panose="02020603050405020304" pitchFamily="18" charset="0"/>
              </a:rPr>
              <a:t>RMCAB  y </a:t>
            </a:r>
            <a:r>
              <a:rPr lang="es-ES" sz="3600" kern="1600" dirty="0">
                <a:ea typeface="Times New Roman" panose="02020603050405020304" pitchFamily="18" charset="0"/>
              </a:rPr>
              <a:t>mantenimiento correctivo y preventivo de los equipos que conforman las estaciones.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kern="1600" dirty="0">
                <a:ea typeface="Times New Roman" panose="02020603050405020304" pitchFamily="18" charset="0"/>
              </a:rPr>
              <a:t>Integración de las estaciones de la Red de Monitoreo del Aeropuerto El Dorado a la Red del Perímetro Urbano, para la ampliación del perímetro medido.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kern="1600" dirty="0">
                <a:ea typeface="Times New Roman" panose="02020603050405020304" pitchFamily="18" charset="0"/>
              </a:rPr>
              <a:t>Integración de las estaciones de la Red de del Sistema de Alertas Tempranas de Bogotá, a la red de monitoreo de Calidad del Aire de Bogotá.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kern="1600" dirty="0">
                <a:ea typeface="Times New Roman" panose="02020603050405020304" pitchFamily="18" charset="0"/>
              </a:rPr>
              <a:t>Evaluación, definición y rediseño de la Red de calidad hídrica de Bogotá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/>
              <a:t>Instrumentos técnicos y tecnológicos para la captura de información y datos de emisión en fuentes y/o servicios de monitoreo ambiental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1995577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823685" y="8330253"/>
            <a:ext cx="4280413" cy="297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37834" y="8318100"/>
            <a:ext cx="14302740" cy="22517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795"/>
              </a:lnSpc>
              <a:spcBef>
                <a:spcPts val="135"/>
              </a:spcBef>
            </a:pPr>
            <a:r>
              <a:rPr sz="5900" b="1" spc="-70" dirty="0">
                <a:solidFill>
                  <a:srgbClr val="003B65"/>
                </a:solidFill>
                <a:latin typeface="Arial"/>
                <a:cs typeface="Arial"/>
              </a:rPr>
              <a:t>1150</a:t>
            </a:r>
            <a:endParaRPr sz="5900" dirty="0">
              <a:latin typeface="Arial"/>
              <a:cs typeface="Arial"/>
            </a:endParaRPr>
          </a:p>
          <a:p>
            <a:pPr marL="12700">
              <a:lnSpc>
                <a:spcPts val="3375"/>
              </a:lnSpc>
            </a:pP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Implementación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de acciones del plan de manejo de la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franja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de adecuación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y</a:t>
            </a:r>
            <a:r>
              <a:rPr sz="3050" spc="-3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la</a:t>
            </a:r>
            <a:endParaRPr sz="30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reserva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forestal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protectora de los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cerros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orientales en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cumplimiento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de la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sentencia 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del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consejo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de</a:t>
            </a:r>
            <a:r>
              <a:rPr sz="3050" spc="-9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estado</a:t>
            </a:r>
            <a:endParaRPr sz="30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DC82BEE-EA72-43F4-8147-61FC57DAED9E}"/>
              </a:ext>
            </a:extLst>
          </p:cNvPr>
          <p:cNvSpPr txBox="1"/>
          <p:nvPr/>
        </p:nvSpPr>
        <p:spPr>
          <a:xfrm>
            <a:off x="572437" y="660966"/>
            <a:ext cx="6096000" cy="170700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60000"/>
              </a:lnSpc>
              <a:spcBef>
                <a:spcPts val="120"/>
              </a:spcBef>
            </a:pPr>
            <a:r>
              <a:rPr lang="es-ES" sz="88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lang="es-ES_tradnl" sz="8800" dirty="0">
                <a:latin typeface="Arial"/>
                <a:cs typeface="Arial"/>
              </a:rPr>
              <a:t> </a:t>
            </a:r>
          </a:p>
          <a:p>
            <a:pPr marL="12700">
              <a:lnSpc>
                <a:spcPct val="60000"/>
              </a:lnSpc>
              <a:spcBef>
                <a:spcPts val="120"/>
              </a:spcBef>
            </a:pPr>
            <a:r>
              <a:rPr sz="880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880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9900" dirty="0">
              <a:latin typeface="Arial"/>
              <a:cs typeface="Arial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E024C97B-32FF-4BF5-8D8C-8888D1717CFB}"/>
              </a:ext>
            </a:extLst>
          </p:cNvPr>
          <p:cNvSpPr/>
          <p:nvPr/>
        </p:nvSpPr>
        <p:spPr>
          <a:xfrm>
            <a:off x="11652250" y="0"/>
            <a:ext cx="8451850" cy="474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3FD015D-A22C-490E-9032-40E2886A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09" y="1811129"/>
            <a:ext cx="2475611" cy="1661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5326663-FED4-435B-8968-699263B3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-60324"/>
            <a:ext cx="3505200" cy="1707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n 16">
            <a:extLst>
              <a:ext uri="{FF2B5EF4-FFF2-40B4-BE49-F238E27FC236}">
                <a16:creationId xmlns:a16="http://schemas.microsoft.com/office/drawing/2014/main" id="{F4A77E47-EF3B-457A-8A3B-961A347E6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02" y="1920875"/>
            <a:ext cx="3013759" cy="1635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E652E67-0163-4BD5-B0B4-9140B476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84" y="3769569"/>
            <a:ext cx="3591932" cy="1542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E130A612-E9E0-4548-B701-EE4EEA90DDB0}"/>
              </a:ext>
            </a:extLst>
          </p:cNvPr>
          <p:cNvSpPr/>
          <p:nvPr/>
        </p:nvSpPr>
        <p:spPr>
          <a:xfrm>
            <a:off x="246043" y="5654675"/>
            <a:ext cx="196358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600" dirty="0">
                <a:ea typeface="Calibri" panose="020F0502020204030204" pitchFamily="34" charset="0"/>
              </a:rPr>
              <a:t>Adquisición predial de los predios viabilizados técnica y jurídicamente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600" dirty="0"/>
              <a:t>Habilitación de redes de senderos secundarios ecológicos, y habilitación de una cantera;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600" dirty="0"/>
              <a:t>Restauración, prevención y mitigación de incendios forestales, e Implementación de incentivos a la conservación</a:t>
            </a:r>
            <a:endParaRPr lang="es-CO" sz="3600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022BEA4-A9B8-4053-BE49-8EA1377583DE}"/>
              </a:ext>
            </a:extLst>
          </p:cNvPr>
          <p:cNvSpPr/>
          <p:nvPr/>
        </p:nvSpPr>
        <p:spPr>
          <a:xfrm>
            <a:off x="298533" y="2265533"/>
            <a:ext cx="469166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/>
                <a:cs typeface="Arial"/>
              </a:rPr>
              <a:t>  </a:t>
            </a:r>
            <a:r>
              <a:rPr lang="es-ES" sz="9600" b="1" dirty="0">
                <a:solidFill>
                  <a:srgbClr val="009FE5"/>
                </a:solidFill>
                <a:latin typeface="Arial"/>
                <a:cs typeface="Arial"/>
              </a:rPr>
              <a:t>$7.833</a:t>
            </a:r>
            <a:r>
              <a:rPr lang="es-ES" sz="9600" dirty="0">
                <a:latin typeface="Arial"/>
                <a:cs typeface="Arial"/>
              </a:rPr>
              <a:t> </a:t>
            </a:r>
          </a:p>
          <a:p>
            <a:r>
              <a:rPr lang="es-ES" sz="9600" spc="-10" dirty="0">
                <a:solidFill>
                  <a:srgbClr val="009FE5"/>
                </a:solidFill>
                <a:latin typeface="Arial"/>
                <a:cs typeface="Arial"/>
              </a:rPr>
              <a:t>millones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73013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42650" y="701675"/>
            <a:ext cx="8307705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0"/>
              </a:spcBef>
            </a:pPr>
            <a:r>
              <a:rPr lang="es-CO" sz="72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7200" b="1" spc="-7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720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720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43050" y="1920875"/>
            <a:ext cx="5020310" cy="2082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>
              <a:lnSpc>
                <a:spcPct val="80000"/>
              </a:lnSpc>
              <a:spcBef>
                <a:spcPts val="110"/>
              </a:spcBef>
            </a:pPr>
            <a:r>
              <a:rPr sz="8800" dirty="0"/>
              <a:t>$</a:t>
            </a:r>
            <a:r>
              <a:rPr lang="es-CO" sz="8800" dirty="0"/>
              <a:t>6.682</a:t>
            </a:r>
            <a:br>
              <a:rPr lang="es-CO" sz="8800" dirty="0"/>
            </a:br>
            <a:r>
              <a:rPr sz="8000" b="0" spc="-10" dirty="0" err="1">
                <a:latin typeface="Arial"/>
                <a:cs typeface="Arial"/>
              </a:rPr>
              <a:t>millones</a:t>
            </a:r>
            <a:endParaRPr sz="8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91" y="8330253"/>
            <a:ext cx="4280407" cy="297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7845" y="8854826"/>
            <a:ext cx="14043660" cy="1301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6630"/>
              </a:lnSpc>
              <a:spcBef>
                <a:spcPts val="120"/>
              </a:spcBef>
            </a:pPr>
            <a:r>
              <a:rPr sz="5750" b="1" spc="0" dirty="0">
                <a:solidFill>
                  <a:srgbClr val="003B65"/>
                </a:solidFill>
                <a:latin typeface="Arial"/>
                <a:cs typeface="Arial"/>
              </a:rPr>
              <a:t>981</a:t>
            </a:r>
            <a:endParaRPr sz="575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Participación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educación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y comunicación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para la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sostenibilidad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ambiental del D.</a:t>
            </a:r>
            <a:r>
              <a:rPr sz="3050" spc="-7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C.</a:t>
            </a:r>
            <a:endParaRPr sz="3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n 14" descr="J:\MBHA_Todo\EXPEDIENTE LOCAL\6. TUNJUELITO\2017_ Tunjuelito_SA\Junio_2017\policia civica 17 de junio b.jpg">
            <a:extLst>
              <a:ext uri="{FF2B5EF4-FFF2-40B4-BE49-F238E27FC236}">
                <a16:creationId xmlns:a16="http://schemas.microsoft.com/office/drawing/2014/main" id="{44AF1367-F62F-42D9-96D5-B8E2355995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" y="0"/>
            <a:ext cx="83515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1881497-11F1-4810-B06D-23D45DE06C71}"/>
              </a:ext>
            </a:extLst>
          </p:cNvPr>
          <p:cNvSpPr/>
          <p:nvPr/>
        </p:nvSpPr>
        <p:spPr>
          <a:xfrm>
            <a:off x="8488031" y="4330511"/>
            <a:ext cx="104851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dirty="0">
                <a:ea typeface="Times New Roman" panose="02020603050405020304" pitchFamily="18" charset="0"/>
              </a:rPr>
              <a:t>Proceso de fortalecimiento de</a:t>
            </a:r>
            <a:r>
              <a:rPr lang="es-MX" sz="3200" dirty="0">
                <a:ea typeface="Times New Roman" panose="02020603050405020304" pitchFamily="18" charset="0"/>
              </a:rPr>
              <a:t> la participación de la ciudadanía, organizaciones sociales, sector público y privado e instituciones educativas y demás actores sociales, en jornadas que mejoren las condiciones ambientales de las 20 localidades de Bogotá D.C. </a:t>
            </a:r>
            <a:r>
              <a:rPr lang="es-MX" sz="3200" dirty="0"/>
              <a:t>desarrollando los componentes temáticos a través de acciones pedagógicas, procesos de formación y caminatas ecológicas.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O" sz="3200" dirty="0"/>
              <a:t>Fortalecer los procesos de participación con las comunidades étnicas en cada una de las localidades. </a:t>
            </a:r>
            <a:r>
              <a:rPr lang="es-ES" sz="3200" dirty="0"/>
              <a:t> </a:t>
            </a:r>
            <a:endParaRPr lang="es-CO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6650" y="777875"/>
            <a:ext cx="8307705" cy="13703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CO" sz="88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8800" b="1" spc="-7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880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880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8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6650" y="2301875"/>
            <a:ext cx="5020310" cy="232448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>
              <a:lnSpc>
                <a:spcPct val="80000"/>
              </a:lnSpc>
              <a:spcBef>
                <a:spcPts val="110"/>
              </a:spcBef>
            </a:pPr>
            <a:r>
              <a:rPr sz="9600" dirty="0"/>
              <a:t>$</a:t>
            </a:r>
            <a:r>
              <a:rPr lang="es-CO" sz="9600" dirty="0"/>
              <a:t>5.203</a:t>
            </a:r>
            <a:br>
              <a:rPr lang="es-ES_tradnl" sz="9600" dirty="0"/>
            </a:br>
            <a:r>
              <a:rPr sz="8800" b="0" spc="-10" dirty="0">
                <a:latin typeface="Arial"/>
                <a:cs typeface="Arial"/>
              </a:rPr>
              <a:t>millones</a:t>
            </a:r>
            <a:endParaRPr sz="8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85" y="8330251"/>
            <a:ext cx="4280413" cy="2978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7859" y="8765716"/>
            <a:ext cx="10915015" cy="1301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6630"/>
              </a:lnSpc>
              <a:spcBef>
                <a:spcPts val="120"/>
              </a:spcBef>
            </a:pPr>
            <a:r>
              <a:rPr sz="5750" b="1" spc="0" dirty="0">
                <a:solidFill>
                  <a:srgbClr val="003B65"/>
                </a:solidFill>
                <a:latin typeface="Arial"/>
                <a:cs typeface="Arial"/>
              </a:rPr>
              <a:t>1030</a:t>
            </a:r>
            <a:endParaRPr sz="575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Gestión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eficiente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con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el uso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y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apropiación de las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TIC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en la</a:t>
            </a:r>
            <a:r>
              <a:rPr sz="3050" spc="-1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SDA</a:t>
            </a:r>
            <a:endParaRPr sz="3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1ED9315-81AF-41B7-8ED5-068378D589DF}"/>
              </a:ext>
            </a:extLst>
          </p:cNvPr>
          <p:cNvSpPr/>
          <p:nvPr/>
        </p:nvSpPr>
        <p:spPr>
          <a:xfrm>
            <a:off x="1569341" y="6682994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D9C50FE-1E8E-4700-8E3B-E28C8BA5474C}"/>
              </a:ext>
            </a:extLst>
          </p:cNvPr>
          <p:cNvSpPr/>
          <p:nvPr/>
        </p:nvSpPr>
        <p:spPr>
          <a:xfrm>
            <a:off x="1136650" y="4626357"/>
            <a:ext cx="15697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600" dirty="0">
                <a:ea typeface="Times New Roman" panose="02020603050405020304" pitchFamily="18" charset="0"/>
              </a:rPr>
              <a:t>Fortalecimiento en la infraestructura tecnológica de la entidad, la operación en la entidad por medio de los contratos de mantenimientos sobre toda la infraestructura y los Servicios tecnológicos.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sz="3600" dirty="0">
                <a:ea typeface="Times New Roman" panose="02020603050405020304" pitchFamily="18" charset="0"/>
              </a:rPr>
              <a:t>Adopción e implementación de Arquitectura de Integración e Interoperabilidad, así como la gestión y Gobierno de Datos.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sz="3600" dirty="0"/>
              <a:t>Controles en la implementación del SGSI para el cumplimiento de la norma ISO 27001</a:t>
            </a:r>
            <a:r>
              <a:rPr lang="es-ES_tradnl" sz="2400" dirty="0"/>
              <a:t>.</a:t>
            </a:r>
            <a:endParaRPr lang="es-CO" sz="2400" dirty="0">
              <a:effectLst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4491" y="15875"/>
            <a:ext cx="73914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ES" sz="80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8000" b="1" spc="-7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800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800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8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35039" y="1284003"/>
            <a:ext cx="5020310" cy="351230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4265"/>
              </a:lnSpc>
              <a:spcBef>
                <a:spcPts val="110"/>
              </a:spcBef>
            </a:pPr>
            <a:r>
              <a:rPr sz="10700" dirty="0"/>
              <a:t>$</a:t>
            </a:r>
            <a:r>
              <a:rPr lang="es-CO" sz="10700" dirty="0"/>
              <a:t>4.372</a:t>
            </a:r>
            <a:br>
              <a:rPr lang="es-CO" sz="10700" dirty="0"/>
            </a:br>
            <a:r>
              <a:rPr sz="9600" b="0" spc="-10" dirty="0" err="1">
                <a:latin typeface="Arial"/>
                <a:cs typeface="Arial"/>
              </a:rPr>
              <a:t>millones</a:t>
            </a:r>
            <a:endParaRPr sz="9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91" y="8330253"/>
            <a:ext cx="4280407" cy="297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7845" y="8759769"/>
            <a:ext cx="12522835" cy="13658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820"/>
              </a:lnSpc>
              <a:spcBef>
                <a:spcPts val="135"/>
              </a:spcBef>
            </a:pPr>
            <a:r>
              <a:rPr sz="5900" b="1" spc="-50" dirty="0">
                <a:solidFill>
                  <a:srgbClr val="003B65"/>
                </a:solidFill>
                <a:latin typeface="Arial"/>
                <a:cs typeface="Arial"/>
              </a:rPr>
              <a:t>1100</a:t>
            </a:r>
            <a:endParaRPr sz="5900" dirty="0">
              <a:latin typeface="Arial"/>
              <a:cs typeface="Arial"/>
            </a:endParaRPr>
          </a:p>
          <a:p>
            <a:pPr marL="12700">
              <a:lnSpc>
                <a:spcPts val="3700"/>
              </a:lnSpc>
            </a:pPr>
            <a:r>
              <a:rPr sz="3300" spc="-10" dirty="0">
                <a:solidFill>
                  <a:srgbClr val="3C3C3B"/>
                </a:solidFill>
                <a:latin typeface="Arial"/>
                <a:cs typeface="Arial"/>
              </a:rPr>
              <a:t>Direccionamiento estratégico, </a:t>
            </a:r>
            <a:r>
              <a:rPr sz="3300" spc="-5" dirty="0">
                <a:solidFill>
                  <a:srgbClr val="3C3C3B"/>
                </a:solidFill>
                <a:latin typeface="Arial"/>
                <a:cs typeface="Arial"/>
              </a:rPr>
              <a:t>coordinación y </a:t>
            </a:r>
            <a:r>
              <a:rPr sz="3300" spc="-10" dirty="0">
                <a:solidFill>
                  <a:srgbClr val="3C3C3B"/>
                </a:solidFill>
                <a:latin typeface="Arial"/>
                <a:cs typeface="Arial"/>
              </a:rPr>
              <a:t>orientación </a:t>
            </a:r>
            <a:r>
              <a:rPr sz="3300" spc="-5" dirty="0">
                <a:solidFill>
                  <a:srgbClr val="3C3C3B"/>
                </a:solidFill>
                <a:latin typeface="Arial"/>
                <a:cs typeface="Arial"/>
              </a:rPr>
              <a:t>de la</a:t>
            </a:r>
            <a:r>
              <a:rPr sz="3300" spc="13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3C3C3B"/>
                </a:solidFill>
                <a:latin typeface="Arial"/>
                <a:cs typeface="Arial"/>
              </a:rPr>
              <a:t>SDA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41D4284-697A-4A78-8E12-322053E6B978}"/>
              </a:ext>
            </a:extLst>
          </p:cNvPr>
          <p:cNvSpPr/>
          <p:nvPr/>
        </p:nvSpPr>
        <p:spPr>
          <a:xfrm>
            <a:off x="1517650" y="15875"/>
            <a:ext cx="8307705" cy="541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6A7BB5-4188-478E-8E2D-84B7B30A3CA3}"/>
              </a:ext>
            </a:extLst>
          </p:cNvPr>
          <p:cNvSpPr/>
          <p:nvPr/>
        </p:nvSpPr>
        <p:spPr>
          <a:xfrm>
            <a:off x="1365249" y="5655687"/>
            <a:ext cx="152400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3200" dirty="0">
                <a:ea typeface="Times New Roman" panose="02020603050405020304" pitchFamily="18" charset="0"/>
              </a:rPr>
              <a:t>Adoptar las acciones pertinentes para mejorar los procesos y por ende el cumplimiento de los objetivos organizacionales.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3200" dirty="0"/>
              <a:t>Mantener los actuales 8 puntos de atención al ciudadano.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3200" dirty="0"/>
              <a:t>Modelo Integrado de Planeación y Gestión MIPG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3200" dirty="0"/>
              <a:t>Implementación de un BIA (Análisis de Impacto al Negocio), BCP (Plan de Continuidad del Negocio</a:t>
            </a:r>
            <a:r>
              <a:rPr lang="es-ES" sz="2400" dirty="0"/>
              <a:t>).</a:t>
            </a:r>
            <a:endParaRPr lang="es-CO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945" y="854075"/>
            <a:ext cx="8307705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0"/>
              </a:spcBef>
            </a:pPr>
            <a:r>
              <a:rPr lang="es-CO" sz="72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7200" b="1" spc="-7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720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720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1650" y="2279456"/>
            <a:ext cx="5020310" cy="351230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4265"/>
              </a:lnSpc>
              <a:spcBef>
                <a:spcPts val="110"/>
              </a:spcBef>
            </a:pPr>
            <a:r>
              <a:rPr dirty="0"/>
              <a:t>$</a:t>
            </a:r>
            <a:r>
              <a:rPr lang="es-ES" dirty="0"/>
              <a:t>3</a:t>
            </a:r>
            <a:r>
              <a:rPr lang="es-CO" dirty="0"/>
              <a:t>.748</a:t>
            </a:r>
            <a:br>
              <a:rPr lang="es-CO" dirty="0"/>
            </a:br>
            <a:r>
              <a:rPr sz="9900" b="0" spc="-10" dirty="0" err="1">
                <a:latin typeface="Arial"/>
                <a:cs typeface="Arial"/>
              </a:rPr>
              <a:t>millones</a:t>
            </a:r>
            <a:endParaRPr sz="9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93" y="8330253"/>
            <a:ext cx="4280405" cy="297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6650" y="8893956"/>
            <a:ext cx="10728325" cy="17868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795"/>
              </a:lnSpc>
              <a:spcBef>
                <a:spcPts val="135"/>
              </a:spcBef>
            </a:pPr>
            <a:r>
              <a:rPr sz="5900" b="1" spc="10" dirty="0">
                <a:solidFill>
                  <a:srgbClr val="003B65"/>
                </a:solidFill>
                <a:latin typeface="Arial"/>
                <a:cs typeface="Arial"/>
              </a:rPr>
              <a:t>1029</a:t>
            </a:r>
            <a:endParaRPr sz="5900" dirty="0">
              <a:latin typeface="Arial"/>
              <a:cs typeface="Arial"/>
            </a:endParaRPr>
          </a:p>
          <a:p>
            <a:pPr marL="12700">
              <a:lnSpc>
                <a:spcPts val="3375"/>
              </a:lnSpc>
            </a:pP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Planeación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ambiental para un modelo de desarrollo</a:t>
            </a:r>
            <a:r>
              <a:rPr sz="3050" spc="-6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sostenible</a:t>
            </a:r>
            <a:endParaRPr sz="3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en el Distrito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y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la</a:t>
            </a:r>
            <a:r>
              <a:rPr sz="3050" spc="-8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región</a:t>
            </a:r>
            <a:endParaRPr sz="30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n 6" descr="IMG_8267.JPG">
            <a:extLst>
              <a:ext uri="{FF2B5EF4-FFF2-40B4-BE49-F238E27FC236}">
                <a16:creationId xmlns:a16="http://schemas.microsoft.com/office/drawing/2014/main" id="{8AAC15D7-CF8F-47A3-838A-F117A4257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78" y="15875"/>
            <a:ext cx="10987872" cy="61722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1FAA5A6-5635-4FAC-BEBF-D295FB71F666}"/>
              </a:ext>
            </a:extLst>
          </p:cNvPr>
          <p:cNvSpPr/>
          <p:nvPr/>
        </p:nvSpPr>
        <p:spPr>
          <a:xfrm>
            <a:off x="1365250" y="6264275"/>
            <a:ext cx="159194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sz="3200" dirty="0">
                <a:ea typeface="Times New Roman" panose="02020603050405020304" pitchFamily="18" charset="0"/>
              </a:rPr>
              <a:t>Seguimiento y formulación de los instrumentos de planeación ambiental.</a:t>
            </a:r>
          </a:p>
          <a:p>
            <a:pPr>
              <a:spcAft>
                <a:spcPts val="0"/>
              </a:spcAft>
            </a:pPr>
            <a:r>
              <a:rPr lang="es-ES" sz="3200" dirty="0">
                <a:ea typeface="Times New Roman" panose="02020603050405020304" pitchFamily="18" charset="0"/>
              </a:rPr>
              <a:t>OAB -ORARBO- Administración y operación.</a:t>
            </a:r>
          </a:p>
          <a:p>
            <a:pPr>
              <a:spcAft>
                <a:spcPts val="0"/>
              </a:spcAft>
            </a:pPr>
            <a:r>
              <a:rPr lang="es-ES" sz="3200" dirty="0">
                <a:ea typeface="Times New Roman" panose="02020603050405020304" pitchFamily="18" charset="0"/>
              </a:rPr>
              <a:t>Iniciativas ambientales priorizadas de escala regional.</a:t>
            </a:r>
            <a:endParaRPr lang="es-CO" sz="32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" sz="3200" dirty="0">
                <a:ea typeface="Times New Roman" panose="02020603050405020304" pitchFamily="18" charset="0"/>
              </a:rPr>
              <a:t>Actualización de los Planes de Acción de las Políticas Ambientales priorizadas.</a:t>
            </a:r>
          </a:p>
          <a:p>
            <a:pPr>
              <a:spcAft>
                <a:spcPts val="0"/>
              </a:spcAft>
            </a:pPr>
            <a:r>
              <a:rPr lang="es-ES" sz="3200" dirty="0" err="1">
                <a:effectLst/>
                <a:ea typeface="Times New Roman" panose="02020603050405020304" pitchFamily="18" charset="0"/>
              </a:rPr>
              <a:t>Actualizaciòn</a:t>
            </a:r>
            <a:r>
              <a:rPr lang="es-ES" sz="3200" dirty="0">
                <a:effectLst/>
                <a:ea typeface="Times New Roman" panose="02020603050405020304" pitchFamily="18" charset="0"/>
              </a:rPr>
              <a:t> PMA humedales.</a:t>
            </a:r>
            <a:endParaRPr lang="es-CO" sz="3200" dirty="0">
              <a:effectLst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36614" y="15875"/>
            <a:ext cx="5504815" cy="2714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0"/>
              </a:spcBef>
            </a:pPr>
            <a:r>
              <a:rPr lang="es-CO" sz="88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8800" b="1" spc="5" dirty="0">
                <a:solidFill>
                  <a:srgbClr val="3AAA35"/>
                </a:solidFill>
                <a:latin typeface="Arial"/>
                <a:cs typeface="Arial"/>
              </a:rPr>
              <a:t>  </a:t>
            </a:r>
            <a:r>
              <a:rPr sz="880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880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8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236614" y="2848163"/>
            <a:ext cx="5020310" cy="322011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4265"/>
              </a:lnSpc>
              <a:spcBef>
                <a:spcPts val="110"/>
              </a:spcBef>
            </a:pPr>
            <a:r>
              <a:rPr sz="12850" b="1" dirty="0">
                <a:solidFill>
                  <a:srgbClr val="009FE5"/>
                </a:solidFill>
                <a:latin typeface="Arial"/>
                <a:cs typeface="Arial"/>
              </a:rPr>
              <a:t>$</a:t>
            </a:r>
            <a:r>
              <a:rPr lang="es-CO" sz="12850" b="1" dirty="0">
                <a:solidFill>
                  <a:srgbClr val="009FE5"/>
                </a:solidFill>
                <a:latin typeface="Arial"/>
                <a:cs typeface="Arial"/>
              </a:rPr>
              <a:t>2.334</a:t>
            </a:r>
          </a:p>
          <a:p>
            <a:pPr marL="12700">
              <a:lnSpc>
                <a:spcPts val="10725"/>
              </a:lnSpc>
            </a:pPr>
            <a:r>
              <a:rPr sz="9900" spc="-10" dirty="0" err="1">
                <a:solidFill>
                  <a:srgbClr val="009FE5"/>
                </a:solidFill>
                <a:latin typeface="Arial"/>
                <a:cs typeface="Arial"/>
              </a:rPr>
              <a:t>millones</a:t>
            </a:r>
            <a:endParaRPr sz="9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85" y="8330251"/>
            <a:ext cx="4280413" cy="2978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4250" y="9434115"/>
            <a:ext cx="13098780" cy="14478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6725"/>
              </a:lnSpc>
              <a:spcBef>
                <a:spcPts val="120"/>
              </a:spcBef>
            </a:pPr>
            <a:r>
              <a:rPr sz="5750" b="1" spc="0" dirty="0">
                <a:solidFill>
                  <a:srgbClr val="003B65"/>
                </a:solidFill>
                <a:latin typeface="Arial"/>
                <a:cs typeface="Arial"/>
              </a:rPr>
              <a:t>1033</a:t>
            </a:r>
            <a:endParaRPr sz="5750" dirty="0">
              <a:latin typeface="Arial"/>
              <a:cs typeface="Arial"/>
            </a:endParaRPr>
          </a:p>
          <a:p>
            <a:pPr marL="12700">
              <a:lnSpc>
                <a:spcPts val="4445"/>
              </a:lnSpc>
            </a:pPr>
            <a:r>
              <a:rPr sz="3850" spc="5" dirty="0">
                <a:solidFill>
                  <a:srgbClr val="3C3C3B"/>
                </a:solidFill>
                <a:latin typeface="Arial"/>
                <a:cs typeface="Arial"/>
              </a:rPr>
              <a:t>Fortalecimiento </a:t>
            </a:r>
            <a:r>
              <a:rPr sz="3850" spc="0" dirty="0">
                <a:solidFill>
                  <a:srgbClr val="3C3C3B"/>
                </a:solidFill>
                <a:latin typeface="Arial"/>
                <a:cs typeface="Arial"/>
              </a:rPr>
              <a:t>institucional </a:t>
            </a:r>
            <a:r>
              <a:rPr sz="3850" spc="5" dirty="0">
                <a:solidFill>
                  <a:srgbClr val="3C3C3B"/>
                </a:solidFill>
                <a:latin typeface="Arial"/>
                <a:cs typeface="Arial"/>
              </a:rPr>
              <a:t>para </a:t>
            </a:r>
            <a:r>
              <a:rPr sz="3850" spc="0" dirty="0">
                <a:solidFill>
                  <a:srgbClr val="3C3C3B"/>
                </a:solidFill>
                <a:latin typeface="Arial"/>
                <a:cs typeface="Arial"/>
              </a:rPr>
              <a:t>la eficiencia</a:t>
            </a:r>
            <a:r>
              <a:rPr sz="3850" spc="-4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850" spc="0" dirty="0">
                <a:solidFill>
                  <a:srgbClr val="3C3C3B"/>
                </a:solidFill>
                <a:latin typeface="Arial"/>
                <a:cs typeface="Arial"/>
              </a:rPr>
              <a:t>administrativa</a:t>
            </a:r>
            <a:endParaRPr sz="38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BDA29CC-D678-46EE-A06F-D64B84981F9C}"/>
              </a:ext>
            </a:extLst>
          </p:cNvPr>
          <p:cNvSpPr txBox="1"/>
          <p:nvPr/>
        </p:nvSpPr>
        <p:spPr>
          <a:xfrm>
            <a:off x="600077" y="5468045"/>
            <a:ext cx="19510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/>
              <a:t>Mejoramiento de la infraestructura física de la SDA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/>
              <a:t>Programa de capacitación, programa de bienestar y diagnóstico psicosocial y de clima laboral.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/>
              <a:t>Programa de Gestión Documental PGD.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/>
              <a:t>Realizar el proceso de Inspección, Vigilancia y Control a las Entidades Sin Ánimo de Lucro – ESAL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/>
              <a:t>Atencion de los procesos judiciales y extrajudiciales como Autoridad Ambiental.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B7F5FEA-D517-4FAF-8633-43DCF204B12E}"/>
              </a:ext>
            </a:extLst>
          </p:cNvPr>
          <p:cNvSpPr/>
          <p:nvPr/>
        </p:nvSpPr>
        <p:spPr>
          <a:xfrm>
            <a:off x="564515" y="587087"/>
            <a:ext cx="12818573" cy="4880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50" y="1311275"/>
            <a:ext cx="5257799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CO" sz="60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4800" b="1" spc="-7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4800" b="1" spc="0" dirty="0">
                <a:solidFill>
                  <a:srgbClr val="3C3C3B"/>
                </a:solidFill>
                <a:latin typeface="Arial"/>
                <a:cs typeface="Arial"/>
              </a:rPr>
              <a:t>2018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650" y="3025393"/>
            <a:ext cx="5020310" cy="232448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>
              <a:lnSpc>
                <a:spcPct val="80000"/>
              </a:lnSpc>
              <a:spcBef>
                <a:spcPts val="110"/>
              </a:spcBef>
            </a:pPr>
            <a:r>
              <a:rPr sz="9600" dirty="0"/>
              <a:t>$</a:t>
            </a:r>
            <a:r>
              <a:rPr lang="es-CO" sz="9600" dirty="0"/>
              <a:t>2.240</a:t>
            </a:r>
            <a:br>
              <a:rPr lang="es-CO" sz="9600" dirty="0"/>
            </a:br>
            <a:r>
              <a:rPr sz="8800" b="0" spc="-10" dirty="0">
                <a:latin typeface="Arial"/>
                <a:cs typeface="Arial"/>
              </a:rPr>
              <a:t>millones</a:t>
            </a:r>
            <a:endParaRPr sz="8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91" y="8330253"/>
            <a:ext cx="4280407" cy="297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69895" y="8470937"/>
            <a:ext cx="14043660" cy="173380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6630"/>
              </a:lnSpc>
              <a:spcBef>
                <a:spcPts val="120"/>
              </a:spcBef>
            </a:pPr>
            <a:r>
              <a:rPr lang="es-CO" sz="5750" b="1" spc="0" dirty="0">
                <a:solidFill>
                  <a:srgbClr val="003B65"/>
                </a:solidFill>
                <a:latin typeface="Arial"/>
                <a:cs typeface="Arial"/>
              </a:rPr>
              <a:t>75</a:t>
            </a:r>
            <a:r>
              <a:rPr sz="5750" b="1" spc="0" dirty="0">
                <a:solidFill>
                  <a:srgbClr val="003B65"/>
                </a:solidFill>
                <a:latin typeface="Arial"/>
                <a:cs typeface="Arial"/>
              </a:rPr>
              <a:t>1</a:t>
            </a:r>
            <a:r>
              <a:rPr lang="es-CO" sz="5750" b="1" spc="0" dirty="0">
                <a:solidFill>
                  <a:srgbClr val="003B65"/>
                </a:solidFill>
                <a:latin typeface="Arial"/>
                <a:cs typeface="Arial"/>
              </a:rPr>
              <a:t>7</a:t>
            </a:r>
            <a:endParaRPr sz="5750" dirty="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lang="es-CO" sz="3600" dirty="0">
                <a:solidFill>
                  <a:srgbClr val="3C3C3B"/>
                </a:solidFill>
                <a:latin typeface="Arial"/>
                <a:cs typeface="Arial"/>
              </a:rPr>
              <a:t>Promoción de la Conservación de Bienes y Servicios Ambientales Rurales en Bogotá D.C</a:t>
            </a:r>
            <a:r>
              <a:rPr lang="es-CO" sz="3050" dirty="0">
                <a:solidFill>
                  <a:srgbClr val="3C3C3B"/>
                </a:solidFill>
                <a:latin typeface="Arial"/>
                <a:cs typeface="Arial"/>
              </a:rPr>
              <a:t>.</a:t>
            </a:r>
            <a:endParaRPr sz="30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n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-2574925"/>
            <a:ext cx="6558321" cy="198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58C39C5-E39F-4B5C-9CAD-7567C84A6304}"/>
              </a:ext>
            </a:extLst>
          </p:cNvPr>
          <p:cNvSpPr txBox="1"/>
          <p:nvPr/>
        </p:nvSpPr>
        <p:spPr>
          <a:xfrm>
            <a:off x="6449118" y="3099291"/>
            <a:ext cx="1221353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4000" dirty="0"/>
              <a:t>Restaurar, rehabilitar y recuperar la ruralidad con procesos de restauración ecológica participativa.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4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4000" dirty="0"/>
              <a:t>intervención de 500 predios, con procesos de reconversión productiva, a través de la implementación de buenas prácticas productivas y el ordenamiento ambiental predial como una estrategia hacia la sostenibilidad del territorio rural.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3200" dirty="0"/>
          </a:p>
          <a:p>
            <a:endParaRPr lang="es-CO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ECE9C72-7D81-47BA-BB04-EE2CE6216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1"/>
          <a:stretch/>
        </p:blipFill>
        <p:spPr bwMode="auto">
          <a:xfrm>
            <a:off x="6394450" y="320675"/>
            <a:ext cx="1359308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82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9E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706759" y="8280736"/>
            <a:ext cx="4397340" cy="3027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95306" y="7491100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4222" y="7543455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9140946" y="0"/>
                </a:moveTo>
                <a:lnTo>
                  <a:pt x="0" y="0"/>
                </a:lnTo>
              </a:path>
            </a:pathLst>
          </a:custGeom>
          <a:ln w="104708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39150" y="7491100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39150" y="2225502"/>
            <a:ext cx="0" cy="5109845"/>
          </a:xfrm>
          <a:custGeom>
            <a:avLst/>
            <a:gdLst/>
            <a:ahLst/>
            <a:cxnLst/>
            <a:rect l="l" t="t" r="r" b="b"/>
            <a:pathLst>
              <a:path h="5109845">
                <a:moveTo>
                  <a:pt x="0" y="5109404"/>
                </a:moveTo>
                <a:lnTo>
                  <a:pt x="0" y="0"/>
                </a:lnTo>
              </a:path>
            </a:pathLst>
          </a:custGeom>
          <a:ln w="104708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39150" y="2068873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49287" y="2121227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946" y="0"/>
                </a:lnTo>
              </a:path>
            </a:pathLst>
          </a:custGeom>
          <a:ln w="104708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95306" y="2068873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395306" y="2329774"/>
            <a:ext cx="0" cy="5109845"/>
          </a:xfrm>
          <a:custGeom>
            <a:avLst/>
            <a:gdLst/>
            <a:ahLst/>
            <a:cxnLst/>
            <a:rect l="l" t="t" r="r" b="b"/>
            <a:pathLst>
              <a:path h="5109845">
                <a:moveTo>
                  <a:pt x="0" y="0"/>
                </a:moveTo>
                <a:lnTo>
                  <a:pt x="0" y="5109404"/>
                </a:lnTo>
              </a:path>
            </a:pathLst>
          </a:custGeom>
          <a:ln w="104708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08793" y="2739009"/>
            <a:ext cx="10193020" cy="7066280"/>
          </a:xfrm>
          <a:custGeom>
            <a:avLst/>
            <a:gdLst/>
            <a:ahLst/>
            <a:cxnLst/>
            <a:rect l="l" t="t" r="r" b="b"/>
            <a:pathLst>
              <a:path w="10193019" h="7066280">
                <a:moveTo>
                  <a:pt x="7991138" y="5528627"/>
                </a:moveTo>
                <a:lnTo>
                  <a:pt x="5865308" y="5528627"/>
                </a:lnTo>
                <a:lnTo>
                  <a:pt x="6754286" y="6181309"/>
                </a:lnTo>
                <a:lnTo>
                  <a:pt x="7899099" y="7066098"/>
                </a:lnTo>
                <a:lnTo>
                  <a:pt x="7947967" y="6223192"/>
                </a:lnTo>
                <a:lnTo>
                  <a:pt x="7991138" y="5528627"/>
                </a:lnTo>
                <a:close/>
              </a:path>
              <a:path w="10193019" h="7066280">
                <a:moveTo>
                  <a:pt x="10192789" y="0"/>
                </a:moveTo>
                <a:lnTo>
                  <a:pt x="0" y="0"/>
                </a:lnTo>
                <a:lnTo>
                  <a:pt x="0" y="5528627"/>
                </a:lnTo>
                <a:lnTo>
                  <a:pt x="10192789" y="5528627"/>
                </a:lnTo>
                <a:lnTo>
                  <a:pt x="10192789" y="0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08793" y="2739009"/>
            <a:ext cx="10193020" cy="7066280"/>
          </a:xfrm>
          <a:custGeom>
            <a:avLst/>
            <a:gdLst/>
            <a:ahLst/>
            <a:cxnLst/>
            <a:rect l="l" t="t" r="r" b="b"/>
            <a:pathLst>
              <a:path w="10193019" h="7066280">
                <a:moveTo>
                  <a:pt x="0" y="0"/>
                </a:moveTo>
                <a:lnTo>
                  <a:pt x="0" y="5528627"/>
                </a:lnTo>
                <a:lnTo>
                  <a:pt x="5865308" y="5528627"/>
                </a:lnTo>
                <a:lnTo>
                  <a:pt x="6754286" y="6181309"/>
                </a:lnTo>
                <a:lnTo>
                  <a:pt x="7899099" y="7066098"/>
                </a:lnTo>
                <a:lnTo>
                  <a:pt x="7947967" y="6223192"/>
                </a:lnTo>
                <a:lnTo>
                  <a:pt x="7991138" y="5528627"/>
                </a:lnTo>
                <a:lnTo>
                  <a:pt x="10192789" y="5528627"/>
                </a:lnTo>
                <a:lnTo>
                  <a:pt x="10192789" y="0"/>
                </a:lnTo>
                <a:lnTo>
                  <a:pt x="0" y="0"/>
                </a:lnTo>
                <a:close/>
              </a:path>
            </a:pathLst>
          </a:custGeom>
          <a:ln w="1047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586779" y="3737574"/>
            <a:ext cx="6433185" cy="1219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800" spc="5" dirty="0">
                <a:solidFill>
                  <a:srgbClr val="FFFFFF"/>
                </a:solidFill>
              </a:rPr>
              <a:t>Anteproyecto</a:t>
            </a:r>
            <a:endParaRPr sz="7800"/>
          </a:p>
        </p:txBody>
      </p:sp>
      <p:sp>
        <p:nvSpPr>
          <p:cNvPr id="15" name="object 15"/>
          <p:cNvSpPr txBox="1"/>
          <p:nvPr/>
        </p:nvSpPr>
        <p:spPr>
          <a:xfrm>
            <a:off x="5755182" y="4931255"/>
            <a:ext cx="8100059" cy="21932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9235"/>
              </a:lnSpc>
              <a:spcBef>
                <a:spcPts val="130"/>
              </a:spcBef>
            </a:pPr>
            <a:r>
              <a:rPr sz="7800" spc="10" dirty="0" err="1">
                <a:solidFill>
                  <a:srgbClr val="FFFFFF"/>
                </a:solidFill>
                <a:latin typeface="Arial"/>
                <a:cs typeface="Arial"/>
              </a:rPr>
              <a:t>Presupuesto</a:t>
            </a:r>
            <a:r>
              <a:rPr sz="7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00" b="1" spc="5" dirty="0">
                <a:solidFill>
                  <a:srgbClr val="FFFFFF"/>
                </a:solidFill>
                <a:latin typeface="Arial"/>
                <a:cs typeface="Arial"/>
              </a:rPr>
              <a:t>201</a:t>
            </a:r>
            <a:r>
              <a:rPr lang="es-CO" sz="7800" b="1" spc="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7800" dirty="0">
              <a:latin typeface="Arial"/>
              <a:cs typeface="Arial"/>
            </a:endParaRPr>
          </a:p>
          <a:p>
            <a:pPr algn="ctr">
              <a:lnSpc>
                <a:spcPts val="7795"/>
              </a:lnSpc>
            </a:pPr>
            <a:r>
              <a:rPr sz="6600" b="1" spc="-5" dirty="0">
                <a:solidFill>
                  <a:srgbClr val="FFFFFF"/>
                </a:solidFill>
                <a:latin typeface="Arial"/>
                <a:cs typeface="Arial"/>
              </a:rPr>
              <a:t>Sector</a:t>
            </a:r>
            <a:r>
              <a:rPr sz="6600" b="1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b="1" spc="-10" dirty="0">
                <a:solidFill>
                  <a:srgbClr val="FFFFFF"/>
                </a:solidFill>
                <a:latin typeface="Arial"/>
                <a:cs typeface="Arial"/>
              </a:rPr>
              <a:t>Ambiente</a:t>
            </a:r>
            <a:endParaRPr sz="66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30464" y="3063607"/>
            <a:ext cx="2838450" cy="2461260"/>
          </a:xfrm>
          <a:custGeom>
            <a:avLst/>
            <a:gdLst/>
            <a:ahLst/>
            <a:cxnLst/>
            <a:rect l="l" t="t" r="r" b="b"/>
            <a:pathLst>
              <a:path w="2838450" h="2461260">
                <a:moveTo>
                  <a:pt x="0" y="2460658"/>
                </a:moveTo>
                <a:lnTo>
                  <a:pt x="0" y="0"/>
                </a:lnTo>
                <a:lnTo>
                  <a:pt x="2838416" y="0"/>
                </a:lnTo>
              </a:path>
            </a:pathLst>
          </a:custGeom>
          <a:ln w="1047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4"/>
          <a:stretch/>
        </p:blipFill>
        <p:spPr bwMode="auto">
          <a:xfrm>
            <a:off x="0" y="15875"/>
            <a:ext cx="20104100" cy="1120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2051990" y="10759591"/>
            <a:ext cx="2730284" cy="416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8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3460"/>
            <a:ext cx="20104100" cy="443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1"/>
          <p:cNvSpPr/>
          <p:nvPr/>
        </p:nvSpPr>
        <p:spPr>
          <a:xfrm>
            <a:off x="996686" y="8397875"/>
            <a:ext cx="12735570" cy="2599080"/>
          </a:xfrm>
          <a:prstGeom prst="rect">
            <a:avLst/>
          </a:prstGeom>
        </p:spPr>
        <p:txBody>
          <a:bodyPr wrap="square" lIns="150785" tIns="75392" rIns="150785" bIns="75392">
            <a:spAutoFit/>
          </a:bodyPr>
          <a:lstStyle/>
          <a:p>
            <a:pPr algn="ctr">
              <a:defRPr/>
            </a:pPr>
            <a:r>
              <a:rPr lang="es-CO" sz="5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</a:rPr>
              <a:t>Instituto Distrital de Gestión de Riesgos y Cambio Climático – IDIGER</a:t>
            </a:r>
          </a:p>
          <a:p>
            <a:pPr algn="ctr">
              <a:defRPr/>
            </a:pPr>
            <a:r>
              <a:rPr lang="es-CO" sz="53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</a:rPr>
              <a:t>Anteproyecto de Presupuesto 2019</a:t>
            </a:r>
          </a:p>
        </p:txBody>
      </p:sp>
    </p:spTree>
    <p:extLst>
      <p:ext uri="{BB962C8B-B14F-4D97-AF65-F5344CB8AC3E}">
        <p14:creationId xmlns:p14="http://schemas.microsoft.com/office/powerpoint/2010/main" val="12436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81268" y="568514"/>
            <a:ext cx="9441618" cy="1167913"/>
          </a:xfrm>
          <a:prstGeom prst="rect">
            <a:avLst/>
          </a:prstGeom>
        </p:spPr>
        <p:txBody>
          <a:bodyPr wrap="none" lIns="150778" tIns="75389" rIns="150778" bIns="75389">
            <a:spAutoFit/>
          </a:bodyPr>
          <a:lstStyle/>
          <a:p>
            <a:pPr defTabSz="1507776" fontAlgn="ctr">
              <a:defRPr/>
            </a:pPr>
            <a:r>
              <a:rPr lang="es-CO" sz="6600" b="1" dirty="0">
                <a:solidFill>
                  <a:prstClr val="white"/>
                </a:solidFill>
              </a:rPr>
              <a:t>Presupuesto IDIGER -2019</a:t>
            </a:r>
          </a:p>
        </p:txBody>
      </p:sp>
      <p:graphicFrame>
        <p:nvGraphicFramePr>
          <p:cNvPr id="32" name="Tabla 1"/>
          <p:cNvGraphicFramePr>
            <a:graphicFrameLocks noGrp="1"/>
          </p:cNvGraphicFramePr>
          <p:nvPr/>
        </p:nvGraphicFramePr>
        <p:xfrm>
          <a:off x="1060450" y="6416675"/>
          <a:ext cx="17068801" cy="4405580"/>
        </p:xfrm>
        <a:graphic>
          <a:graphicData uri="http://schemas.openxmlformats.org/drawingml/2006/table">
            <a:tbl>
              <a:tblPr/>
              <a:tblGrid>
                <a:gridCol w="545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2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6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3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8992">
                <a:tc gridSpan="4">
                  <a:txBody>
                    <a:bodyPr/>
                    <a:lstStyle/>
                    <a:p>
                      <a:pPr algn="ctr" fontAlgn="b"/>
                      <a:endParaRPr lang="es-CO" sz="2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551" marR="13551" marT="98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421">
                <a:tc>
                  <a:txBody>
                    <a:bodyPr/>
                    <a:lstStyle/>
                    <a:p>
                      <a:pPr algn="l" fontAlgn="b"/>
                      <a:endParaRPr lang="es-CO" sz="2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551" marR="13551" marT="9891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Tipo de Gasto</a:t>
                      </a:r>
                    </a:p>
                  </a:txBody>
                  <a:tcPr marL="13551" marR="13551" marT="9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Presupuesto 2018</a:t>
                      </a:r>
                    </a:p>
                  </a:txBody>
                  <a:tcPr marL="13551" marR="13551" marT="9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Presupuesto 2019</a:t>
                      </a:r>
                    </a:p>
                  </a:txBody>
                  <a:tcPr marL="13551" marR="13551" marT="98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87">
                <a:tc>
                  <a:txBody>
                    <a:bodyPr/>
                    <a:lstStyle/>
                    <a:p>
                      <a:pPr algn="l" fontAlgn="b"/>
                      <a:endParaRPr lang="es-CO" sz="2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551" marR="13551" marT="9891" marB="0" anchor="b">
                    <a:lnL>
                      <a:noFill/>
                    </a:lnL>
                    <a:lnR w="6350" cap="flat" cmpd="sng" algn="ctr">
                      <a:solidFill>
                        <a:srgbClr val="DDD9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Infraestructura</a:t>
                      </a:r>
                    </a:p>
                  </a:txBody>
                  <a:tcPr marL="13551" marR="13551" marT="9891" marB="0" anchor="ctr">
                    <a:lnL w="6350" cap="flat" cmpd="sng" algn="ctr">
                      <a:solidFill>
                        <a:srgbClr val="DDD9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8.205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6.315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 fontAlgn="b"/>
                      <a:endParaRPr lang="es-CO" sz="2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551" marR="13551" marT="9891" marB="0" anchor="b">
                    <a:lnL>
                      <a:noFill/>
                    </a:lnL>
                    <a:lnR w="6350" cap="flat" cmpd="sng" algn="ctr">
                      <a:solidFill>
                        <a:srgbClr val="DDD9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Dotación</a:t>
                      </a:r>
                    </a:p>
                  </a:txBody>
                  <a:tcPr marL="13551" marR="13551" marT="9891" marB="0" anchor="ctr">
                    <a:lnL w="6350" cap="flat" cmpd="sng" algn="ctr">
                      <a:solidFill>
                        <a:srgbClr val="DDD9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3.779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3.524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 fontAlgn="b"/>
                      <a:endParaRPr lang="es-CO" sz="2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551" marR="13551" marT="9891" marB="0" anchor="b">
                    <a:lnL>
                      <a:noFill/>
                    </a:lnL>
                    <a:lnR w="6350" cap="flat" cmpd="sng" algn="ctr">
                      <a:solidFill>
                        <a:srgbClr val="DDD9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Recurso humano</a:t>
                      </a:r>
                    </a:p>
                  </a:txBody>
                  <a:tcPr marL="13551" marR="13551" marT="9891" marB="0" anchor="ctr">
                    <a:lnL w="6350" cap="flat" cmpd="sng" algn="ctr">
                      <a:solidFill>
                        <a:srgbClr val="DDD9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12.471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12.919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 fontAlgn="b"/>
                      <a:endParaRPr lang="es-CO" sz="2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551" marR="13551" marT="9891" marB="0" anchor="b">
                    <a:lnL>
                      <a:noFill/>
                    </a:lnL>
                    <a:lnR w="6350" cap="flat" cmpd="sng" algn="ctr">
                      <a:solidFill>
                        <a:srgbClr val="DDD9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Investigación y estudio</a:t>
                      </a:r>
                    </a:p>
                  </a:txBody>
                  <a:tcPr marL="13551" marR="13551" marT="9891" marB="0" anchor="ctr">
                    <a:lnL w="6350" cap="flat" cmpd="sng" algn="ctr">
                      <a:solidFill>
                        <a:srgbClr val="DDD9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   498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          522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580">
                <a:tc>
                  <a:txBody>
                    <a:bodyPr/>
                    <a:lstStyle/>
                    <a:p>
                      <a:pPr algn="l" fontAlgn="b"/>
                      <a:endParaRPr lang="es-CO" sz="2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551" marR="13551" marT="9891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13551" marR="13551" marT="989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  24.954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$ 23.282</a:t>
                      </a:r>
                    </a:p>
                  </a:txBody>
                  <a:tcPr marL="5333" marR="5333" marT="533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3" name="32 Tabla"/>
          <p:cNvGraphicFramePr>
            <a:graphicFrameLocks noGrp="1"/>
          </p:cNvGraphicFramePr>
          <p:nvPr/>
        </p:nvGraphicFramePr>
        <p:xfrm>
          <a:off x="1593849" y="2606675"/>
          <a:ext cx="16535401" cy="431187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742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8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Proyecto Inversión</a:t>
                      </a:r>
                      <a:endParaRPr lang="es-CO" sz="2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Recursos 2018 </a:t>
                      </a:r>
                      <a:endParaRPr lang="es-CO" sz="2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Anteproyecto 2019</a:t>
                      </a:r>
                      <a:endParaRPr lang="es-CO" sz="24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7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91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CO" sz="2400" u="none" strike="noStrike" kern="1200" dirty="0">
                          <a:effectLst/>
                          <a:latin typeface="+mn-lt"/>
                        </a:rPr>
                        <a:t>1172 Conocimiento del riesgo y efectos del cambio climático</a:t>
                      </a:r>
                      <a:endParaRPr lang="es-CO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$ 3.500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$ 3.595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CO" sz="2400" u="none" strike="noStrike" kern="1200" dirty="0">
                          <a:effectLst/>
                          <a:latin typeface="+mn-lt"/>
                        </a:rPr>
                        <a:t>1158 Reducción del riesgo y adaptación al cambio climático</a:t>
                      </a:r>
                      <a:endParaRPr lang="es-CO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$ 9.357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$ 10.655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CO" sz="2400" u="none" strike="noStrike" kern="1200" dirty="0">
                          <a:effectLst/>
                          <a:latin typeface="+mn-lt"/>
                        </a:rPr>
                        <a:t>1178 Fortalecimiento del manejo de emergencias y desastres</a:t>
                      </a:r>
                      <a:endParaRPr lang="es-CO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$ 3.500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$ 3.397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CO" sz="2400" u="none" strike="noStrike" kern="1200" dirty="0">
                          <a:effectLst/>
                          <a:latin typeface="+mn-lt"/>
                        </a:rPr>
                        <a:t>1166 - Consolidación de la gestión pública eficiente del IDIGER, como entidad coordinadora del SDGR-CC</a:t>
                      </a:r>
                      <a:endParaRPr lang="es-CO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$ 8.596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$ 5.634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s-CO" sz="2400" b="1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$ 24.954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$ 23.282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7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986865" y="473075"/>
            <a:ext cx="13954760" cy="179985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865"/>
              </a:lnSpc>
              <a:spcBef>
                <a:spcPts val="135"/>
              </a:spcBef>
            </a:pPr>
            <a:r>
              <a:rPr sz="5900" b="1" spc="-10" dirty="0">
                <a:solidFill>
                  <a:prstClr val="white"/>
                </a:solidFill>
                <a:latin typeface="Arial"/>
                <a:cs typeface="Arial"/>
              </a:rPr>
              <a:t>Proyecto:11</a:t>
            </a:r>
            <a:r>
              <a:rPr lang="es-ES_tradnl" sz="5900" b="1" spc="-10" dirty="0">
                <a:solidFill>
                  <a:prstClr val="white"/>
                </a:solidFill>
                <a:latin typeface="Arial"/>
                <a:cs typeface="Arial"/>
              </a:rPr>
              <a:t>72 </a:t>
            </a:r>
          </a:p>
          <a:p>
            <a:pPr marL="12700">
              <a:lnSpc>
                <a:spcPts val="6865"/>
              </a:lnSpc>
              <a:spcBef>
                <a:spcPts val="135"/>
              </a:spcBef>
            </a:pPr>
            <a:r>
              <a:rPr lang="es-CO" sz="4800" dirty="0">
                <a:solidFill>
                  <a:prstClr val="white"/>
                </a:solidFill>
              </a:rPr>
              <a:t>Conocimiento del riesgo y efectos del cambio climático</a:t>
            </a: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5" y="2514601"/>
            <a:ext cx="6080685" cy="879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18"/>
          <p:cNvSpPr/>
          <p:nvPr/>
        </p:nvSpPr>
        <p:spPr>
          <a:xfrm>
            <a:off x="8680450" y="8855075"/>
            <a:ext cx="7848600" cy="4572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dirty="0">
                <a:solidFill>
                  <a:prstClr val="black"/>
                </a:solidFill>
                <a:latin typeface="Arial"/>
                <a:cs typeface="Arial"/>
              </a:rPr>
              <a:t>Conceptos y diagnósticos técnicos</a:t>
            </a:r>
          </a:p>
        </p:txBody>
      </p:sp>
      <p:sp>
        <p:nvSpPr>
          <p:cNvPr id="8" name="Rectángulo 18"/>
          <p:cNvSpPr/>
          <p:nvPr/>
        </p:nvSpPr>
        <p:spPr>
          <a:xfrm>
            <a:off x="8680450" y="5883275"/>
            <a:ext cx="4233357" cy="685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dirty="0">
                <a:solidFill>
                  <a:prstClr val="black"/>
                </a:solidFill>
                <a:latin typeface="Arial"/>
                <a:cs typeface="Arial"/>
              </a:rPr>
              <a:t>Estudios</a:t>
            </a:r>
          </a:p>
        </p:txBody>
      </p:sp>
      <p:sp>
        <p:nvSpPr>
          <p:cNvPr id="9" name="Rectángulo 19"/>
          <p:cNvSpPr/>
          <p:nvPr/>
        </p:nvSpPr>
        <p:spPr>
          <a:xfrm>
            <a:off x="8680450" y="6797675"/>
            <a:ext cx="9753600" cy="685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dirty="0">
                <a:solidFill>
                  <a:prstClr val="black"/>
                </a:solidFill>
                <a:latin typeface="Arial"/>
                <a:cs typeface="Arial"/>
              </a:rPr>
              <a:t>Generación de mapas (insumos) para POT</a:t>
            </a:r>
          </a:p>
        </p:txBody>
      </p:sp>
      <p:sp>
        <p:nvSpPr>
          <p:cNvPr id="10" name="Rectángulo 20"/>
          <p:cNvSpPr/>
          <p:nvPr/>
        </p:nvSpPr>
        <p:spPr>
          <a:xfrm>
            <a:off x="8680450" y="9617075"/>
            <a:ext cx="7620000" cy="9906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dirty="0">
                <a:solidFill>
                  <a:prstClr val="black"/>
                </a:solidFill>
                <a:latin typeface="Arial"/>
                <a:cs typeface="Arial"/>
              </a:rPr>
              <a:t>Sistema de Alerta de Bogotá</a:t>
            </a:r>
          </a:p>
        </p:txBody>
      </p:sp>
      <p:sp>
        <p:nvSpPr>
          <p:cNvPr id="11" name="Rectángulo 21"/>
          <p:cNvSpPr/>
          <p:nvPr/>
        </p:nvSpPr>
        <p:spPr>
          <a:xfrm>
            <a:off x="8680450" y="7712075"/>
            <a:ext cx="9144000" cy="762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dirty="0">
                <a:solidFill>
                  <a:prstClr val="black"/>
                </a:solidFill>
                <a:latin typeface="Arial"/>
                <a:cs typeface="Arial"/>
              </a:rPr>
              <a:t>Sistema de Información Geográfica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9549130" y="2647904"/>
            <a:ext cx="9799320" cy="3616371"/>
          </a:xfrm>
          <a:prstGeom prst="rect">
            <a:avLst/>
          </a:prstGeom>
        </p:spPr>
        <p:txBody>
          <a:bodyPr vert="horz" wrap="square" lIns="0" tIns="15237" rIns="0" bIns="0" rtlCol="0">
            <a:spAutoFit/>
          </a:bodyPr>
          <a:lstStyle/>
          <a:p>
            <a:pPr marL="12697" algn="r">
              <a:spcBef>
                <a:spcPts val="120"/>
              </a:spcBef>
            </a:pPr>
            <a:r>
              <a:rPr sz="6600" b="1" spc="6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6600" b="1" spc="-8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6600" b="1" dirty="0" err="1">
                <a:solidFill>
                  <a:srgbClr val="3C3C3B"/>
                </a:solidFill>
                <a:latin typeface="Arial"/>
                <a:cs typeface="Arial"/>
              </a:rPr>
              <a:t>recursos</a:t>
            </a:r>
            <a:r>
              <a:rPr lang="es-ES_tradnl" sz="6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600" b="1" dirty="0">
                <a:solidFill>
                  <a:srgbClr val="003B65"/>
                </a:solidFill>
                <a:latin typeface="Arial"/>
                <a:cs typeface="Arial"/>
              </a:rPr>
              <a:t>201</a:t>
            </a:r>
            <a:r>
              <a:rPr lang="es-MX" sz="6600" b="1" dirty="0">
                <a:solidFill>
                  <a:srgbClr val="003B65"/>
                </a:solidFill>
                <a:latin typeface="Arial"/>
                <a:cs typeface="Arial"/>
              </a:rPr>
              <a:t>9</a:t>
            </a:r>
            <a:endParaRPr sz="6600" dirty="0">
              <a:solidFill>
                <a:prstClr val="black"/>
              </a:solidFill>
              <a:latin typeface="Arial"/>
              <a:cs typeface="Arial"/>
            </a:endParaRPr>
          </a:p>
          <a:p>
            <a:pPr marR="76816" algn="r"/>
            <a:r>
              <a:rPr sz="8800" b="1" dirty="0">
                <a:solidFill>
                  <a:srgbClr val="009FE5"/>
                </a:solidFill>
                <a:latin typeface="Arial"/>
                <a:cs typeface="Arial"/>
              </a:rPr>
              <a:t>$</a:t>
            </a:r>
            <a:r>
              <a:rPr lang="es-CO" sz="8800" b="1" dirty="0">
                <a:solidFill>
                  <a:srgbClr val="009FE5"/>
                </a:solidFill>
                <a:latin typeface="Arial"/>
                <a:cs typeface="Arial"/>
              </a:rPr>
              <a:t>3</a:t>
            </a:r>
            <a:r>
              <a:rPr sz="8800" b="1" dirty="0">
                <a:solidFill>
                  <a:srgbClr val="009FE5"/>
                </a:solidFill>
                <a:latin typeface="Arial"/>
                <a:cs typeface="Arial"/>
              </a:rPr>
              <a:t>.</a:t>
            </a:r>
            <a:r>
              <a:rPr lang="es-MX" sz="8800" b="1" dirty="0">
                <a:solidFill>
                  <a:srgbClr val="009FE5"/>
                </a:solidFill>
                <a:latin typeface="Arial"/>
                <a:cs typeface="Arial"/>
              </a:rPr>
              <a:t>595</a:t>
            </a:r>
            <a:endParaRPr sz="8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996866" algn="r"/>
            <a:r>
              <a:rPr sz="8000" spc="-10" dirty="0">
                <a:solidFill>
                  <a:srgbClr val="009FE5"/>
                </a:solidFill>
                <a:latin typeface="Arial"/>
                <a:cs typeface="Arial"/>
              </a:rPr>
              <a:t>millones</a:t>
            </a:r>
            <a:endParaRPr sz="8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2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/>
          <p:cNvSpPr txBox="1"/>
          <p:nvPr/>
        </p:nvSpPr>
        <p:spPr>
          <a:xfrm>
            <a:off x="1277027" y="549275"/>
            <a:ext cx="13954760" cy="142870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865"/>
              </a:lnSpc>
              <a:spcBef>
                <a:spcPts val="135"/>
              </a:spcBef>
            </a:pPr>
            <a:r>
              <a:rPr sz="5900" b="1" spc="-10" dirty="0">
                <a:solidFill>
                  <a:prstClr val="white"/>
                </a:solidFill>
                <a:latin typeface="Arial"/>
                <a:cs typeface="Arial"/>
              </a:rPr>
              <a:t>Proyecto:11</a:t>
            </a:r>
            <a:r>
              <a:rPr lang="es-ES_tradnl" sz="5900" b="1" spc="-10" dirty="0">
                <a:solidFill>
                  <a:prstClr val="white"/>
                </a:solidFill>
                <a:latin typeface="Arial"/>
                <a:cs typeface="Arial"/>
              </a:rPr>
              <a:t>58</a:t>
            </a:r>
            <a:endParaRPr sz="5900" dirty="0">
              <a:solidFill>
                <a:prstClr val="white"/>
              </a:solidFill>
              <a:latin typeface="Arial"/>
              <a:cs typeface="Arial"/>
            </a:endParaRPr>
          </a:p>
          <a:p>
            <a:pPr marL="12700">
              <a:lnSpc>
                <a:spcPts val="4105"/>
              </a:lnSpc>
            </a:pPr>
            <a:r>
              <a:rPr lang="es-CO" sz="4800" dirty="0">
                <a:solidFill>
                  <a:prstClr val="white"/>
                </a:solidFill>
              </a:rPr>
              <a:t>Reducción del riesgo y adaptación al cambio climático</a:t>
            </a:r>
          </a:p>
        </p:txBody>
      </p:sp>
      <p:sp>
        <p:nvSpPr>
          <p:cNvPr id="14" name="Rectángulo 18"/>
          <p:cNvSpPr/>
          <p:nvPr/>
        </p:nvSpPr>
        <p:spPr>
          <a:xfrm>
            <a:off x="1060450" y="9159875"/>
            <a:ext cx="4191000" cy="762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dirty="0">
                <a:solidFill>
                  <a:prstClr val="black"/>
                </a:solidFill>
                <a:latin typeface="Arial"/>
                <a:cs typeface="Arial"/>
              </a:rPr>
              <a:t>Obras de Mitigación</a:t>
            </a:r>
          </a:p>
        </p:txBody>
      </p:sp>
      <p:sp>
        <p:nvSpPr>
          <p:cNvPr id="15" name="Rectángulo 18"/>
          <p:cNvSpPr/>
          <p:nvPr/>
        </p:nvSpPr>
        <p:spPr>
          <a:xfrm>
            <a:off x="9975850" y="8474075"/>
            <a:ext cx="6172200" cy="8095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dirty="0">
                <a:solidFill>
                  <a:prstClr val="black"/>
                </a:solidFill>
                <a:latin typeface="Arial"/>
                <a:cs typeface="Arial"/>
              </a:rPr>
              <a:t>Reasentamiento de familias en alto riesgo no mitigable</a:t>
            </a:r>
          </a:p>
        </p:txBody>
      </p:sp>
      <p:sp>
        <p:nvSpPr>
          <p:cNvPr id="16" name="Rectángulo 18"/>
          <p:cNvSpPr/>
          <p:nvPr/>
        </p:nvSpPr>
        <p:spPr>
          <a:xfrm>
            <a:off x="1067547" y="9998075"/>
            <a:ext cx="5029200" cy="685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dirty="0">
                <a:solidFill>
                  <a:prstClr val="black"/>
                </a:solidFill>
                <a:latin typeface="Arial"/>
                <a:cs typeface="Arial"/>
              </a:rPr>
              <a:t>Adecuación de Predios</a:t>
            </a:r>
          </a:p>
        </p:txBody>
      </p:sp>
      <p:sp>
        <p:nvSpPr>
          <p:cNvPr id="17" name="Rectángulo 18"/>
          <p:cNvSpPr/>
          <p:nvPr/>
        </p:nvSpPr>
        <p:spPr>
          <a:xfrm>
            <a:off x="9969500" y="9700874"/>
            <a:ext cx="10134600" cy="90680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b="1" kern="0" dirty="0">
                <a:solidFill>
                  <a:prstClr val="black"/>
                </a:solidFill>
                <a:latin typeface="Arial"/>
                <a:cs typeface="Arial"/>
              </a:rPr>
              <a:t>Reducción de riesgo por inundación y encharcamientos:</a:t>
            </a:r>
            <a:r>
              <a:rPr lang="es-CO" sz="2800" kern="0" dirty="0">
                <a:solidFill>
                  <a:prstClr val="black"/>
                </a:solidFill>
                <a:latin typeface="Arial"/>
                <a:cs typeface="Arial"/>
              </a:rPr>
              <a:t> seguimiento al retiro de residuos de canales y quebradas</a:t>
            </a:r>
          </a:p>
        </p:txBody>
      </p:sp>
      <p:sp>
        <p:nvSpPr>
          <p:cNvPr id="18" name="object 2"/>
          <p:cNvSpPr txBox="1"/>
          <p:nvPr/>
        </p:nvSpPr>
        <p:spPr>
          <a:xfrm>
            <a:off x="9366250" y="2504939"/>
            <a:ext cx="9875520" cy="4216536"/>
          </a:xfrm>
          <a:prstGeom prst="rect">
            <a:avLst/>
          </a:prstGeom>
        </p:spPr>
        <p:txBody>
          <a:bodyPr vert="horz" wrap="square" lIns="0" tIns="15237" rIns="0" bIns="0" rtlCol="0">
            <a:spAutoFit/>
          </a:bodyPr>
          <a:lstStyle/>
          <a:p>
            <a:pPr marL="12697" algn="r">
              <a:spcBef>
                <a:spcPts val="120"/>
              </a:spcBef>
            </a:pPr>
            <a:r>
              <a:rPr sz="6000" b="1" spc="6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6000" b="1" spc="-8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6000" b="1" dirty="0">
                <a:solidFill>
                  <a:srgbClr val="3C3C3B"/>
                </a:solidFill>
                <a:latin typeface="Arial"/>
                <a:cs typeface="Arial"/>
              </a:rPr>
              <a:t>recursos</a:t>
            </a:r>
            <a:r>
              <a:rPr lang="es-ES_tradnl" sz="6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12697" algn="r">
              <a:spcBef>
                <a:spcPts val="120"/>
              </a:spcBef>
            </a:pPr>
            <a:r>
              <a:rPr sz="6000" b="1" dirty="0">
                <a:solidFill>
                  <a:srgbClr val="003B65"/>
                </a:solidFill>
                <a:latin typeface="Arial"/>
                <a:cs typeface="Arial"/>
              </a:rPr>
              <a:t>201</a:t>
            </a:r>
            <a:r>
              <a:rPr lang="es-MX" sz="6000" b="1" dirty="0">
                <a:solidFill>
                  <a:srgbClr val="003B65"/>
                </a:solidFill>
                <a:latin typeface="Arial"/>
                <a:cs typeface="Arial"/>
              </a:rPr>
              <a:t>9</a:t>
            </a:r>
            <a:endParaRPr sz="6000" dirty="0">
              <a:solidFill>
                <a:prstClr val="black"/>
              </a:solidFill>
              <a:latin typeface="Arial"/>
              <a:cs typeface="Arial"/>
            </a:endParaRPr>
          </a:p>
          <a:p>
            <a:pPr marR="76816" algn="r"/>
            <a:r>
              <a:rPr sz="8000" b="1" dirty="0">
                <a:solidFill>
                  <a:srgbClr val="009FE5"/>
                </a:solidFill>
                <a:latin typeface="Arial"/>
                <a:cs typeface="Arial"/>
              </a:rPr>
              <a:t>$</a:t>
            </a:r>
            <a:r>
              <a:rPr lang="es-CO" sz="8000" b="1" dirty="0">
                <a:solidFill>
                  <a:srgbClr val="009FE5"/>
                </a:solidFill>
                <a:latin typeface="Arial"/>
                <a:cs typeface="Arial"/>
              </a:rPr>
              <a:t>10.655</a:t>
            </a:r>
            <a:endParaRPr lang="es-CO" sz="8000" dirty="0">
              <a:solidFill>
                <a:prstClr val="black"/>
              </a:solidFill>
              <a:latin typeface="Arial"/>
              <a:cs typeface="Arial"/>
            </a:endParaRPr>
          </a:p>
          <a:p>
            <a:pPr marR="76816" algn="r"/>
            <a:r>
              <a:rPr sz="7200" spc="-10" dirty="0">
                <a:solidFill>
                  <a:srgbClr val="009FE5"/>
                </a:solidFill>
                <a:latin typeface="Arial"/>
                <a:cs typeface="Arial"/>
              </a:rPr>
              <a:t>millones</a:t>
            </a:r>
            <a:endParaRPr sz="7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454275"/>
            <a:ext cx="884872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83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0" t="2057" r="39155" b="31379"/>
          <a:stretch/>
        </p:blipFill>
        <p:spPr>
          <a:xfrm>
            <a:off x="4883684" y="2454275"/>
            <a:ext cx="4622883" cy="5487523"/>
          </a:xfrm>
          <a:prstGeom prst="rect">
            <a:avLst/>
          </a:prstGeom>
        </p:spPr>
      </p:pic>
      <p:pic>
        <p:nvPicPr>
          <p:cNvPr id="10" name="Imagen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2250" t="96" r="31936" b="23787"/>
          <a:stretch/>
        </p:blipFill>
        <p:spPr>
          <a:xfrm>
            <a:off x="12700" y="2454275"/>
            <a:ext cx="4870984" cy="5487523"/>
          </a:xfrm>
          <a:prstGeom prst="rect">
            <a:avLst/>
          </a:prstGeom>
        </p:spPr>
      </p:pic>
      <p:sp>
        <p:nvSpPr>
          <p:cNvPr id="11" name="object 2"/>
          <p:cNvSpPr txBox="1"/>
          <p:nvPr/>
        </p:nvSpPr>
        <p:spPr>
          <a:xfrm>
            <a:off x="9977008" y="2530475"/>
            <a:ext cx="9799320" cy="5106523"/>
          </a:xfrm>
          <a:prstGeom prst="rect">
            <a:avLst/>
          </a:prstGeom>
        </p:spPr>
        <p:txBody>
          <a:bodyPr vert="horz" wrap="square" lIns="0" tIns="15237" rIns="0" bIns="0" rtlCol="0">
            <a:spAutoFit/>
          </a:bodyPr>
          <a:lstStyle/>
          <a:p>
            <a:pPr marL="12697" algn="r">
              <a:lnSpc>
                <a:spcPct val="110000"/>
              </a:lnSpc>
              <a:spcBef>
                <a:spcPts val="120"/>
              </a:spcBef>
            </a:pPr>
            <a:r>
              <a:rPr sz="6600" b="1" spc="6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lang="es-MX" sz="6600" b="1" spc="6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6600" b="1" dirty="0" err="1">
                <a:solidFill>
                  <a:srgbClr val="3C3C3B"/>
                </a:solidFill>
                <a:latin typeface="Arial"/>
                <a:cs typeface="Arial"/>
              </a:rPr>
              <a:t>recursos</a:t>
            </a:r>
            <a:r>
              <a:rPr lang="es-ES_tradnl" sz="66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12697" algn="r">
              <a:lnSpc>
                <a:spcPct val="110000"/>
              </a:lnSpc>
              <a:spcBef>
                <a:spcPts val="120"/>
              </a:spcBef>
            </a:pPr>
            <a:r>
              <a:rPr sz="6600" b="1" dirty="0">
                <a:solidFill>
                  <a:srgbClr val="003B65"/>
                </a:solidFill>
                <a:latin typeface="Arial"/>
                <a:cs typeface="Arial"/>
              </a:rPr>
              <a:t>201</a:t>
            </a:r>
            <a:r>
              <a:rPr lang="es-MX" sz="6600" b="1" dirty="0">
                <a:solidFill>
                  <a:srgbClr val="003B65"/>
                </a:solidFill>
                <a:latin typeface="Arial"/>
                <a:cs typeface="Arial"/>
              </a:rPr>
              <a:t>9</a:t>
            </a:r>
            <a:endParaRPr sz="66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R="76816" algn="r">
              <a:lnSpc>
                <a:spcPct val="110000"/>
              </a:lnSpc>
            </a:pPr>
            <a:r>
              <a:rPr sz="8800" b="1" dirty="0">
                <a:solidFill>
                  <a:srgbClr val="009FE5"/>
                </a:solidFill>
                <a:latin typeface="Arial"/>
                <a:cs typeface="Arial"/>
              </a:rPr>
              <a:t>$</a:t>
            </a:r>
            <a:r>
              <a:rPr lang="es-CO" sz="8800" b="1" dirty="0">
                <a:solidFill>
                  <a:srgbClr val="009FE5"/>
                </a:solidFill>
                <a:latin typeface="Arial"/>
                <a:cs typeface="Arial"/>
              </a:rPr>
              <a:t>3.397</a:t>
            </a:r>
            <a:endParaRPr sz="88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4996866" algn="r">
              <a:lnSpc>
                <a:spcPct val="110000"/>
              </a:lnSpc>
            </a:pPr>
            <a:r>
              <a:rPr sz="8000" b="1" spc="-10" dirty="0">
                <a:solidFill>
                  <a:srgbClr val="009FE5"/>
                </a:solidFill>
                <a:latin typeface="Arial"/>
                <a:cs typeface="Arial"/>
              </a:rPr>
              <a:t>millones</a:t>
            </a:r>
            <a:endParaRPr sz="80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ctángulo 18"/>
          <p:cNvSpPr/>
          <p:nvPr/>
        </p:nvSpPr>
        <p:spPr>
          <a:xfrm>
            <a:off x="569259" y="9661231"/>
            <a:ext cx="6492192" cy="29268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Centro Distrital Logístico y de Reserva </a:t>
            </a:r>
          </a:p>
        </p:txBody>
      </p:sp>
      <p:sp>
        <p:nvSpPr>
          <p:cNvPr id="20" name="Rectángulo 18"/>
          <p:cNvSpPr/>
          <p:nvPr/>
        </p:nvSpPr>
        <p:spPr>
          <a:xfrm>
            <a:off x="7385050" y="8797925"/>
            <a:ext cx="5943600" cy="4572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Aglomeraciones de Publico</a:t>
            </a:r>
          </a:p>
        </p:txBody>
      </p:sp>
      <p:sp>
        <p:nvSpPr>
          <p:cNvPr id="21" name="Rectángulo 18"/>
          <p:cNvSpPr/>
          <p:nvPr/>
        </p:nvSpPr>
        <p:spPr>
          <a:xfrm>
            <a:off x="527050" y="8759825"/>
            <a:ext cx="5867400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Coordinación de Emergencias  </a:t>
            </a:r>
          </a:p>
        </p:txBody>
      </p:sp>
      <p:sp>
        <p:nvSpPr>
          <p:cNvPr id="22" name="Rectángulo 18"/>
          <p:cNvSpPr/>
          <p:nvPr/>
        </p:nvSpPr>
        <p:spPr>
          <a:xfrm>
            <a:off x="7388225" y="9464674"/>
            <a:ext cx="6250268" cy="685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Capacitaciones, simulaciones y Simulacros</a:t>
            </a:r>
          </a:p>
        </p:txBody>
      </p:sp>
      <p:sp>
        <p:nvSpPr>
          <p:cNvPr id="23" name="object 4"/>
          <p:cNvSpPr txBox="1"/>
          <p:nvPr/>
        </p:nvSpPr>
        <p:spPr>
          <a:xfrm>
            <a:off x="955899" y="396875"/>
            <a:ext cx="13954760" cy="179985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865"/>
              </a:lnSpc>
              <a:spcBef>
                <a:spcPts val="135"/>
              </a:spcBef>
            </a:pPr>
            <a:r>
              <a:rPr sz="5900" b="1" spc="-10" dirty="0">
                <a:solidFill>
                  <a:prstClr val="white"/>
                </a:solidFill>
                <a:latin typeface="Arial"/>
                <a:cs typeface="Arial"/>
              </a:rPr>
              <a:t>Proyecto:11</a:t>
            </a:r>
            <a:r>
              <a:rPr lang="es-ES_tradnl" sz="5900" b="1" spc="-10" dirty="0">
                <a:solidFill>
                  <a:prstClr val="white"/>
                </a:solidFill>
                <a:latin typeface="Arial"/>
                <a:cs typeface="Arial"/>
              </a:rPr>
              <a:t>78 </a:t>
            </a:r>
          </a:p>
          <a:p>
            <a:pPr marL="12700">
              <a:lnSpc>
                <a:spcPts val="6865"/>
              </a:lnSpc>
              <a:spcBef>
                <a:spcPts val="135"/>
              </a:spcBef>
            </a:pPr>
            <a:r>
              <a:rPr lang="es-CO" sz="4800" dirty="0">
                <a:solidFill>
                  <a:prstClr val="white"/>
                </a:solidFill>
              </a:rPr>
              <a:t>Fortalecimiento del manejo de emergencias y desastres</a:t>
            </a:r>
          </a:p>
        </p:txBody>
      </p:sp>
    </p:spTree>
    <p:extLst>
      <p:ext uri="{BB962C8B-B14F-4D97-AF65-F5344CB8AC3E}">
        <p14:creationId xmlns:p14="http://schemas.microsoft.com/office/powerpoint/2010/main" val="12335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/>
          <p:cNvSpPr txBox="1"/>
          <p:nvPr/>
        </p:nvSpPr>
        <p:spPr>
          <a:xfrm>
            <a:off x="893146" y="168275"/>
            <a:ext cx="13954760" cy="21461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865"/>
              </a:lnSpc>
              <a:spcBef>
                <a:spcPts val="135"/>
              </a:spcBef>
            </a:pPr>
            <a:r>
              <a:rPr sz="5900" b="1" spc="-10" dirty="0">
                <a:solidFill>
                  <a:prstClr val="white"/>
                </a:solidFill>
                <a:latin typeface="Arial"/>
                <a:cs typeface="Arial"/>
              </a:rPr>
              <a:t>Proyecto:11</a:t>
            </a:r>
            <a:r>
              <a:rPr lang="es-ES_tradnl" sz="5900" b="1" spc="-10" dirty="0">
                <a:solidFill>
                  <a:prstClr val="white"/>
                </a:solidFill>
                <a:latin typeface="Arial"/>
                <a:cs typeface="Arial"/>
              </a:rPr>
              <a:t>66</a:t>
            </a:r>
          </a:p>
          <a:p>
            <a:pPr marL="12700">
              <a:spcBef>
                <a:spcPts val="135"/>
              </a:spcBef>
            </a:pPr>
            <a:r>
              <a:rPr lang="es-CO" sz="4000" dirty="0">
                <a:solidFill>
                  <a:prstClr val="white"/>
                </a:solidFill>
              </a:rPr>
              <a:t>Consolidación de la gestión pública eficiente del IDIGER, como entidad coordinadora del SDGR - CC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9772310" y="2529258"/>
            <a:ext cx="9799320" cy="4213971"/>
          </a:xfrm>
          <a:prstGeom prst="rect">
            <a:avLst/>
          </a:prstGeom>
        </p:spPr>
        <p:txBody>
          <a:bodyPr vert="horz" wrap="square" lIns="0" tIns="15237" rIns="0" bIns="0" rtlCol="0">
            <a:spAutoFit/>
          </a:bodyPr>
          <a:lstStyle/>
          <a:p>
            <a:pPr marL="12697" algn="r">
              <a:spcBef>
                <a:spcPts val="120"/>
              </a:spcBef>
            </a:pPr>
            <a:r>
              <a:rPr sz="6000" b="1" spc="6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6000" b="1" spc="-80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6000" b="1" dirty="0" err="1">
                <a:solidFill>
                  <a:srgbClr val="3C3C3B"/>
                </a:solidFill>
                <a:latin typeface="Arial"/>
                <a:cs typeface="Arial"/>
              </a:rPr>
              <a:t>recursos</a:t>
            </a:r>
            <a:r>
              <a:rPr lang="es-ES_tradnl" sz="6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12697" algn="r">
              <a:spcBef>
                <a:spcPts val="120"/>
              </a:spcBef>
            </a:pPr>
            <a:r>
              <a:rPr sz="6000" b="1" dirty="0">
                <a:solidFill>
                  <a:srgbClr val="003B65"/>
                </a:solidFill>
                <a:latin typeface="Arial"/>
                <a:cs typeface="Arial"/>
              </a:rPr>
              <a:t>201</a:t>
            </a:r>
            <a:r>
              <a:rPr lang="es-MX" sz="6000" b="1" dirty="0">
                <a:solidFill>
                  <a:srgbClr val="003B65"/>
                </a:solidFill>
                <a:latin typeface="Arial"/>
                <a:cs typeface="Arial"/>
              </a:rPr>
              <a:t>9</a:t>
            </a:r>
            <a:endParaRPr sz="6000" dirty="0">
              <a:solidFill>
                <a:prstClr val="black"/>
              </a:solidFill>
              <a:latin typeface="Arial"/>
              <a:cs typeface="Arial"/>
            </a:endParaRPr>
          </a:p>
          <a:p>
            <a:pPr marR="76816" algn="r"/>
            <a:r>
              <a:rPr sz="8000" b="1" dirty="0">
                <a:solidFill>
                  <a:srgbClr val="009FE5"/>
                </a:solidFill>
                <a:latin typeface="Arial"/>
                <a:cs typeface="Arial"/>
              </a:rPr>
              <a:t>$</a:t>
            </a:r>
            <a:r>
              <a:rPr lang="es-CO" sz="8000" b="1" dirty="0">
                <a:solidFill>
                  <a:srgbClr val="009FE5"/>
                </a:solidFill>
                <a:latin typeface="Arial"/>
                <a:cs typeface="Arial"/>
              </a:rPr>
              <a:t>5.634</a:t>
            </a:r>
            <a:endParaRPr sz="8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996866" algn="r"/>
            <a:r>
              <a:rPr sz="7200" spc="-10" dirty="0">
                <a:solidFill>
                  <a:srgbClr val="009FE5"/>
                </a:solidFill>
                <a:latin typeface="Arial"/>
                <a:cs typeface="Arial"/>
              </a:rPr>
              <a:t>millones</a:t>
            </a:r>
            <a:endParaRPr sz="7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Rectángulo 18"/>
          <p:cNvSpPr/>
          <p:nvPr/>
        </p:nvSpPr>
        <p:spPr>
          <a:xfrm>
            <a:off x="9747250" y="5730875"/>
            <a:ext cx="6096000" cy="304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Seguridad y Salud en el Trabajo  </a:t>
            </a:r>
          </a:p>
        </p:txBody>
      </p:sp>
      <p:sp>
        <p:nvSpPr>
          <p:cNvPr id="16" name="Rectángulo 18"/>
          <p:cNvSpPr/>
          <p:nvPr/>
        </p:nvSpPr>
        <p:spPr>
          <a:xfrm>
            <a:off x="9747250" y="4864190"/>
            <a:ext cx="5181600" cy="38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Bienestar y Capacitación </a:t>
            </a:r>
            <a:r>
              <a:rPr lang="es-CO" sz="2400" b="1" kern="0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17" name="Rectángulo 18"/>
          <p:cNvSpPr/>
          <p:nvPr/>
        </p:nvSpPr>
        <p:spPr>
          <a:xfrm>
            <a:off x="9747250" y="6556042"/>
            <a:ext cx="3733766" cy="18718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Recursos Humano  </a:t>
            </a:r>
          </a:p>
        </p:txBody>
      </p:sp>
      <p:sp>
        <p:nvSpPr>
          <p:cNvPr id="18" name="Rectángulo 18"/>
          <p:cNvSpPr/>
          <p:nvPr/>
        </p:nvSpPr>
        <p:spPr>
          <a:xfrm>
            <a:off x="9883435" y="8672047"/>
            <a:ext cx="5562600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Soporte y mantenimiento de recursos informáticos  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9851685" y="7941797"/>
            <a:ext cx="6248400" cy="6096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Administración y Mantenimiento de Bienes  </a:t>
            </a:r>
          </a:p>
        </p:txBody>
      </p:sp>
      <p:sp>
        <p:nvSpPr>
          <p:cNvPr id="24" name="Rectángulo 18"/>
          <p:cNvSpPr/>
          <p:nvPr/>
        </p:nvSpPr>
        <p:spPr>
          <a:xfrm>
            <a:off x="9772310" y="7225369"/>
            <a:ext cx="9829800" cy="4572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 kern="0" dirty="0">
                <a:solidFill>
                  <a:prstClr val="black"/>
                </a:solidFill>
                <a:latin typeface="Arial"/>
                <a:cs typeface="Arial"/>
              </a:rPr>
              <a:t>Administración y mantenimiento del parque automotor  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275"/>
            <a:ext cx="7703500" cy="548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7744505" y="5478313"/>
            <a:ext cx="8022709" cy="1107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6595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VIGENCIA 2019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2355850" y="2911475"/>
            <a:ext cx="16899623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54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Anteproyecto de presupuesto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s-CO" sz="7254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Jardín Botánico de Bogotá </a:t>
            </a:r>
          </a:p>
        </p:txBody>
      </p:sp>
    </p:spTree>
    <p:extLst>
      <p:ext uri="{BB962C8B-B14F-4D97-AF65-F5344CB8AC3E}">
        <p14:creationId xmlns:p14="http://schemas.microsoft.com/office/powerpoint/2010/main" val="2571194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12082057" y="636641"/>
            <a:ext cx="6905017" cy="80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CORTE A 31 JULIO 2018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11707868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Informe de ejecución presupuestal</a:t>
            </a:r>
          </a:p>
        </p:txBody>
      </p:sp>
      <p:sp>
        <p:nvSpPr>
          <p:cNvPr id="9" name="5 CuadroTexto"/>
          <p:cNvSpPr txBox="1"/>
          <p:nvPr/>
        </p:nvSpPr>
        <p:spPr>
          <a:xfrm>
            <a:off x="17644954" y="1499951"/>
            <a:ext cx="2144838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1731" b="1" kern="0" dirty="0">
                <a:solidFill>
                  <a:srgbClr val="000000"/>
                </a:solidFill>
                <a:cs typeface="Arial"/>
                <a:sym typeface="Arial"/>
              </a:rPr>
              <a:t>* Fuente: PREDIS</a:t>
            </a:r>
          </a:p>
        </p:txBody>
      </p:sp>
      <p:sp>
        <p:nvSpPr>
          <p:cNvPr id="10" name="3 CuadroTexto"/>
          <p:cNvSpPr txBox="1"/>
          <p:nvPr/>
        </p:nvSpPr>
        <p:spPr>
          <a:xfrm>
            <a:off x="6631649" y="10360234"/>
            <a:ext cx="1662067" cy="44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2308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0 AL 40%</a:t>
            </a:r>
          </a:p>
        </p:txBody>
      </p:sp>
      <p:sp>
        <p:nvSpPr>
          <p:cNvPr id="11" name="37 CuadroTexto"/>
          <p:cNvSpPr txBox="1"/>
          <p:nvPr/>
        </p:nvSpPr>
        <p:spPr>
          <a:xfrm>
            <a:off x="8966074" y="10415780"/>
            <a:ext cx="1974761" cy="44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2308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41 AL 70%</a:t>
            </a:r>
          </a:p>
        </p:txBody>
      </p:sp>
      <p:sp>
        <p:nvSpPr>
          <p:cNvPr id="12" name="38 CuadroTexto"/>
          <p:cNvSpPr txBox="1"/>
          <p:nvPr/>
        </p:nvSpPr>
        <p:spPr>
          <a:xfrm>
            <a:off x="11380412" y="10413235"/>
            <a:ext cx="2207711" cy="44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2308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71 AL 90%</a:t>
            </a:r>
          </a:p>
        </p:txBody>
      </p:sp>
      <p:sp>
        <p:nvSpPr>
          <p:cNvPr id="13" name="12 Elipse"/>
          <p:cNvSpPr/>
          <p:nvPr/>
        </p:nvSpPr>
        <p:spPr bwMode="auto">
          <a:xfrm>
            <a:off x="6107460" y="10458819"/>
            <a:ext cx="415470" cy="416259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14" name="12 Elipse"/>
          <p:cNvSpPr/>
          <p:nvPr/>
        </p:nvSpPr>
        <p:spPr bwMode="auto">
          <a:xfrm>
            <a:off x="8476265" y="10458819"/>
            <a:ext cx="415470" cy="416259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15" name="5 Elipse"/>
          <p:cNvSpPr/>
          <p:nvPr/>
        </p:nvSpPr>
        <p:spPr bwMode="auto">
          <a:xfrm>
            <a:off x="10845071" y="10480831"/>
            <a:ext cx="415470" cy="41625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653366" y="1988920"/>
          <a:ext cx="18947900" cy="806056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93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6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7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75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79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970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948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15424">
                <a:tc rowSpan="2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PROYECTO DE INVERSIÓN</a:t>
                      </a:r>
                    </a:p>
                  </a:txBody>
                  <a:tcPr marL="12167" marR="12167" marT="12167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SUB-DIRECCIÓN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RECURSOS ASIGNADOS 2018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COMPROMISOS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 EJECUCIÓN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GIROS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 GIROS DE COMPROMISO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 GIROS FRENTE A RECURSOS ASIGNADOS </a:t>
                      </a:r>
                      <a:br>
                        <a:rPr lang="pt-BR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pt-BR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(3/1)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82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(1)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(2)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(2/1)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(3)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(3/2)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95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1119 </a:t>
                      </a:r>
                    </a:p>
                  </a:txBody>
                  <a:tcPr marL="12167" marR="12167" marT="1216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TECNICA</a:t>
                      </a:r>
                    </a:p>
                  </a:txBody>
                  <a:tcPr marL="12167" marR="12167" marT="1216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14.831.198.000</a:t>
                      </a:r>
                    </a:p>
                  </a:txBody>
                  <a:tcPr marL="12167" marR="12167" marT="1216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8.171.506.875</a:t>
                      </a:r>
                    </a:p>
                  </a:txBody>
                  <a:tcPr marL="12167" marR="12167" marT="1216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55,10%</a:t>
                      </a:r>
                    </a:p>
                  </a:txBody>
                  <a:tcPr marL="12167" marR="12167" marT="12167" marB="0" anchor="ctr"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                4.303.205.765 </a:t>
                      </a:r>
                    </a:p>
                  </a:txBody>
                  <a:tcPr marL="12167" marR="12167" marT="1216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52,66%</a:t>
                      </a:r>
                    </a:p>
                  </a:txBody>
                  <a:tcPr marL="12167" marR="12167" marT="1216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29,01%</a:t>
                      </a:r>
                    </a:p>
                  </a:txBody>
                  <a:tcPr marL="12167" marR="12167" marT="1216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95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1121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CIENTIFICA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5.465.186.000</a:t>
                      </a:r>
                    </a:p>
                  </a:txBody>
                  <a:tcPr marL="12167" marR="12167" marT="12167" marB="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4.474.395.689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81,87%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                2.329.545.989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52,06%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42,63%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95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1124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EDUCATIVA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3.711.494.306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2.676.643.764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72,12%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                1.561.544.626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58,34%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42,07%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595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1139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EDUCATIVA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978.888.000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755.314.701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77,16%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                   422.643.995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55,96%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43,18%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595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315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PLANEACIÓN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16.647.548.000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4.270.431.784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25,65%</a:t>
                      </a:r>
                    </a:p>
                  </a:txBody>
                  <a:tcPr marL="12167" marR="12167" marT="12167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                2.300.326.526 </a:t>
                      </a:r>
                    </a:p>
                  </a:txBody>
                  <a:tcPr marL="12167" marR="12167" marT="12167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53,87%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13,82%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595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FUNCIONAMIENTO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SECRETARIA GENERAL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7.415.370.000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4.277.554.769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57,68%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                3.676.038.628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85,94%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49,57%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8222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PASIVOS EXIGIBLES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PASIVOS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981.966.000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165.728.870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16,88%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165.728.870 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100,00%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16,88%</a:t>
                      </a:r>
                    </a:p>
                  </a:txBody>
                  <a:tcPr marL="12167" marR="12167" marT="1216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689">
                <a:tc gridSpan="2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TOTAL </a:t>
                      </a:r>
                    </a:p>
                  </a:txBody>
                  <a:tcPr marL="12167" marR="12167" marT="12167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50.031.650.306</a:t>
                      </a:r>
                    </a:p>
                  </a:txBody>
                  <a:tcPr marL="12167" marR="12167" marT="12167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24.791.576.452</a:t>
                      </a:r>
                    </a:p>
                  </a:txBody>
                  <a:tcPr marL="12167" marR="12167" marT="12167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49,55%</a:t>
                      </a:r>
                    </a:p>
                  </a:txBody>
                  <a:tcPr marL="12167" marR="12167" marT="1216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14.759.034.399</a:t>
                      </a:r>
                    </a:p>
                  </a:txBody>
                  <a:tcPr marL="12167" marR="12167" marT="12167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59,53%</a:t>
                      </a:r>
                    </a:p>
                  </a:txBody>
                  <a:tcPr marL="12167" marR="12167" marT="12167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29,50%</a:t>
                      </a:r>
                    </a:p>
                  </a:txBody>
                  <a:tcPr marL="12167" marR="12167" marT="1216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12 Elipse"/>
          <p:cNvSpPr/>
          <p:nvPr/>
        </p:nvSpPr>
        <p:spPr bwMode="auto">
          <a:xfrm>
            <a:off x="11041237" y="4281371"/>
            <a:ext cx="238175" cy="23817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18" name="5 Elipse"/>
          <p:cNvSpPr/>
          <p:nvPr/>
        </p:nvSpPr>
        <p:spPr bwMode="auto">
          <a:xfrm>
            <a:off x="11042546" y="5052514"/>
            <a:ext cx="235557" cy="2381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0" name="5 Elipse"/>
          <p:cNvSpPr/>
          <p:nvPr/>
        </p:nvSpPr>
        <p:spPr bwMode="auto">
          <a:xfrm>
            <a:off x="11042546" y="5823657"/>
            <a:ext cx="235557" cy="2381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1" name="5 Elipse"/>
          <p:cNvSpPr/>
          <p:nvPr/>
        </p:nvSpPr>
        <p:spPr bwMode="auto">
          <a:xfrm>
            <a:off x="11042546" y="6594800"/>
            <a:ext cx="235557" cy="2381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2" name="5 Elipse"/>
          <p:cNvSpPr/>
          <p:nvPr/>
        </p:nvSpPr>
        <p:spPr bwMode="auto">
          <a:xfrm>
            <a:off x="11042546" y="7365943"/>
            <a:ext cx="235557" cy="238175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3" name="12 Elipse"/>
          <p:cNvSpPr/>
          <p:nvPr/>
        </p:nvSpPr>
        <p:spPr bwMode="auto">
          <a:xfrm>
            <a:off x="11041237" y="8137086"/>
            <a:ext cx="238175" cy="23817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4" name="5 Elipse"/>
          <p:cNvSpPr/>
          <p:nvPr/>
        </p:nvSpPr>
        <p:spPr bwMode="auto">
          <a:xfrm>
            <a:off x="11042546" y="8908227"/>
            <a:ext cx="235557" cy="238175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411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12082057" y="636641"/>
            <a:ext cx="6905017" cy="80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CORTE A 31 JULIO 2018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11707868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Informe de ejecución de reservas presupuestales</a:t>
            </a:r>
          </a:p>
        </p:txBody>
      </p:sp>
      <p:sp>
        <p:nvSpPr>
          <p:cNvPr id="9" name="5 CuadroTexto"/>
          <p:cNvSpPr txBox="1"/>
          <p:nvPr/>
        </p:nvSpPr>
        <p:spPr>
          <a:xfrm>
            <a:off x="17096337" y="2057288"/>
            <a:ext cx="2387277" cy="35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1731" b="1" kern="0" dirty="0">
                <a:solidFill>
                  <a:srgbClr val="000000"/>
                </a:solidFill>
                <a:cs typeface="Arial"/>
                <a:sym typeface="Arial"/>
              </a:rPr>
              <a:t>* Fuente: PREDIS</a:t>
            </a:r>
          </a:p>
        </p:txBody>
      </p:sp>
      <p:sp>
        <p:nvSpPr>
          <p:cNvPr id="10" name="3 CuadroTexto"/>
          <p:cNvSpPr txBox="1"/>
          <p:nvPr/>
        </p:nvSpPr>
        <p:spPr>
          <a:xfrm>
            <a:off x="6631649" y="10360234"/>
            <a:ext cx="1662067" cy="44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2308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0 AL 40%</a:t>
            </a:r>
          </a:p>
        </p:txBody>
      </p:sp>
      <p:sp>
        <p:nvSpPr>
          <p:cNvPr id="11" name="37 CuadroTexto"/>
          <p:cNvSpPr txBox="1"/>
          <p:nvPr/>
        </p:nvSpPr>
        <p:spPr>
          <a:xfrm>
            <a:off x="8966074" y="10415780"/>
            <a:ext cx="1974761" cy="44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2308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41 AL 70%</a:t>
            </a:r>
          </a:p>
        </p:txBody>
      </p:sp>
      <p:sp>
        <p:nvSpPr>
          <p:cNvPr id="12" name="38 CuadroTexto"/>
          <p:cNvSpPr txBox="1"/>
          <p:nvPr/>
        </p:nvSpPr>
        <p:spPr>
          <a:xfrm>
            <a:off x="11380412" y="10413235"/>
            <a:ext cx="2207711" cy="44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2308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71 AL 90%</a:t>
            </a:r>
          </a:p>
        </p:txBody>
      </p:sp>
      <p:sp>
        <p:nvSpPr>
          <p:cNvPr id="13" name="12 Elipse"/>
          <p:cNvSpPr/>
          <p:nvPr/>
        </p:nvSpPr>
        <p:spPr bwMode="auto">
          <a:xfrm>
            <a:off x="6107460" y="10458819"/>
            <a:ext cx="415470" cy="416259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14" name="12 Elipse"/>
          <p:cNvSpPr/>
          <p:nvPr/>
        </p:nvSpPr>
        <p:spPr bwMode="auto">
          <a:xfrm>
            <a:off x="8476265" y="10458819"/>
            <a:ext cx="415470" cy="416259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15" name="5 Elipse"/>
          <p:cNvSpPr/>
          <p:nvPr/>
        </p:nvSpPr>
        <p:spPr bwMode="auto">
          <a:xfrm>
            <a:off x="10845071" y="10480831"/>
            <a:ext cx="415470" cy="41625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892662" y="2661222"/>
          <a:ext cx="18227022" cy="715443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292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5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7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177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231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64474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PROYECTO DE INVERSIÓN</a:t>
                      </a:r>
                    </a:p>
                  </a:txBody>
                  <a:tcPr marL="12563" marR="12563" marT="12563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SUB-DIRECCIÓN</a:t>
                      </a:r>
                    </a:p>
                  </a:txBody>
                  <a:tcPr marL="12563" marR="12563" marT="12563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RESERVAS DEFINITIVAS A LA FECHA (MENOS ANULACIONES)</a:t>
                      </a:r>
                    </a:p>
                  </a:txBody>
                  <a:tcPr marL="12563" marR="12563" marT="12563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 GIROS  </a:t>
                      </a:r>
                      <a:b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(2)</a:t>
                      </a:r>
                    </a:p>
                  </a:txBody>
                  <a:tcPr marL="12563" marR="12563" marT="12563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 DE GIROS REALIZADOS</a:t>
                      </a:r>
                      <a:b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(2/1)</a:t>
                      </a:r>
                    </a:p>
                  </a:txBody>
                  <a:tcPr marL="12563" marR="12563" marT="12563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PENDIENTE POR GIRAR</a:t>
                      </a:r>
                    </a:p>
                  </a:txBody>
                  <a:tcPr marL="12563" marR="12563" marT="12563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957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1119 </a:t>
                      </a:r>
                    </a:p>
                  </a:txBody>
                  <a:tcPr marL="12563" marR="12563" marT="12563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TÉCNICA</a:t>
                      </a:r>
                    </a:p>
                  </a:txBody>
                  <a:tcPr marL="12563" marR="12563" marT="12563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3.174.472.119</a:t>
                      </a:r>
                    </a:p>
                  </a:txBody>
                  <a:tcPr marL="12563" marR="12563" marT="12563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2.359.523.950</a:t>
                      </a:r>
                    </a:p>
                  </a:txBody>
                  <a:tcPr marL="12563" marR="12563" marT="12563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74,33%</a:t>
                      </a:r>
                    </a:p>
                  </a:txBody>
                  <a:tcPr marL="12563" marR="12563" marT="12563" marB="0" anchor="ctr"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814.948.169 </a:t>
                      </a:r>
                    </a:p>
                  </a:txBody>
                  <a:tcPr marL="12563" marR="12563" marT="1256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957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1121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CIENTÍFICA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617.214.097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567.036.105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91,87%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50.177.992 </a:t>
                      </a:r>
                    </a:p>
                  </a:txBody>
                  <a:tcPr marL="12563" marR="12563" marT="12563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957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1124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EDUCATIVA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369.391.241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319.026.124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86,37%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50.365.117 </a:t>
                      </a:r>
                    </a:p>
                  </a:txBody>
                  <a:tcPr marL="12563" marR="12563" marT="12563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6957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1139 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EDUCATIVA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131.706.032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131.686.237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99,98%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19.795 </a:t>
                      </a:r>
                    </a:p>
                  </a:txBody>
                  <a:tcPr marL="12563" marR="12563" marT="12563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6957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315 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PLANEACIÓN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1.928.856.101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1.730.266.645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89,70%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198.589.456 </a:t>
                      </a:r>
                    </a:p>
                  </a:txBody>
                  <a:tcPr marL="12563" marR="12563" marT="12563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6957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FUNCIONAMIENTO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just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FUNCIONAMIENTO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159.285.075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155.577.903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97,67%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25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3.707.172 </a:t>
                      </a:r>
                    </a:p>
                  </a:txBody>
                  <a:tcPr marL="12563" marR="12563" marT="12563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218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TOTAL 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6.380.924.665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5.263.116.964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82,48%</a:t>
                      </a:r>
                    </a:p>
                  </a:txBody>
                  <a:tcPr marL="12563" marR="12563" marT="12563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3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1.117.807.701</a:t>
                      </a:r>
                    </a:p>
                  </a:txBody>
                  <a:tcPr marL="12563" marR="12563" marT="1256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12 Elipse"/>
          <p:cNvSpPr/>
          <p:nvPr/>
        </p:nvSpPr>
        <p:spPr bwMode="auto">
          <a:xfrm>
            <a:off x="14056365" y="4625893"/>
            <a:ext cx="238175" cy="2381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1" name="5 Elipse"/>
          <p:cNvSpPr/>
          <p:nvPr/>
        </p:nvSpPr>
        <p:spPr bwMode="auto">
          <a:xfrm>
            <a:off x="14057674" y="5397036"/>
            <a:ext cx="235557" cy="2381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2" name="5 Elipse"/>
          <p:cNvSpPr/>
          <p:nvPr/>
        </p:nvSpPr>
        <p:spPr bwMode="auto">
          <a:xfrm>
            <a:off x="14057674" y="6189118"/>
            <a:ext cx="235557" cy="2381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3" name="5 Elipse"/>
          <p:cNvSpPr/>
          <p:nvPr/>
        </p:nvSpPr>
        <p:spPr bwMode="auto">
          <a:xfrm>
            <a:off x="14057674" y="6981199"/>
            <a:ext cx="235557" cy="2381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  <a:defRPr/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4" name="5 Elipse"/>
          <p:cNvSpPr/>
          <p:nvPr/>
        </p:nvSpPr>
        <p:spPr bwMode="auto">
          <a:xfrm>
            <a:off x="14057674" y="7794219"/>
            <a:ext cx="235557" cy="2381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25" name="12 Elipse"/>
          <p:cNvSpPr/>
          <p:nvPr/>
        </p:nvSpPr>
        <p:spPr bwMode="auto">
          <a:xfrm>
            <a:off x="14056365" y="8565362"/>
            <a:ext cx="238175" cy="2381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07784">
              <a:buClr>
                <a:srgbClr val="000000"/>
              </a:buClr>
            </a:pPr>
            <a:endParaRPr lang="es-CO" sz="2308" b="1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553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16"/>
          <p:cNvSpPr txBox="1"/>
          <p:nvPr/>
        </p:nvSpPr>
        <p:spPr>
          <a:xfrm>
            <a:off x="653368" y="636641"/>
            <a:ext cx="11707868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Presupuesto histórico jardín </a:t>
            </a:r>
          </a:p>
        </p:txBody>
      </p:sp>
      <p:graphicFrame>
        <p:nvGraphicFramePr>
          <p:cNvPr id="4" name="3 Gráfico"/>
          <p:cNvGraphicFramePr>
            <a:graphicFrameLocks/>
          </p:cNvGraphicFramePr>
          <p:nvPr/>
        </p:nvGraphicFramePr>
        <p:xfrm>
          <a:off x="1919956" y="2103144"/>
          <a:ext cx="17364907" cy="830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46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02044" y="8176027"/>
            <a:ext cx="4502054" cy="3132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07680" cy="1130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27847" y="3995001"/>
            <a:ext cx="8891905" cy="2161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dirty="0">
                <a:solidFill>
                  <a:srgbClr val="3AAA35"/>
                </a:solidFill>
                <a:latin typeface="Arial"/>
                <a:cs typeface="Arial"/>
              </a:rPr>
              <a:t>Secretaría</a:t>
            </a:r>
            <a:endParaRPr sz="7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7000" b="1" spc="-5" dirty="0">
                <a:solidFill>
                  <a:srgbClr val="3C3C3B"/>
                </a:solidFill>
                <a:latin typeface="Arial"/>
                <a:cs typeface="Arial"/>
              </a:rPr>
              <a:t>Distrital </a:t>
            </a:r>
            <a:r>
              <a:rPr sz="7000" b="1" dirty="0">
                <a:solidFill>
                  <a:srgbClr val="3C3C3B"/>
                </a:solidFill>
                <a:latin typeface="Arial"/>
                <a:cs typeface="Arial"/>
              </a:rPr>
              <a:t>de</a:t>
            </a:r>
            <a:r>
              <a:rPr sz="7000" b="1" spc="-27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7000" b="1" spc="-5" dirty="0">
                <a:solidFill>
                  <a:srgbClr val="3C3C3B"/>
                </a:solidFill>
                <a:latin typeface="Arial"/>
                <a:cs typeface="Arial"/>
              </a:rPr>
              <a:t>Ambiente</a:t>
            </a:r>
            <a:endParaRPr sz="7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27847" y="6793840"/>
            <a:ext cx="1772285" cy="10185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0" b="1" spc="0" dirty="0">
                <a:solidFill>
                  <a:srgbClr val="009FE5"/>
                </a:solidFill>
                <a:latin typeface="Arial"/>
                <a:cs typeface="Arial"/>
              </a:rPr>
              <a:t>SDA</a:t>
            </a:r>
            <a:endParaRPr sz="6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ANTEPROYECTO DE PRESUPUESTO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7873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8402507" y="659089"/>
            <a:ext cx="2977905" cy="80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2018 - 2019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11707868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Variación presupuesto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646785" y="1899946"/>
          <a:ext cx="18747968" cy="84051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892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0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6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8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7047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</a:rPr>
                        <a:t>PROYECTO DE INVERSIÓN</a:t>
                      </a:r>
                      <a:endParaRPr lang="es-CO" sz="30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</a:rPr>
                        <a:t>PRESUPUESTO ASIGNADO 2018</a:t>
                      </a:r>
                      <a:endParaRPr lang="es-CO" sz="30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</a:rPr>
                        <a:t>SOLICITUD RECURSOS 2019</a:t>
                      </a:r>
                      <a:endParaRPr lang="es-CO" sz="30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</a:rPr>
                        <a:t>% VR</a:t>
                      </a:r>
                      <a:endParaRPr lang="es-CO" sz="30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0477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300" b="1" u="none" strike="noStrike" dirty="0">
                          <a:effectLst/>
                          <a:latin typeface="Arial Narrow" panose="020B0506020202030204" pitchFamily="34" charset="0"/>
                        </a:rPr>
                        <a:t>1119 - </a:t>
                      </a:r>
                      <a:r>
                        <a:rPr lang="es-CO" sz="3300" b="0" u="none" strike="noStrike" dirty="0">
                          <a:effectLst/>
                          <a:latin typeface="Arial Narrow" panose="020B0506020202030204" pitchFamily="34" charset="0"/>
                        </a:rPr>
                        <a:t>Planificación y gestión del paisaje sobre la malla verde urbana.</a:t>
                      </a:r>
                      <a:endParaRPr lang="es-CO" sz="3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$14.831.198.000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b="1" u="none" strike="noStrike" dirty="0">
                          <a:effectLst/>
                          <a:latin typeface="Arial Narrow" panose="020B0506020202030204" pitchFamily="34" charset="0"/>
                        </a:rPr>
                        <a:t>$54.695.197.000</a:t>
                      </a:r>
                      <a:endParaRPr lang="es-CO" sz="3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269%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477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300" b="1" u="none" strike="noStrike" dirty="0">
                          <a:effectLst/>
                          <a:latin typeface="Arial Narrow" panose="020B0506020202030204" pitchFamily="34" charset="0"/>
                        </a:rPr>
                        <a:t>1121 - </a:t>
                      </a:r>
                      <a:r>
                        <a:rPr lang="es-CO" sz="3300" b="0" u="none" strike="noStrike" dirty="0">
                          <a:effectLst/>
                          <a:latin typeface="Arial Narrow" panose="020B0506020202030204" pitchFamily="34" charset="0"/>
                        </a:rPr>
                        <a:t>Investigación para la conservación de los ecosistemas y la flora de Bogotá D.C, y la región.</a:t>
                      </a:r>
                      <a:endParaRPr lang="es-CO" sz="3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$5.465.186.000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b="1" u="none" strike="noStrike" dirty="0">
                          <a:effectLst/>
                          <a:latin typeface="Arial Narrow" panose="020B0506020202030204" pitchFamily="34" charset="0"/>
                        </a:rPr>
                        <a:t>$13.982.640.000</a:t>
                      </a:r>
                      <a:endParaRPr lang="es-CO" sz="3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156%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77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300" b="1" u="none" strike="noStrike" dirty="0">
                          <a:effectLst/>
                          <a:latin typeface="Arial Narrow" panose="020B0506020202030204" pitchFamily="34" charset="0"/>
                        </a:rPr>
                        <a:t>1124 - </a:t>
                      </a:r>
                      <a:r>
                        <a:rPr lang="es-CO" sz="3300" b="0" u="none" strike="noStrike" dirty="0">
                          <a:effectLst/>
                          <a:latin typeface="Arial Narrow" panose="020B0506020202030204" pitchFamily="34" charset="0"/>
                        </a:rPr>
                        <a:t>Educación y participación para todos.</a:t>
                      </a:r>
                      <a:endParaRPr lang="es-CO" sz="3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$3.711.494.306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b="1" u="none" strike="noStrike" dirty="0">
                          <a:effectLst/>
                          <a:latin typeface="Arial Narrow" panose="020B0506020202030204" pitchFamily="34" charset="0"/>
                        </a:rPr>
                        <a:t>$4.059.009.000</a:t>
                      </a:r>
                      <a:endParaRPr lang="es-CO" sz="3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9%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487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300" b="1" u="none" strike="noStrike" dirty="0">
                          <a:effectLst/>
                          <a:latin typeface="Arial Narrow" panose="020B0506020202030204" pitchFamily="34" charset="0"/>
                        </a:rPr>
                        <a:t>1139 - </a:t>
                      </a:r>
                      <a:r>
                        <a:rPr lang="es-CO" sz="3300" b="0" u="none" strike="noStrike" dirty="0">
                          <a:effectLst/>
                          <a:latin typeface="Arial Narrow" panose="020B0506020202030204" pitchFamily="34" charset="0"/>
                        </a:rPr>
                        <a:t>Comunicación educativa, una herramienta para promover la cultura ambiental en Bogotá desde el Jardín Botánico José Celestino Mutis.</a:t>
                      </a:r>
                      <a:endParaRPr lang="es-CO" sz="3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$978.888.000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b="1" u="none" strike="noStrike" dirty="0">
                          <a:effectLst/>
                          <a:latin typeface="Arial Narrow" panose="020B0506020202030204" pitchFamily="34" charset="0"/>
                        </a:rPr>
                        <a:t>$4.961.528.000</a:t>
                      </a:r>
                      <a:endParaRPr lang="es-CO" sz="3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407%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0477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3300" b="1" u="none" strike="noStrike" dirty="0">
                          <a:effectLst/>
                          <a:latin typeface="Arial Narrow" panose="020B0506020202030204" pitchFamily="34" charset="0"/>
                        </a:rPr>
                        <a:t>315 - </a:t>
                      </a:r>
                      <a:r>
                        <a:rPr lang="es-CO" sz="3300" b="0" u="none" strike="noStrike" dirty="0">
                          <a:effectLst/>
                          <a:latin typeface="Arial Narrow" panose="020B0506020202030204" pitchFamily="34" charset="0"/>
                        </a:rPr>
                        <a:t>Fortalecimiento Institucional por un Jardín Botánico Mejor para todos.</a:t>
                      </a:r>
                      <a:endParaRPr lang="es-CO" sz="3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$16.647.548.000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b="1" u="none" strike="noStrike" dirty="0">
                          <a:effectLst/>
                          <a:latin typeface="Arial Narrow" panose="020B0506020202030204" pitchFamily="34" charset="0"/>
                        </a:rPr>
                        <a:t>$22.144.565.000</a:t>
                      </a:r>
                      <a:endParaRPr lang="es-CO" sz="3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0" u="none" strike="noStrike" dirty="0">
                          <a:effectLst/>
                          <a:latin typeface="Arial Narrow" panose="020B0506020202030204" pitchFamily="34" charset="0"/>
                        </a:rPr>
                        <a:t>33%</a:t>
                      </a:r>
                      <a:endParaRPr lang="es-CO" sz="3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4618">
                <a:tc>
                  <a:txBody>
                    <a:bodyPr/>
                    <a:lstStyle/>
                    <a:p>
                      <a:pPr algn="r" fontAlgn="ctr"/>
                      <a:r>
                        <a:rPr lang="es-CO" sz="4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</a:rPr>
                        <a:t>TOTAL SOLICITADO</a:t>
                      </a:r>
                      <a:endParaRPr lang="es-CO" sz="4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</a:rPr>
                        <a:t>$41.634.314.306</a:t>
                      </a:r>
                      <a:endParaRPr lang="es-CO" sz="4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</a:rPr>
                        <a:t>$99.842.939.000</a:t>
                      </a:r>
                      <a:endParaRPr lang="es-CO" sz="4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</a:rPr>
                        <a:t>143%</a:t>
                      </a:r>
                      <a:endParaRPr lang="es-CO" sz="40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562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11695344" y="636640"/>
            <a:ext cx="2977905" cy="80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2019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11707868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Proyección de ingresos vigencia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3141970" y="3552070"/>
          <a:ext cx="13815897" cy="4146991"/>
        </p:xfrm>
        <a:graphic>
          <a:graphicData uri="http://schemas.openxmlformats.org/drawingml/2006/table">
            <a:tbl>
              <a:tblPr/>
              <a:tblGrid>
                <a:gridCol w="847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1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0714">
                <a:tc>
                  <a:txBody>
                    <a:bodyPr/>
                    <a:lstStyle/>
                    <a:p>
                      <a:pPr algn="l" fontAlgn="ctr"/>
                      <a:r>
                        <a:rPr lang="es-CO" sz="4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</a:rPr>
                        <a:t>FUENTE DE FINANCIACIÓN</a:t>
                      </a:r>
                      <a:endParaRPr lang="es-CO" sz="4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505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4000" b="1" u="none" strike="noStrike" dirty="0">
                          <a:effectLst/>
                          <a:latin typeface="Arial Narrow" panose="020B0506020202030204" pitchFamily="34" charset="0"/>
                        </a:rPr>
                        <a:t>Aportes del Distrito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4000" u="none" strike="noStrike" dirty="0">
                          <a:effectLst/>
                          <a:latin typeface="Arial Narrow" panose="020B0506020202030204" pitchFamily="34" charset="0"/>
                        </a:rPr>
                        <a:t>$92.847.209.000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05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4000" b="1" u="none" strike="noStrike" dirty="0">
                          <a:effectLst/>
                          <a:latin typeface="Arial Narrow" panose="020B0506020202030204" pitchFamily="34" charset="0"/>
                        </a:rPr>
                        <a:t>Recursos Propios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4000" u="none" strike="noStrike" dirty="0">
                          <a:effectLst/>
                          <a:latin typeface="Arial Narrow" panose="020B0506020202030204" pitchFamily="34" charset="0"/>
                        </a:rPr>
                        <a:t>$6.995.730.000</a:t>
                      </a:r>
                      <a:endParaRPr lang="es-CO" sz="4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0714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TOTAL SOLICITADO     </a:t>
                      </a:r>
                    </a:p>
                  </a:txBody>
                  <a:tcPr marL="15704" marR="15704" marT="157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3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</a:rPr>
                        <a:t>$99.842.939.000</a:t>
                      </a:r>
                      <a:endParaRPr lang="es-CO" sz="53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Narrow" panose="020B0506020202030204" pitchFamily="34" charset="0"/>
                      </a:endParaRPr>
                    </a:p>
                  </a:txBody>
                  <a:tcPr marL="15704" marR="15704" marT="1570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99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5784106" y="636641"/>
            <a:ext cx="14317065" cy="1512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PLANIFICACIÓN Y GESTIÓN DEL PAISAJE SOBRE LA MALLA VERDE URBANA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5300475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Proyecto 1119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653360" y="2601504"/>
          <a:ext cx="19010720" cy="80960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37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3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3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48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7418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ACTIVIDAD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META 2019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ASIGNADO2018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SOLICITADO 2019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%VR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2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Reposición árboles en espacio público.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4.500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$58.548.000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$273.752.000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368%</a:t>
                      </a:r>
                    </a:p>
                  </a:txBody>
                  <a:tcPr marL="15704" marR="15704" marT="15704" marB="0" anchor="b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2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Plantar árboles en el espacio público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20.000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$1.257.341.251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$5.505.945.000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338%</a:t>
                      </a:r>
                    </a:p>
                  </a:txBody>
                  <a:tcPr marL="15704" marR="15704" marT="15704" marB="0" anchor="b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741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Manejo integral árboles adultos en el espacio público del perímetro urbano de Bogotá D.C 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7.000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$280.160.000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$12.722.478.000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4441%</a:t>
                      </a:r>
                    </a:p>
                  </a:txBody>
                  <a:tcPr marL="15704" marR="15704" marT="15704" marB="0" anchor="b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2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Plantación de árboles en espacio privado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$77.280.000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$93.316.000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21%</a:t>
                      </a:r>
                    </a:p>
                  </a:txBody>
                  <a:tcPr marL="15704" marR="15704" marT="15704" marB="0" anchor="b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741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Manejo </a:t>
                      </a:r>
                      <a:r>
                        <a:rPr lang="es-CO" sz="30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silvicultural</a:t>
                      </a: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árboles adultos que generan riesgo en el espacio público de la Ciudad 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12.202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$4.261.691.122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$8.541.488.000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15704" marR="15704" marT="15704" marB="0" anchor="b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741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Manejo fitosanitario a árboles adultos en el espacio público de Bogotá D.C 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$589.864.776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$2.110.122.000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258%</a:t>
                      </a:r>
                    </a:p>
                  </a:txBody>
                  <a:tcPr marL="15704" marR="15704" marT="15704" marB="0" anchor="b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92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Mantenimiento de árboles jóvenes 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324.095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$3.505.934.426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$14.082.186.000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302%</a:t>
                      </a:r>
                    </a:p>
                  </a:txBody>
                  <a:tcPr marL="15704" marR="15704" marT="15704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92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Actualización de SIGAU con la gestión de la Entidad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$687.553.719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$1.243.960.000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81%</a:t>
                      </a:r>
                    </a:p>
                  </a:txBody>
                  <a:tcPr marL="15704" marR="15704" marT="15704" marB="0" anchor="b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642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5784106" y="636641"/>
            <a:ext cx="14317065" cy="1512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PLANIFICACIÓN Y GESTIÓN DEL PAISAJE SOBRE LA MALLA VERDE URBANA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5300475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Proyecto 1119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653367" y="2209670"/>
          <a:ext cx="18907860" cy="862518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8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6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3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74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883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ACTIVIDAD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META 2019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ASIGNADO2018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SOLICITADO 2019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%VR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099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Producir individuos vegetales 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$245.019.000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$398.465.000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63%</a:t>
                      </a:r>
                    </a:p>
                  </a:txBody>
                  <a:tcPr marL="15704" marR="15704" marT="15704" marB="0" anchor="b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099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Plantar y/o recuperar m2 de jardines urbanos 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719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$268.105.200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$396.934.000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48%</a:t>
                      </a:r>
                    </a:p>
                  </a:txBody>
                  <a:tcPr marL="15704" marR="15704" marT="15704" marB="0" anchor="b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990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Mantener m2 de jardines en espacio público de la ciudad 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117.082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$1.096.191.160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$2.731.214.000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149%</a:t>
                      </a:r>
                    </a:p>
                  </a:txBody>
                  <a:tcPr marL="15704" marR="15704" marT="15704" marB="0" anchor="b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8990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Mantener las  Colecciones vivas del Jardín Botánico de Bogotá José Celestino Mutis 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$443.848.500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$1.120.529.000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152%</a:t>
                      </a:r>
                    </a:p>
                  </a:txBody>
                  <a:tcPr marL="15704" marR="15704" marT="15704" marB="0" anchor="b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8990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Implementación del plan de aprovechamiento de residuos vegetales 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$104.866.589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$211.737.000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102%</a:t>
                      </a:r>
                    </a:p>
                  </a:txBody>
                  <a:tcPr marL="15704" marR="15704" marT="15704" marB="0" anchor="b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5047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Siembra de Plantas arbustivas o enredaderas en el marco de la estrategia "Jardines en barrios populares en la Ciudad"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$1.802.912.257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$4.815.516.000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167%</a:t>
                      </a:r>
                    </a:p>
                  </a:txBody>
                  <a:tcPr marL="15704" marR="15704" marT="15704" marB="0" anchor="b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8990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Orientar técnicamente a personas en técnicas de siembra y manejo de agricultura integral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1.500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$151.882.000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$447.555.000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195%</a:t>
                      </a:r>
                    </a:p>
                  </a:txBody>
                  <a:tcPr marL="15704" marR="15704" marT="15704" marB="0" anchor="b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099">
                <a:tc gridSpan="2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</a:p>
                  </a:txBody>
                  <a:tcPr marL="15704" marR="15704" marT="15704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$14.831.198.000</a:t>
                      </a:r>
                    </a:p>
                  </a:txBody>
                  <a:tcPr marL="15704" marR="15704" marT="15704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$54.695.197.000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269%</a:t>
                      </a:r>
                    </a:p>
                  </a:txBody>
                  <a:tcPr marL="15704" marR="15704" marT="1570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077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5784106" y="636640"/>
            <a:ext cx="14317065" cy="1512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INVESTIGACIÓN PARA LA CONSERVACIÓN DE LOS ECOSISTEMAS Y LA FLORA DE BOGOTÁ D.C, Y LA REGIÓN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5300475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Proyecto 1121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842570" y="2430496"/>
          <a:ext cx="18758696" cy="86752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01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7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8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3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2694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ACTIVIDAD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META 2019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ASIGNADO2018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SOLICITADO 2019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%VR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Caracterizar ecológicamente y valorar los servicios </a:t>
                      </a:r>
                      <a:r>
                        <a:rPr lang="es-CO" sz="30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ecosistémicos</a:t>
                      </a: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en áreas prioritarias de la EEP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$533.328.000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$743.245.000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7E5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39%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Diseñar e implementar modelos de restauración ecológica en áreas de la EEP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$1.104.232.157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$7.283.970.000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7E5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560%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Realizar el manejo adaptativo de áreas con procesos de investigación en restauración ecológica de la EEP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$921.997.394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$1.246.480.000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7E5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35%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4461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Desarrollar investigaciones sobre  las interacciones bióticas y abióticas en la cobertura vegetal urbana y espacios verdes de la ciudad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$291.033.900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$536.424.000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7E5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84%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2512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Promover el avance de la investigación en ecosistemas alto andinos a través de convocatorias para la asignación de estímulos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$142.430.000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$208.208.000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7E5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46%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Divulgar el conocimiento relativo a la conservación y uso sostenible de la biodiversidad en  espacios académicos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$48.049.328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$363.915.000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D7E5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657%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569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5784106" y="636640"/>
            <a:ext cx="14317065" cy="1512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INVESTIGACIÓN PARA LA CONSERVACIÓN DE LOS ECOSISTEMAS Y LA FLORA DE BOGOTÁ D.C, Y LA REGIÓN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5300475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Proyecto 1121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473896" y="2500092"/>
          <a:ext cx="19212384" cy="844935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04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8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8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1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0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0242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ACTIVIDAD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META 2019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ASIGNADO2018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SOLICITADO 2019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%VR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242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Investigar la flora de Bogotá D.C. en territorios, como estrategia de adaptación frente al cambio climático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$373.149.900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$460.243.000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23%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0242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Enriquecer la colección viva del Jardín Botánico de Bogotá con individuos para el disfrute de la ciudadanía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$763.618.482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$1.556.776.000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104%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242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Incrementar las accesiones a las colecciones de referencia del Jardín Botánico de Bogotá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1.650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$208.325.000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$335.421.000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61%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242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Publicar resultados de investigación de la Subdirección Científica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$163.909.000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$363.420.000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122%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2512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Caracterizar integralmente especies estratégicas para  la adaptación al cambio climático, conservación, restauración, uso e incorporación en coberturas urbanas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$473.594.000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$488.794.000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2512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Establecer protocolos de propagación para especies estratégicas para la conservación, restauración e incorporación en coberturas urbanas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$441.518.839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$395.744.000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-10%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4225">
                <a:tc gridSpan="2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$5.465.186.000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$13.982.640.000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156%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936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5784106" y="636641"/>
            <a:ext cx="14317065" cy="80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EDUCACIÓN Y PARTICIPACIÓN PARA TODOS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5300475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Proyecto 1124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882343" y="1915864"/>
          <a:ext cx="18404847" cy="91675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03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5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7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53802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ACTIVIDAD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META 2019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ASIGNADO2018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SOLICITADO 2019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%VR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796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Involucrar personas en los procesos de educación ambiental y participación ciudadana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11.500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$1.640.773.666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$1.640.773.666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0%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6847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Vincular estudiantes a los programas de servicios social ambiental y prácticas universitarias del JBB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945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$154.566.000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$189.600.000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23%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7796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Atender personas en los procesos de interpretación ambiental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54.500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$952.327.899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</a:t>
                      </a:r>
                      <a:r>
                        <a:rPr lang="es-CO" sz="3000" b="1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952.327.899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0%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6847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Promover la participación de Niños, niñas y adolescentes en procesos de educación ambiental  a través de la implementación del centro de interés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$183.326.867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$233.289.000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27%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7796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Incluir personas en una estrategia de gestión social articulada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17.000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$343.149.874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$940.355.000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174%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7796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Orientar personas sobre el uso del conocimiento de la estructura ecológica principal.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$437.350.000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$594.109.000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36%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8845">
                <a:tc gridSpan="2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</a:p>
                  </a:txBody>
                  <a:tcPr marL="15704" marR="15704" marT="15704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3.711.494.306</a:t>
                      </a:r>
                    </a:p>
                  </a:txBody>
                  <a:tcPr marL="15704" marR="15704" marT="157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$4.550.454.565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22,6%</a:t>
                      </a:r>
                    </a:p>
                  </a:txBody>
                  <a:tcPr marL="15704" marR="15704" marT="1570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9594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5784106" y="636641"/>
            <a:ext cx="15245381" cy="1411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287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COMUNICACIÓN EDUCATIVA, UNA HERRAMIENTA PARA PROMOVER LA CULTURA AMBIENTAL EN BOGOTÁ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5300475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Proyecto 1139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653368" y="2404354"/>
          <a:ext cx="18947898" cy="84411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899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1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1868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ACTIVIDAD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META 2019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ASIGNADO2018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SOLICITADO 2019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%VR</a:t>
                      </a:r>
                    </a:p>
                  </a:txBody>
                  <a:tcPr marL="15704" marR="15704" marT="15704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18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Producir piezas comunicativas que den cuenta del cumplimiento misional al interior del Jardín.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$204.002.600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$256.297.000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26%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8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Producir y divulgar piezas en distintos formatos y para todo tipo de público.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$323.731.493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$1.694.530.000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423%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18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Elaborar materiales pedagógicos y de apropiación de cultura ambiental.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35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$49.862.640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$724.980.000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1354%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18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Realizar eventos temáticos estratégicos de innovación y de apropiación social del conocimiento.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$113.628.930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$1.560.155.000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1273%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1868"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Promover la participación de personas en los procesos y/o agendas temáticas y culturales.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70.000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$287.662.337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$725.566.000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152%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900">
                <a:tc gridSpan="2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</a:p>
                  </a:txBody>
                  <a:tcPr marL="15704" marR="15704" marT="15704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$978.888.000</a:t>
                      </a:r>
                    </a:p>
                  </a:txBody>
                  <a:tcPr marL="15704" marR="15704" marT="15704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$4.961.528.000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407%</a:t>
                      </a:r>
                    </a:p>
                  </a:txBody>
                  <a:tcPr marL="15704" marR="15704" marT="1570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4007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Rectángulo"/>
          <p:cNvSpPr/>
          <p:nvPr/>
        </p:nvSpPr>
        <p:spPr>
          <a:xfrm>
            <a:off x="5784106" y="636641"/>
            <a:ext cx="14317065" cy="1512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00B0F0"/>
                </a:solidFill>
                <a:latin typeface="Arial Narrow" panose="020B0606020202030204" pitchFamily="34" charset="0"/>
                <a:cs typeface="Arial"/>
                <a:sym typeface="Arial"/>
              </a:rPr>
              <a:t>FORTALECIMIENTO INSTITUCIONAL POR UN JARDÍN BOTÁNICO MEJOR PARA TODOS</a:t>
            </a:r>
          </a:p>
        </p:txBody>
      </p:sp>
      <p:sp>
        <p:nvSpPr>
          <p:cNvPr id="8" name="Shape 716"/>
          <p:cNvSpPr txBox="1"/>
          <p:nvPr/>
        </p:nvSpPr>
        <p:spPr>
          <a:xfrm>
            <a:off x="653368" y="636641"/>
            <a:ext cx="5300475" cy="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32" tIns="75345" rIns="150732" bIns="7534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4616" b="1" kern="0" dirty="0">
                <a:solidFill>
                  <a:srgbClr val="1F497D"/>
                </a:solidFill>
                <a:latin typeface="Arial Black"/>
                <a:ea typeface="Arial Black"/>
                <a:cs typeface="Arial Black"/>
                <a:sym typeface="Arial Black"/>
              </a:rPr>
              <a:t>Proyecto 315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412830" y="2475111"/>
          <a:ext cx="19148315" cy="864036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635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8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1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1125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ACTIVIDAD</a:t>
                      </a:r>
                    </a:p>
                  </a:txBody>
                  <a:tcPr marL="15704" marR="15704" marT="15704" marB="0" anchor="ctr"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META 2019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ASIGNADO2018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PRESUPUESTO SOLICITADO 2019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%VR</a:t>
                      </a:r>
                    </a:p>
                  </a:txBody>
                  <a:tcPr marL="15704" marR="15704" marT="15704" marB="0" anchor="ctr">
                    <a:lnL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125">
                <a:tc>
                  <a:txBody>
                    <a:bodyPr/>
                    <a:lstStyle/>
                    <a:p>
                      <a:pPr marL="0" marR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Implementar el  plan de acción del Plan Anticorrupción y Atención al Ciudadano – PAAC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100%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$1.106.131.450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$2.320.158.000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110%</a:t>
                      </a:r>
                    </a:p>
                  </a:txBody>
                  <a:tcPr marL="15704" marR="15704" marT="15704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125">
                <a:tc>
                  <a:txBody>
                    <a:bodyPr/>
                    <a:lstStyle/>
                    <a:p>
                      <a:pPr marL="0" marR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Ejecutar el Plan estratégico de tecnologías de la información y comunicaciones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30%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$969.142.500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$2.500.062.000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158%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592">
                <a:tc>
                  <a:txBody>
                    <a:bodyPr/>
                    <a:lstStyle/>
                    <a:p>
                      <a:pPr marL="0" marR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Ejecutar el plan de acción del Sistema Integrado de Gestión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20%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$291.658.000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$856.593.000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194%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1125">
                <a:tc>
                  <a:txBody>
                    <a:bodyPr/>
                    <a:lstStyle/>
                    <a:p>
                      <a:pPr marL="0" marR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Ejecutar los programas del Plan Institucional de Gestión Ambiental PIGA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$123.498.000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$192.946.000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56%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1125">
                <a:tc>
                  <a:txBody>
                    <a:bodyPr/>
                    <a:lstStyle/>
                    <a:p>
                      <a:pPr marL="0" marR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Ejecutar el Plan de Mantenimiento de las instalaciones físicas de la Entidad 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25%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$616.788.800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$1.493.589.000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142%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1125">
                <a:tc>
                  <a:txBody>
                    <a:bodyPr/>
                    <a:lstStyle/>
                    <a:p>
                      <a:pPr marL="0" marR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Ejecutar el del Plan de acción para el desarrollo del Sistema de Gestión documental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25%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$438.500.000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$1.408.677.000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221%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1125">
                <a:tc>
                  <a:txBody>
                    <a:bodyPr/>
                    <a:lstStyle/>
                    <a:p>
                      <a:pPr marL="0" marR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Ejecutar el Plan estratégico para mejoramiento continuo de la gestión Institucional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25%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$1.104.774.250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$1.679.257.000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52%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41125">
                <a:tc>
                  <a:txBody>
                    <a:bodyPr/>
                    <a:lstStyle/>
                    <a:p>
                      <a:pPr marL="0" marR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Desarrollar obras de infraestructura destinadas a fortalecer los programas, operaciones y dinámicas de la entidad. 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$11.997.055.000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$11.693.283.000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3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-3%</a:t>
                      </a:r>
                    </a:p>
                  </a:txBody>
                  <a:tcPr marL="15704" marR="15704" marT="15704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2771">
                <a:tc gridSpan="2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TOTAL</a:t>
                      </a:r>
                    </a:p>
                  </a:txBody>
                  <a:tcPr marL="15704" marR="15704" marT="15704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$16.647.548.000</a:t>
                      </a:r>
                    </a:p>
                  </a:txBody>
                  <a:tcPr marL="15704" marR="15704" marT="157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$22.144.565.000</a:t>
                      </a:r>
                    </a:p>
                  </a:txBody>
                  <a:tcPr marL="15704" marR="15704" marT="1570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Narrow" panose="020B0506020202030204" pitchFamily="34" charset="0"/>
                          <a:ea typeface="+mn-ea"/>
                          <a:cs typeface="+mn-cs"/>
                          <a:sym typeface="Arial"/>
                        </a:rPr>
                        <a:t>33%</a:t>
                      </a:r>
                    </a:p>
                  </a:txBody>
                  <a:tcPr marL="15704" marR="15704" marT="1570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968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02043" y="8176027"/>
            <a:ext cx="4502056" cy="3132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824" y="9032151"/>
            <a:ext cx="4718050" cy="183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75" dirty="0">
                <a:solidFill>
                  <a:srgbClr val="003B65"/>
                </a:solidFill>
                <a:latin typeface="Arial"/>
                <a:cs typeface="Arial"/>
              </a:rPr>
              <a:t>Total</a:t>
            </a:r>
            <a:endParaRPr sz="5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900" spc="5" dirty="0">
                <a:solidFill>
                  <a:srgbClr val="3C3C3B"/>
                </a:solidFill>
                <a:latin typeface="Arial"/>
                <a:cs typeface="Arial"/>
              </a:rPr>
              <a:t>recursos</a:t>
            </a:r>
            <a:r>
              <a:rPr sz="5900" spc="-6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5900" b="1" spc="25" dirty="0">
                <a:solidFill>
                  <a:srgbClr val="3C3C3B"/>
                </a:solidFill>
                <a:latin typeface="Arial"/>
                <a:cs typeface="Arial"/>
              </a:rPr>
              <a:t>SDA</a:t>
            </a:r>
            <a:endParaRPr sz="5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203907"/>
            <a:ext cx="593725" cy="1511300"/>
          </a:xfrm>
          <a:custGeom>
            <a:avLst/>
            <a:gdLst/>
            <a:ahLst/>
            <a:cxnLst/>
            <a:rect l="l" t="t" r="r" b="b"/>
            <a:pathLst>
              <a:path w="593725" h="1511300">
                <a:moveTo>
                  <a:pt x="0" y="1511022"/>
                </a:moveTo>
                <a:lnTo>
                  <a:pt x="593625" y="1511022"/>
                </a:lnTo>
                <a:lnTo>
                  <a:pt x="593625" y="0"/>
                </a:lnTo>
                <a:lnTo>
                  <a:pt x="0" y="0"/>
                </a:lnTo>
                <a:lnTo>
                  <a:pt x="0" y="1511022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776035"/>
              </p:ext>
            </p:extLst>
          </p:nvPr>
        </p:nvGraphicFramePr>
        <p:xfrm>
          <a:off x="1822450" y="1768475"/>
          <a:ext cx="14706600" cy="5387392"/>
        </p:xfrm>
        <a:graphic>
          <a:graphicData uri="http://schemas.openxmlformats.org/drawingml/2006/table">
            <a:tbl>
              <a:tblPr/>
              <a:tblGrid>
                <a:gridCol w="9650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6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82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ENTIDAD</a:t>
                      </a:r>
                    </a:p>
                  </a:txBody>
                  <a:tcPr marL="15403" marR="15403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ANTEPROYECTO 2019</a:t>
                      </a:r>
                    </a:p>
                  </a:txBody>
                  <a:tcPr marL="15403" marR="15403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9686">
                <a:tc>
                  <a:txBody>
                    <a:bodyPr/>
                    <a:lstStyle/>
                    <a:p>
                      <a:pPr algn="l" fontAlgn="ctr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SECRETARIA DISTRITAL DE AMBIENTE – SDA – Recursos</a:t>
                      </a:r>
                      <a:r>
                        <a:rPr lang="es-CO" sz="3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Distrito</a:t>
                      </a:r>
                      <a:endParaRPr lang="es-CO" sz="3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403" marR="15403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119.384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9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SECRETARIA DISTRITAL DE AMBIENTE – SDA – Recursos</a:t>
                      </a:r>
                      <a:r>
                        <a:rPr lang="es-CO" sz="3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Cupo de Endeudamiento</a:t>
                      </a:r>
                      <a:endParaRPr lang="es-CO" sz="3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403" marR="15403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223.438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831">
                <a:tc>
                  <a:txBody>
                    <a:bodyPr/>
                    <a:lstStyle/>
                    <a:p>
                      <a:pPr algn="l" fontAlgn="b"/>
                      <a:r>
                        <a:rPr lang="es-CO" sz="39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15403" marR="15403" marT="15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9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342.822</a:t>
                      </a:r>
                    </a:p>
                  </a:txBody>
                  <a:tcPr marL="15402" marR="15402" marT="154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6565A85-C2BB-4DB7-8B3C-BF65274B50DA}"/>
              </a:ext>
            </a:extLst>
          </p:cNvPr>
          <p:cNvSpPr txBox="1">
            <a:spLocks/>
          </p:cNvSpPr>
          <p:nvPr/>
        </p:nvSpPr>
        <p:spPr>
          <a:xfrm>
            <a:off x="3477189" y="5260709"/>
            <a:ext cx="13806182" cy="3937053"/>
          </a:xfrm>
          <a:prstGeom prst="rect">
            <a:avLst/>
          </a:prstGeom>
        </p:spPr>
        <p:txBody>
          <a:bodyPr vert="horz" lIns="150781" tIns="75390" rIns="150781" bIns="753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5936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Anteproyecto de Presupuesto  2019</a:t>
            </a:r>
            <a:br>
              <a:rPr lang="es-CO" altLang="es-CO" sz="5936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altLang="es-CO" sz="5936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altLang="es-CO" sz="5936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Distrital de Protección y Bienestar Animal</a:t>
            </a:r>
            <a:br>
              <a:rPr lang="es-CO" altLang="es-CO" sz="5936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altLang="es-CO" sz="5936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altLang="es-CO" sz="5936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Ambiente</a:t>
            </a:r>
            <a:br>
              <a:rPr lang="es-CO" altLang="es-CO" sz="5936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altLang="es-CO" sz="5936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altLang="es-CO" sz="5936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 de 2018</a:t>
            </a:r>
          </a:p>
        </p:txBody>
      </p:sp>
      <p:pic>
        <p:nvPicPr>
          <p:cNvPr id="6" name="Imagen 5" descr="proteccion 2.jpg">
            <a:extLst>
              <a:ext uri="{FF2B5EF4-FFF2-40B4-BE49-F238E27FC236}">
                <a16:creationId xmlns:a16="http://schemas.microsoft.com/office/drawing/2014/main" id="{11DC1ACF-F9C8-4E2C-9CB4-764233349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5" y="671709"/>
            <a:ext cx="3237533" cy="4316712"/>
          </a:xfrm>
          <a:prstGeom prst="rect">
            <a:avLst/>
          </a:prstGeom>
        </p:spPr>
      </p:pic>
      <p:pic>
        <p:nvPicPr>
          <p:cNvPr id="7" name="5 Imagen" descr="C:\Users\USER\Desktop\IDPYBA\Logo IDPYBA OFICIAL ACTUALIZADO.jpg">
            <a:extLst>
              <a:ext uri="{FF2B5EF4-FFF2-40B4-BE49-F238E27FC236}">
                <a16:creationId xmlns:a16="http://schemas.microsoft.com/office/drawing/2014/main" id="{C7DF5820-5526-41A3-8529-8852C17C78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986" y="8670290"/>
            <a:ext cx="2318256" cy="2158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675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00AFA82D-C2B9-4694-A24A-773B2C11D431}"/>
              </a:ext>
            </a:extLst>
          </p:cNvPr>
          <p:cNvSpPr txBox="1">
            <a:spLocks/>
          </p:cNvSpPr>
          <p:nvPr/>
        </p:nvSpPr>
        <p:spPr>
          <a:xfrm>
            <a:off x="1209122" y="1132563"/>
            <a:ext cx="17339786" cy="704166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9894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de Funcionamiento</a:t>
            </a:r>
          </a:p>
        </p:txBody>
      </p:sp>
      <p:sp>
        <p:nvSpPr>
          <p:cNvPr id="7" name="Recortar rectángulo de esquina sencilla 77">
            <a:extLst>
              <a:ext uri="{FF2B5EF4-FFF2-40B4-BE49-F238E27FC236}">
                <a16:creationId xmlns:a16="http://schemas.microsoft.com/office/drawing/2014/main" id="{25455943-239D-4BDD-BA6B-962DDB59B753}"/>
              </a:ext>
            </a:extLst>
          </p:cNvPr>
          <p:cNvSpPr/>
          <p:nvPr/>
        </p:nvSpPr>
        <p:spPr>
          <a:xfrm>
            <a:off x="1209122" y="2513412"/>
            <a:ext cx="4782576" cy="1290536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8" name="Recortar rectángulo de esquina sencilla 77">
            <a:extLst>
              <a:ext uri="{FF2B5EF4-FFF2-40B4-BE49-F238E27FC236}">
                <a16:creationId xmlns:a16="http://schemas.microsoft.com/office/drawing/2014/main" id="{903B610F-E7BB-4720-BFD9-C122D974E421}"/>
              </a:ext>
            </a:extLst>
          </p:cNvPr>
          <p:cNvSpPr/>
          <p:nvPr/>
        </p:nvSpPr>
        <p:spPr>
          <a:xfrm>
            <a:off x="14268933" y="2513412"/>
            <a:ext cx="4782578" cy="1290536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9" name="18 CuadroTexto">
            <a:extLst>
              <a:ext uri="{FF2B5EF4-FFF2-40B4-BE49-F238E27FC236}">
                <a16:creationId xmlns:a16="http://schemas.microsoft.com/office/drawing/2014/main" id="{85A7FF45-0D1A-4023-9F6D-6101A5DB4C89}"/>
              </a:ext>
            </a:extLst>
          </p:cNvPr>
          <p:cNvSpPr txBox="1"/>
          <p:nvPr/>
        </p:nvSpPr>
        <p:spPr>
          <a:xfrm>
            <a:off x="2593895" y="3803947"/>
            <a:ext cx="5384654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$5.220</a:t>
            </a:r>
            <a:endParaRPr lang="es-CO" sz="2968" dirty="0">
              <a:solidFill>
                <a:prstClr val="white"/>
              </a:solidFill>
            </a:endParaRPr>
          </a:p>
        </p:txBody>
      </p:sp>
      <p:sp>
        <p:nvSpPr>
          <p:cNvPr id="10" name="19 CuadroTexto">
            <a:extLst>
              <a:ext uri="{FF2B5EF4-FFF2-40B4-BE49-F238E27FC236}">
                <a16:creationId xmlns:a16="http://schemas.microsoft.com/office/drawing/2014/main" id="{FF4A088F-4E50-4B3A-BFB0-38781657E195}"/>
              </a:ext>
            </a:extLst>
          </p:cNvPr>
          <p:cNvSpPr txBox="1"/>
          <p:nvPr/>
        </p:nvSpPr>
        <p:spPr>
          <a:xfrm>
            <a:off x="11960102" y="3803947"/>
            <a:ext cx="5245914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$6.120</a:t>
            </a:r>
            <a:endParaRPr lang="es-CO" sz="2968" dirty="0">
              <a:solidFill>
                <a:prstClr val="white"/>
              </a:solidFill>
            </a:endParaRPr>
          </a:p>
        </p:txBody>
      </p:sp>
      <p:sp>
        <p:nvSpPr>
          <p:cNvPr id="11" name="20 CuadroTexto">
            <a:extLst>
              <a:ext uri="{FF2B5EF4-FFF2-40B4-BE49-F238E27FC236}">
                <a16:creationId xmlns:a16="http://schemas.microsoft.com/office/drawing/2014/main" id="{8FAAD61B-5DA0-41AE-918A-BBBFCFE068E6}"/>
              </a:ext>
            </a:extLst>
          </p:cNvPr>
          <p:cNvSpPr txBox="1"/>
          <p:nvPr/>
        </p:nvSpPr>
        <p:spPr>
          <a:xfrm>
            <a:off x="8029860" y="2505344"/>
            <a:ext cx="4044380" cy="1005788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5936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  <a:endParaRPr lang="es-CO" sz="2968" dirty="0">
              <a:solidFill>
                <a:prstClr val="black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2AFC3774-0FD3-4A6F-828C-7EED3C4FA446}"/>
              </a:ext>
            </a:extLst>
          </p:cNvPr>
          <p:cNvGraphicFramePr>
            <a:graphicFrameLocks noGrp="1"/>
          </p:cNvGraphicFramePr>
          <p:nvPr/>
        </p:nvGraphicFramePr>
        <p:xfrm>
          <a:off x="2316417" y="6021157"/>
          <a:ext cx="15748212" cy="2968496"/>
        </p:xfrm>
        <a:graphic>
          <a:graphicData uri="http://schemas.openxmlformats.org/drawingml/2006/table">
            <a:tbl>
              <a:tblPr/>
              <a:tblGrid>
                <a:gridCol w="3937053">
                  <a:extLst>
                    <a:ext uri="{9D8B030D-6E8A-4147-A177-3AD203B41FA5}">
                      <a16:colId xmlns:a16="http://schemas.microsoft.com/office/drawing/2014/main" val="1000842988"/>
                    </a:ext>
                  </a:extLst>
                </a:gridCol>
                <a:gridCol w="2952790">
                  <a:extLst>
                    <a:ext uri="{9D8B030D-6E8A-4147-A177-3AD203B41FA5}">
                      <a16:colId xmlns:a16="http://schemas.microsoft.com/office/drawing/2014/main" val="894470885"/>
                    </a:ext>
                  </a:extLst>
                </a:gridCol>
                <a:gridCol w="2952790">
                  <a:extLst>
                    <a:ext uri="{9D8B030D-6E8A-4147-A177-3AD203B41FA5}">
                      <a16:colId xmlns:a16="http://schemas.microsoft.com/office/drawing/2014/main" val="153626609"/>
                    </a:ext>
                  </a:extLst>
                </a:gridCol>
                <a:gridCol w="2952790">
                  <a:extLst>
                    <a:ext uri="{9D8B030D-6E8A-4147-A177-3AD203B41FA5}">
                      <a16:colId xmlns:a16="http://schemas.microsoft.com/office/drawing/2014/main" val="1380990578"/>
                    </a:ext>
                  </a:extLst>
                </a:gridCol>
                <a:gridCol w="2952790">
                  <a:extLst>
                    <a:ext uri="{9D8B030D-6E8A-4147-A177-3AD203B41FA5}">
                      <a16:colId xmlns:a16="http://schemas.microsoft.com/office/drawing/2014/main" val="612394318"/>
                    </a:ext>
                  </a:extLst>
                </a:gridCol>
              </a:tblGrid>
              <a:tr h="12722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Rubro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Programado 2018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Ejecución 2018 (Agosto)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Ejecución proyectada a Diciembre 2018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Solicitado 2019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223930"/>
                  </a:ext>
                </a:extLst>
              </a:tr>
              <a:tr h="8481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SERVICIOS PERSONALES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$ 4.110.465.000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$ 2.094.686.452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$ 4.110.465.000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$ 3.994.568.000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972952"/>
                  </a:ext>
                </a:extLst>
              </a:tr>
              <a:tr h="42407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GASTOS GENERALES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$ 1.110.000.000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$ 489.757.184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$ 1.093.295.472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$ 2.125.432.000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456288"/>
                  </a:ext>
                </a:extLst>
              </a:tr>
              <a:tr h="4240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$ 5.220.465.000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$ 2.584.443.636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$ 5.203.760.472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$ 6.120.000.000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375274"/>
                  </a:ext>
                </a:extLst>
              </a:tr>
            </a:tbl>
          </a:graphicData>
        </a:graphic>
      </p:graphicFrame>
      <p:sp>
        <p:nvSpPr>
          <p:cNvPr id="13" name="Flecha abajo 2">
            <a:extLst>
              <a:ext uri="{FF2B5EF4-FFF2-40B4-BE49-F238E27FC236}">
                <a16:creationId xmlns:a16="http://schemas.microsoft.com/office/drawing/2014/main" id="{F8892B9A-07A1-4008-A831-3C6EA34CE6DF}"/>
              </a:ext>
            </a:extLst>
          </p:cNvPr>
          <p:cNvSpPr/>
          <p:nvPr/>
        </p:nvSpPr>
        <p:spPr>
          <a:xfrm rot="10800000">
            <a:off x="10190524" y="3819654"/>
            <a:ext cx="420193" cy="9460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96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99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5268D5BB-69E0-4293-B294-C526F6E042AF}"/>
              </a:ext>
            </a:extLst>
          </p:cNvPr>
          <p:cNvSpPr txBox="1">
            <a:spLocks/>
          </p:cNvSpPr>
          <p:nvPr/>
        </p:nvSpPr>
        <p:spPr>
          <a:xfrm>
            <a:off x="389773" y="616016"/>
            <a:ext cx="17339786" cy="704168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9894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de Inversión</a:t>
            </a:r>
          </a:p>
        </p:txBody>
      </p:sp>
      <p:sp>
        <p:nvSpPr>
          <p:cNvPr id="6" name="Recortar rectángulo de esquina sencilla 77">
            <a:extLst>
              <a:ext uri="{FF2B5EF4-FFF2-40B4-BE49-F238E27FC236}">
                <a16:creationId xmlns:a16="http://schemas.microsoft.com/office/drawing/2014/main" id="{0E391230-6DE4-444D-9BAD-3A351FC7BC5C}"/>
              </a:ext>
            </a:extLst>
          </p:cNvPr>
          <p:cNvSpPr/>
          <p:nvPr/>
        </p:nvSpPr>
        <p:spPr>
          <a:xfrm>
            <a:off x="1151798" y="1711532"/>
            <a:ext cx="4782578" cy="1287919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7" name="Recortar rectángulo de esquina sencilla 77">
            <a:extLst>
              <a:ext uri="{FF2B5EF4-FFF2-40B4-BE49-F238E27FC236}">
                <a16:creationId xmlns:a16="http://schemas.microsoft.com/office/drawing/2014/main" id="{85B45580-476C-46D5-8906-E46F8B0CEC62}"/>
              </a:ext>
            </a:extLst>
          </p:cNvPr>
          <p:cNvSpPr/>
          <p:nvPr/>
        </p:nvSpPr>
        <p:spPr>
          <a:xfrm>
            <a:off x="14229933" y="1761270"/>
            <a:ext cx="4785195" cy="1287919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8" name="18 CuadroTexto">
            <a:extLst>
              <a:ext uri="{FF2B5EF4-FFF2-40B4-BE49-F238E27FC236}">
                <a16:creationId xmlns:a16="http://schemas.microsoft.com/office/drawing/2014/main" id="{FC5C35EC-A61C-4582-9177-B92103F5B200}"/>
              </a:ext>
            </a:extLst>
          </p:cNvPr>
          <p:cNvSpPr txBox="1"/>
          <p:nvPr/>
        </p:nvSpPr>
        <p:spPr>
          <a:xfrm>
            <a:off x="2557515" y="3049189"/>
            <a:ext cx="5384652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$22.760</a:t>
            </a:r>
            <a:endParaRPr lang="es-CO" sz="2968" dirty="0">
              <a:solidFill>
                <a:prstClr val="white"/>
              </a:solidFill>
            </a:endParaRPr>
          </a:p>
        </p:txBody>
      </p:sp>
      <p:sp>
        <p:nvSpPr>
          <p:cNvPr id="9" name="19 CuadroTexto">
            <a:extLst>
              <a:ext uri="{FF2B5EF4-FFF2-40B4-BE49-F238E27FC236}">
                <a16:creationId xmlns:a16="http://schemas.microsoft.com/office/drawing/2014/main" id="{D96B5ECA-5EE4-4730-9B8E-367066CA3485}"/>
              </a:ext>
            </a:extLst>
          </p:cNvPr>
          <p:cNvSpPr txBox="1"/>
          <p:nvPr/>
        </p:nvSpPr>
        <p:spPr>
          <a:xfrm>
            <a:off x="11923722" y="3049189"/>
            <a:ext cx="5243295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$28.770</a:t>
            </a:r>
            <a:endParaRPr lang="es-CO" sz="2968" dirty="0">
              <a:solidFill>
                <a:prstClr val="white"/>
              </a:solidFill>
            </a:endParaRPr>
          </a:p>
        </p:txBody>
      </p:sp>
      <p:sp>
        <p:nvSpPr>
          <p:cNvPr id="10" name="20 CuadroTexto">
            <a:extLst>
              <a:ext uri="{FF2B5EF4-FFF2-40B4-BE49-F238E27FC236}">
                <a16:creationId xmlns:a16="http://schemas.microsoft.com/office/drawing/2014/main" id="{A1CF13B5-5815-4F90-AC95-298C28CE1953}"/>
              </a:ext>
            </a:extLst>
          </p:cNvPr>
          <p:cNvSpPr txBox="1"/>
          <p:nvPr/>
        </p:nvSpPr>
        <p:spPr>
          <a:xfrm>
            <a:off x="8198703" y="1748180"/>
            <a:ext cx="4044380" cy="1005788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5936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26,4%</a:t>
            </a:r>
            <a:endParaRPr lang="es-CO" sz="2968" dirty="0">
              <a:solidFill>
                <a:prstClr val="black"/>
              </a:solidFill>
            </a:endParaRP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FE8AB7A5-2B10-4F2C-8F99-DBA4F1D7E87D}"/>
              </a:ext>
            </a:extLst>
          </p:cNvPr>
          <p:cNvGraphicFramePr>
            <a:graphicFrameLocks noGrp="1"/>
          </p:cNvGraphicFramePr>
          <p:nvPr/>
        </p:nvGraphicFramePr>
        <p:xfrm>
          <a:off x="1937116" y="4404259"/>
          <a:ext cx="16229869" cy="5984111"/>
        </p:xfrm>
        <a:graphic>
          <a:graphicData uri="http://schemas.openxmlformats.org/drawingml/2006/table">
            <a:tbl>
              <a:tblPr/>
              <a:tblGrid>
                <a:gridCol w="4755949">
                  <a:extLst>
                    <a:ext uri="{9D8B030D-6E8A-4147-A177-3AD203B41FA5}">
                      <a16:colId xmlns:a16="http://schemas.microsoft.com/office/drawing/2014/main" val="2932484013"/>
                    </a:ext>
                  </a:extLst>
                </a:gridCol>
                <a:gridCol w="2511392">
                  <a:extLst>
                    <a:ext uri="{9D8B030D-6E8A-4147-A177-3AD203B41FA5}">
                      <a16:colId xmlns:a16="http://schemas.microsoft.com/office/drawing/2014/main" val="2252718240"/>
                    </a:ext>
                  </a:extLst>
                </a:gridCol>
                <a:gridCol w="2511392">
                  <a:extLst>
                    <a:ext uri="{9D8B030D-6E8A-4147-A177-3AD203B41FA5}">
                      <a16:colId xmlns:a16="http://schemas.microsoft.com/office/drawing/2014/main" val="3714461242"/>
                    </a:ext>
                  </a:extLst>
                </a:gridCol>
                <a:gridCol w="2511392">
                  <a:extLst>
                    <a:ext uri="{9D8B030D-6E8A-4147-A177-3AD203B41FA5}">
                      <a16:colId xmlns:a16="http://schemas.microsoft.com/office/drawing/2014/main" val="2121519922"/>
                    </a:ext>
                  </a:extLst>
                </a:gridCol>
                <a:gridCol w="2511392">
                  <a:extLst>
                    <a:ext uri="{9D8B030D-6E8A-4147-A177-3AD203B41FA5}">
                      <a16:colId xmlns:a16="http://schemas.microsoft.com/office/drawing/2014/main" val="740707072"/>
                    </a:ext>
                  </a:extLst>
                </a:gridCol>
                <a:gridCol w="1428354">
                  <a:extLst>
                    <a:ext uri="{9D8B030D-6E8A-4147-A177-3AD203B41FA5}">
                      <a16:colId xmlns:a16="http://schemas.microsoft.com/office/drawing/2014/main" val="2837282978"/>
                    </a:ext>
                  </a:extLst>
                </a:gridCol>
              </a:tblGrid>
              <a:tr h="11622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Proyecto de inversión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Programación  Recursos 2018 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Ejecución Recursos 2018 (agosto)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Proyección Ejecución diciembre 2018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Solicitud Recursos 2019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de variación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327294"/>
                  </a:ext>
                </a:extLst>
              </a:tr>
              <a:tr h="10837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7518 Desarrollo y fortalecimiento institucional del Instituto Distrital de Protección y Bienestar Animal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$ 3.236.198.500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$ 1.997.410.984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$ 3.236.198.500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$ 4.194.170.500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29,6%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477675"/>
                  </a:ext>
                </a:extLst>
              </a:tr>
              <a:tr h="10837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7519 Gestión del conocimiento y cultura ciudadana para la protección y el bienestar animal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$ 3.198.500.500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$ 1.487.032.000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$ 3.198.500.500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$ 3.352.482.500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7274671"/>
                  </a:ext>
                </a:extLst>
              </a:tr>
              <a:tr h="10837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7520 Gestión integral de la fauna doméstica y silvestre en el DC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$ 9.785.884.016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$ 5.437.597.792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$ 9.785.884.016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$ 14.038.645.291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43,5%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62680"/>
                  </a:ext>
                </a:extLst>
              </a:tr>
              <a:tr h="103661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7521 Programa integral de esterilización canina y felina en el D.C.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$ 6.539.145.984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$ 4.109.079.663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$ 6.539.145.984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$ 7.184.707.668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108964"/>
                  </a:ext>
                </a:extLst>
              </a:tr>
              <a:tr h="53401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Total IDPYBA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$  22.759.729.000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$  13.031.120.439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$ 22.759.729.000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$  28.770.005.959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2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984364"/>
                  </a:ext>
                </a:extLst>
              </a:tr>
            </a:tbl>
          </a:graphicData>
        </a:graphic>
      </p:graphicFrame>
      <p:sp>
        <p:nvSpPr>
          <p:cNvPr id="14" name="Flecha abajo 2">
            <a:extLst>
              <a:ext uri="{FF2B5EF4-FFF2-40B4-BE49-F238E27FC236}">
                <a16:creationId xmlns:a16="http://schemas.microsoft.com/office/drawing/2014/main" id="{0F1678E5-64B3-48AE-91F0-2D6DC0E0DD08}"/>
              </a:ext>
            </a:extLst>
          </p:cNvPr>
          <p:cNvSpPr/>
          <p:nvPr/>
        </p:nvSpPr>
        <p:spPr>
          <a:xfrm rot="10800000">
            <a:off x="9800702" y="3008093"/>
            <a:ext cx="420193" cy="9460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96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97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F7C4E910-B5D1-4CA9-8B43-52FEC84EC111}"/>
              </a:ext>
            </a:extLst>
          </p:cNvPr>
          <p:cNvSpPr txBox="1">
            <a:spLocks/>
          </p:cNvSpPr>
          <p:nvPr/>
        </p:nvSpPr>
        <p:spPr>
          <a:xfrm>
            <a:off x="1616311" y="603716"/>
            <a:ext cx="15461918" cy="1707440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</a:t>
            </a:r>
            <a:r>
              <a:rPr lang="es-CO" altLang="es-ES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7518 Desarrollo y fortalecimiento institucional del Instituto Distrital de Protección y Bienestar Animal</a:t>
            </a:r>
            <a:br>
              <a:rPr lang="es-CO" altLang="es-ES" sz="3958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</a:br>
            <a:endParaRPr lang="es-CO" altLang="es-CO" sz="3958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ortar rectángulo de esquina sencilla 77">
            <a:extLst>
              <a:ext uri="{FF2B5EF4-FFF2-40B4-BE49-F238E27FC236}">
                <a16:creationId xmlns:a16="http://schemas.microsoft.com/office/drawing/2014/main" id="{13EB486E-37AD-4351-BE58-637C2E504DFB}"/>
              </a:ext>
            </a:extLst>
          </p:cNvPr>
          <p:cNvSpPr/>
          <p:nvPr/>
        </p:nvSpPr>
        <p:spPr>
          <a:xfrm>
            <a:off x="5363098" y="3703785"/>
            <a:ext cx="3984172" cy="1094208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7" name="Recortar rectángulo de esquina sencilla 77">
            <a:extLst>
              <a:ext uri="{FF2B5EF4-FFF2-40B4-BE49-F238E27FC236}">
                <a16:creationId xmlns:a16="http://schemas.microsoft.com/office/drawing/2014/main" id="{FA344F05-1AEB-422D-A66A-C30956FD178A}"/>
              </a:ext>
            </a:extLst>
          </p:cNvPr>
          <p:cNvSpPr/>
          <p:nvPr/>
        </p:nvSpPr>
        <p:spPr>
          <a:xfrm>
            <a:off x="14198361" y="3614782"/>
            <a:ext cx="3984172" cy="1094208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8" name="18 CuadroTexto">
            <a:extLst>
              <a:ext uri="{FF2B5EF4-FFF2-40B4-BE49-F238E27FC236}">
                <a16:creationId xmlns:a16="http://schemas.microsoft.com/office/drawing/2014/main" id="{2E867196-D247-4DE5-97D2-518822607813}"/>
              </a:ext>
            </a:extLst>
          </p:cNvPr>
          <p:cNvSpPr txBox="1"/>
          <p:nvPr/>
        </p:nvSpPr>
        <p:spPr>
          <a:xfrm>
            <a:off x="6678770" y="4949819"/>
            <a:ext cx="4641219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$3.236</a:t>
            </a:r>
          </a:p>
        </p:txBody>
      </p:sp>
      <p:sp>
        <p:nvSpPr>
          <p:cNvPr id="9" name="19 CuadroTexto">
            <a:extLst>
              <a:ext uri="{FF2B5EF4-FFF2-40B4-BE49-F238E27FC236}">
                <a16:creationId xmlns:a16="http://schemas.microsoft.com/office/drawing/2014/main" id="{0AA82664-B9B7-4830-8E8D-B8E1F4BB08F5}"/>
              </a:ext>
            </a:extLst>
          </p:cNvPr>
          <p:cNvSpPr txBox="1"/>
          <p:nvPr/>
        </p:nvSpPr>
        <p:spPr>
          <a:xfrm>
            <a:off x="12586966" y="4949819"/>
            <a:ext cx="4955347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s-CO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4.507</a:t>
            </a:r>
            <a:endParaRPr lang="es-CO" sz="4617" dirty="0">
              <a:solidFill>
                <a:prstClr val="white"/>
              </a:solidFill>
            </a:endParaRPr>
          </a:p>
        </p:txBody>
      </p:sp>
      <p:sp>
        <p:nvSpPr>
          <p:cNvPr id="10" name="20 CuadroTexto">
            <a:extLst>
              <a:ext uri="{FF2B5EF4-FFF2-40B4-BE49-F238E27FC236}">
                <a16:creationId xmlns:a16="http://schemas.microsoft.com/office/drawing/2014/main" id="{654F2F63-4666-4504-96B9-C1C0E6A4D696}"/>
              </a:ext>
            </a:extLst>
          </p:cNvPr>
          <p:cNvSpPr txBox="1"/>
          <p:nvPr/>
        </p:nvSpPr>
        <p:spPr>
          <a:xfrm>
            <a:off x="10448289" y="7784813"/>
            <a:ext cx="3366390" cy="1005788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5936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39,3%</a:t>
            </a:r>
          </a:p>
        </p:txBody>
      </p:sp>
      <p:sp>
        <p:nvSpPr>
          <p:cNvPr id="11" name="Flecha abajo 2">
            <a:extLst>
              <a:ext uri="{FF2B5EF4-FFF2-40B4-BE49-F238E27FC236}">
                <a16:creationId xmlns:a16="http://schemas.microsoft.com/office/drawing/2014/main" id="{442868D3-D683-438D-8C4B-ECF8A510994F}"/>
              </a:ext>
            </a:extLst>
          </p:cNvPr>
          <p:cNvSpPr/>
          <p:nvPr/>
        </p:nvSpPr>
        <p:spPr>
          <a:xfrm rot="10800000">
            <a:off x="14762294" y="7410477"/>
            <a:ext cx="602076" cy="18140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968">
              <a:solidFill>
                <a:prstClr val="white"/>
              </a:solidFill>
            </a:endParaRPr>
          </a:p>
        </p:txBody>
      </p:sp>
      <p:pic>
        <p:nvPicPr>
          <p:cNvPr id="12" name="Picture 13" descr="Resultado de imagen para instituto distrital de protecciÃ³n y bienestar animal">
            <a:extLst>
              <a:ext uri="{FF2B5EF4-FFF2-40B4-BE49-F238E27FC236}">
                <a16:creationId xmlns:a16="http://schemas.microsoft.com/office/drawing/2014/main" id="{D2BF0E8B-6B24-451B-AC34-03EB6485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3" y="4864125"/>
            <a:ext cx="5238602" cy="55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860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478C2407-45EC-4487-81E6-D32AB6925D11}"/>
              </a:ext>
            </a:extLst>
          </p:cNvPr>
          <p:cNvSpPr txBox="1">
            <a:spLocks/>
          </p:cNvSpPr>
          <p:nvPr/>
        </p:nvSpPr>
        <p:spPr>
          <a:xfrm>
            <a:off x="1616311" y="603716"/>
            <a:ext cx="15461918" cy="1707440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</a:t>
            </a:r>
            <a:r>
              <a:rPr lang="es-CO" altLang="es-ES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7518 Desarrollo y fortalecimiento institucional del Instituto Distrital de Protección y Bienestar Animal</a:t>
            </a:r>
            <a:br>
              <a:rPr lang="es-CO" altLang="es-ES" sz="3958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</a:br>
            <a:endParaRPr lang="es-CO" altLang="es-CO" sz="3958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B6154A5C-CA3A-4121-8AE1-C191AE37C498}"/>
              </a:ext>
            </a:extLst>
          </p:cNvPr>
          <p:cNvGraphicFramePr>
            <a:graphicFrameLocks noGrp="1"/>
          </p:cNvGraphicFramePr>
          <p:nvPr/>
        </p:nvGraphicFramePr>
        <p:xfrm>
          <a:off x="535931" y="2191431"/>
          <a:ext cx="9264818" cy="5450096"/>
        </p:xfrm>
        <a:graphic>
          <a:graphicData uri="http://schemas.openxmlformats.org/drawingml/2006/table">
            <a:tbl>
              <a:tblPr/>
              <a:tblGrid>
                <a:gridCol w="4230238">
                  <a:extLst>
                    <a:ext uri="{9D8B030D-6E8A-4147-A177-3AD203B41FA5}">
                      <a16:colId xmlns:a16="http://schemas.microsoft.com/office/drawing/2014/main" val="1783901690"/>
                    </a:ext>
                  </a:extLst>
                </a:gridCol>
                <a:gridCol w="1849721">
                  <a:extLst>
                    <a:ext uri="{9D8B030D-6E8A-4147-A177-3AD203B41FA5}">
                      <a16:colId xmlns:a16="http://schemas.microsoft.com/office/drawing/2014/main" val="3610538831"/>
                    </a:ext>
                  </a:extLst>
                </a:gridCol>
                <a:gridCol w="1800138">
                  <a:extLst>
                    <a:ext uri="{9D8B030D-6E8A-4147-A177-3AD203B41FA5}">
                      <a16:colId xmlns:a16="http://schemas.microsoft.com/office/drawing/2014/main" val="1625806205"/>
                    </a:ext>
                  </a:extLst>
                </a:gridCol>
                <a:gridCol w="1384721">
                  <a:extLst>
                    <a:ext uri="{9D8B030D-6E8A-4147-A177-3AD203B41FA5}">
                      <a16:colId xmlns:a16="http://schemas.microsoft.com/office/drawing/2014/main" val="3485768479"/>
                    </a:ext>
                  </a:extLst>
                </a:gridCol>
              </a:tblGrid>
              <a:tr h="10209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Meta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Suma de Recursos Programados 2018 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Suma de Solicitud Recursos 2019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% Variación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159339"/>
                  </a:ext>
                </a:extLst>
              </a:tr>
              <a:tr h="51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Diseñar e Implementar 1 plataforma estratégica del Instituto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$ 434.947.500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$ 378.696.000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-12,9%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056907"/>
                  </a:ext>
                </a:extLst>
              </a:tr>
              <a:tr h="518309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Diseñar e implementar (1) un  Sistema Integrado de Gestión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$ 420.292.000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$ 431.208.000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377043"/>
                  </a:ext>
                </a:extLst>
              </a:tr>
              <a:tr h="51830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Formular e implementar 1 Estrategia de comunicaciones del Instituto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$ 305.070.948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$ 433.844.000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42,2%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233648"/>
                  </a:ext>
                </a:extLst>
              </a:tr>
              <a:tr h="76961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Implementar 2 aplicativos informáticos que soporten la gestión misional y administrativa del Instituto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$ 362.829.052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$ 978.316.000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169,6%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728249"/>
                  </a:ext>
                </a:extLst>
              </a:tr>
              <a:tr h="102091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Atender el 100% de requirimientos  técnicos, jurídicos y disciplinarios solicitados por entidades distritales, de control y la ciudadanía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$ 1.365.463.000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$ 1.349.952.000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-1,1%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479366"/>
                  </a:ext>
                </a:extLst>
              </a:tr>
              <a:tr h="76961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Implementar el 100% de los procesos transversales de apoyo para garantizar el óptimo funcionamiento del Instituto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$ 347.596.000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$ 935.864.000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169,2%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380897"/>
                  </a:ext>
                </a:extLst>
              </a:tr>
              <a:tr h="31412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$ 3.236.198.500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$ 4.507.880.000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39,3%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841302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9D2FA23-0B0D-4A8D-8E30-13F62321557B}"/>
              </a:ext>
            </a:extLst>
          </p:cNvPr>
          <p:cNvGraphicFramePr>
            <a:graphicFrameLocks noGrp="1"/>
          </p:cNvGraphicFramePr>
          <p:nvPr/>
        </p:nvGraphicFramePr>
        <p:xfrm>
          <a:off x="9800749" y="6471746"/>
          <a:ext cx="9767420" cy="4230111"/>
        </p:xfrm>
        <a:graphic>
          <a:graphicData uri="http://schemas.openxmlformats.org/drawingml/2006/table">
            <a:tbl>
              <a:tblPr/>
              <a:tblGrid>
                <a:gridCol w="4500020">
                  <a:extLst>
                    <a:ext uri="{9D8B030D-6E8A-4147-A177-3AD203B41FA5}">
                      <a16:colId xmlns:a16="http://schemas.microsoft.com/office/drawing/2014/main" val="2245112861"/>
                    </a:ext>
                  </a:extLst>
                </a:gridCol>
                <a:gridCol w="1978575">
                  <a:extLst>
                    <a:ext uri="{9D8B030D-6E8A-4147-A177-3AD203B41FA5}">
                      <a16:colId xmlns:a16="http://schemas.microsoft.com/office/drawing/2014/main" val="3205747195"/>
                    </a:ext>
                  </a:extLst>
                </a:gridCol>
                <a:gridCol w="1644412">
                  <a:extLst>
                    <a:ext uri="{9D8B030D-6E8A-4147-A177-3AD203B41FA5}">
                      <a16:colId xmlns:a16="http://schemas.microsoft.com/office/drawing/2014/main" val="2390110049"/>
                    </a:ext>
                  </a:extLst>
                </a:gridCol>
                <a:gridCol w="1644412">
                  <a:extLst>
                    <a:ext uri="{9D8B030D-6E8A-4147-A177-3AD203B41FA5}">
                      <a16:colId xmlns:a16="http://schemas.microsoft.com/office/drawing/2014/main" val="2656814425"/>
                    </a:ext>
                  </a:extLst>
                </a:gridCol>
              </a:tblGrid>
              <a:tr h="6942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Meta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Suma de Recursos Programados 2018 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Suma de Solicitud Recursos 2019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% Variación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734608"/>
                  </a:ext>
                </a:extLst>
              </a:tr>
              <a:tr h="912961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0020- PERSONAL CONTRATADO PARA LAS ACTIVIDADES PROPIAS DE LOS PROCESOS DE MEJORAMIENTO DE GESTIÓN DE LA ENTIDAD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$ 2.636.617.500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$ 2.816.880.000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982899"/>
                  </a:ext>
                </a:extLst>
              </a:tr>
              <a:tr h="920391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0513-ADQUISICIÓN DE EQUIPOS, MATERIALES SUMINISTROS Y SERVICIOS PARA EL FORTALECIMIENTO DE LA GESTIÓN INSTITUCIONAL 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$ 45.000.000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125%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574992"/>
                  </a:ext>
                </a:extLst>
              </a:tr>
              <a:tr h="920391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0696-ADQUISICIÓN DE EQUIPOS, MATERIALES SUMINISTROS Y SERVICIOS PARA EL FORTALECIMIENTO DE LA GESTIÓN INSTITUCIONAL 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$ 579.581.000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$ 846.000.000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46%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257289"/>
                  </a:ext>
                </a:extLst>
              </a:tr>
              <a:tr h="317878">
                <a:tc>
                  <a:txBody>
                    <a:bodyPr/>
                    <a:lstStyle/>
                    <a:p>
                      <a:pPr algn="l" fontAlgn="t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ARRENDAMIENTO</a:t>
                      </a:r>
                    </a:p>
                  </a:txBody>
                  <a:tcPr marL="15706" marR="15706" marT="15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$ 800.000.000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287490"/>
                  </a:ext>
                </a:extLst>
              </a:tr>
              <a:tr h="464271"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              3.236.198.500 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$        4.507.880.000 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39,3%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243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491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9D0C5EA1-5A06-4DA8-BA11-B37FCA72E91F}"/>
              </a:ext>
            </a:extLst>
          </p:cNvPr>
          <p:cNvSpPr txBox="1">
            <a:spLocks/>
          </p:cNvSpPr>
          <p:nvPr/>
        </p:nvSpPr>
        <p:spPr>
          <a:xfrm>
            <a:off x="1616311" y="603716"/>
            <a:ext cx="15461918" cy="1707440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7519 Gestión del conocimiento y cultura ciudadana para la protección y el bienestar animal</a:t>
            </a:r>
            <a:br>
              <a:rPr lang="es-MX" altLang="es-CO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altLang="es-CO" sz="3958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ortar rectángulo de esquina sencilla 77">
            <a:extLst>
              <a:ext uri="{FF2B5EF4-FFF2-40B4-BE49-F238E27FC236}">
                <a16:creationId xmlns:a16="http://schemas.microsoft.com/office/drawing/2014/main" id="{F34A217D-D6B9-4647-9AFD-0D25EDAC5D80}"/>
              </a:ext>
            </a:extLst>
          </p:cNvPr>
          <p:cNvSpPr/>
          <p:nvPr/>
        </p:nvSpPr>
        <p:spPr>
          <a:xfrm>
            <a:off x="3869707" y="3168114"/>
            <a:ext cx="3984172" cy="1094208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4" name="Recortar rectángulo de esquina sencilla 77">
            <a:extLst>
              <a:ext uri="{FF2B5EF4-FFF2-40B4-BE49-F238E27FC236}">
                <a16:creationId xmlns:a16="http://schemas.microsoft.com/office/drawing/2014/main" id="{897DF8C9-0198-4F42-AE6B-542C251DA606}"/>
              </a:ext>
            </a:extLst>
          </p:cNvPr>
          <p:cNvSpPr/>
          <p:nvPr/>
        </p:nvSpPr>
        <p:spPr>
          <a:xfrm>
            <a:off x="13471509" y="3168114"/>
            <a:ext cx="3984172" cy="1094208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5" name="18 CuadroTexto">
            <a:extLst>
              <a:ext uri="{FF2B5EF4-FFF2-40B4-BE49-F238E27FC236}">
                <a16:creationId xmlns:a16="http://schemas.microsoft.com/office/drawing/2014/main" id="{EF7C083B-85F7-4E0F-BAE0-EDC9CAD8AA5F}"/>
              </a:ext>
            </a:extLst>
          </p:cNvPr>
          <p:cNvSpPr txBox="1"/>
          <p:nvPr/>
        </p:nvSpPr>
        <p:spPr>
          <a:xfrm>
            <a:off x="5377514" y="4442943"/>
            <a:ext cx="4484156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$3.199 </a:t>
            </a:r>
            <a:endParaRPr lang="es-CO" sz="4617" dirty="0">
              <a:solidFill>
                <a:prstClr val="white"/>
              </a:solidFill>
            </a:endParaRPr>
          </a:p>
        </p:txBody>
      </p:sp>
      <p:sp>
        <p:nvSpPr>
          <p:cNvPr id="16" name="19 CuadroTexto">
            <a:extLst>
              <a:ext uri="{FF2B5EF4-FFF2-40B4-BE49-F238E27FC236}">
                <a16:creationId xmlns:a16="http://schemas.microsoft.com/office/drawing/2014/main" id="{5CD49E40-92C0-49DE-AB0E-653A3CF1E96B}"/>
              </a:ext>
            </a:extLst>
          </p:cNvPr>
          <p:cNvSpPr txBox="1"/>
          <p:nvPr/>
        </p:nvSpPr>
        <p:spPr>
          <a:xfrm>
            <a:off x="11591985" y="4442943"/>
            <a:ext cx="4421331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$ 3.336</a:t>
            </a:r>
            <a:endParaRPr lang="es-CO" sz="4617" dirty="0">
              <a:solidFill>
                <a:prstClr val="white"/>
              </a:solidFill>
            </a:endParaRPr>
          </a:p>
        </p:txBody>
      </p:sp>
      <p:sp>
        <p:nvSpPr>
          <p:cNvPr id="17" name="20 CuadroTexto">
            <a:extLst>
              <a:ext uri="{FF2B5EF4-FFF2-40B4-BE49-F238E27FC236}">
                <a16:creationId xmlns:a16="http://schemas.microsoft.com/office/drawing/2014/main" id="{C6DB5154-41FF-4F62-96D4-51DB64CD3705}"/>
              </a:ext>
            </a:extLst>
          </p:cNvPr>
          <p:cNvSpPr txBox="1"/>
          <p:nvPr/>
        </p:nvSpPr>
        <p:spPr>
          <a:xfrm>
            <a:off x="9594211" y="7147742"/>
            <a:ext cx="3366390" cy="1005788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5936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4,28%</a:t>
            </a:r>
            <a:endParaRPr lang="es-CO" sz="2968" dirty="0">
              <a:solidFill>
                <a:prstClr val="black"/>
              </a:solidFill>
            </a:endParaRPr>
          </a:p>
        </p:txBody>
      </p:sp>
      <p:sp>
        <p:nvSpPr>
          <p:cNvPr id="18" name="Flecha abajo 2">
            <a:extLst>
              <a:ext uri="{FF2B5EF4-FFF2-40B4-BE49-F238E27FC236}">
                <a16:creationId xmlns:a16="http://schemas.microsoft.com/office/drawing/2014/main" id="{FA24DEB7-F304-40B1-AB01-6449395C983F}"/>
              </a:ext>
            </a:extLst>
          </p:cNvPr>
          <p:cNvSpPr/>
          <p:nvPr/>
        </p:nvSpPr>
        <p:spPr>
          <a:xfrm rot="10800000">
            <a:off x="13753199" y="6731869"/>
            <a:ext cx="602076" cy="1814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968">
              <a:solidFill>
                <a:prstClr val="white"/>
              </a:solidFill>
            </a:endParaRPr>
          </a:p>
        </p:txBody>
      </p:sp>
      <p:pic>
        <p:nvPicPr>
          <p:cNvPr id="19" name="3 Imagen" descr="IMG-20170930-WA0030.jpg">
            <a:extLst>
              <a:ext uri="{FF2B5EF4-FFF2-40B4-BE49-F238E27FC236}">
                <a16:creationId xmlns:a16="http://schemas.microsoft.com/office/drawing/2014/main" id="{F92F0F58-6FAE-49E9-87C9-B8FB2EA2D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57" y="5896470"/>
            <a:ext cx="6774663" cy="41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365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BB3204CC-4713-49D9-A4E1-F051BFD12386}"/>
              </a:ext>
            </a:extLst>
          </p:cNvPr>
          <p:cNvSpPr txBox="1">
            <a:spLocks/>
          </p:cNvSpPr>
          <p:nvPr/>
        </p:nvSpPr>
        <p:spPr>
          <a:xfrm>
            <a:off x="1616311" y="603716"/>
            <a:ext cx="15461918" cy="1707440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7519 Gestión del conocimiento y cultura ciudadana para la protección y el bienestar animal</a:t>
            </a:r>
            <a:br>
              <a:rPr lang="es-MX" altLang="es-CO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altLang="es-CO" sz="3958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012E36B-E5D7-4254-8D6C-B34B55F1D7E8}"/>
              </a:ext>
            </a:extLst>
          </p:cNvPr>
          <p:cNvGraphicFramePr>
            <a:graphicFrameLocks noGrp="1"/>
          </p:cNvGraphicFramePr>
          <p:nvPr/>
        </p:nvGraphicFramePr>
        <p:xfrm>
          <a:off x="983193" y="2750349"/>
          <a:ext cx="9279127" cy="4554801"/>
        </p:xfrm>
        <a:graphic>
          <a:graphicData uri="http://schemas.openxmlformats.org/drawingml/2006/table">
            <a:tbl>
              <a:tblPr/>
              <a:tblGrid>
                <a:gridCol w="4809950">
                  <a:extLst>
                    <a:ext uri="{9D8B030D-6E8A-4147-A177-3AD203B41FA5}">
                      <a16:colId xmlns:a16="http://schemas.microsoft.com/office/drawing/2014/main" val="115926093"/>
                    </a:ext>
                  </a:extLst>
                </a:gridCol>
                <a:gridCol w="1742979">
                  <a:extLst>
                    <a:ext uri="{9D8B030D-6E8A-4147-A177-3AD203B41FA5}">
                      <a16:colId xmlns:a16="http://schemas.microsoft.com/office/drawing/2014/main" val="1903850572"/>
                    </a:ext>
                  </a:extLst>
                </a:gridCol>
                <a:gridCol w="1742979">
                  <a:extLst>
                    <a:ext uri="{9D8B030D-6E8A-4147-A177-3AD203B41FA5}">
                      <a16:colId xmlns:a16="http://schemas.microsoft.com/office/drawing/2014/main" val="2401039747"/>
                    </a:ext>
                  </a:extLst>
                </a:gridCol>
                <a:gridCol w="983219">
                  <a:extLst>
                    <a:ext uri="{9D8B030D-6E8A-4147-A177-3AD203B41FA5}">
                      <a16:colId xmlns:a16="http://schemas.microsoft.com/office/drawing/2014/main" val="258678700"/>
                    </a:ext>
                  </a:extLst>
                </a:gridCol>
              </a:tblGrid>
              <a:tr h="5172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Meta Proyecto de Inversión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Recursos programados 2018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Solicitud recursos 2019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variación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59272"/>
                  </a:ext>
                </a:extLst>
              </a:tr>
              <a:tr h="5172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Diseñar e implementar un sistema de información que de alcance a las necesidades del IDPYBA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$ 693.079.500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$ 357.121.500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-48%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245991"/>
                  </a:ext>
                </a:extLst>
              </a:tr>
              <a:tr h="9203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Garantizar la participación de 30.000 personas en estrategias de sensibilización, formación y educación en los ámbitos educativo, </a:t>
                      </a:r>
                      <a:r>
                        <a:rPr lang="es-MX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recreodeportivo</a:t>
                      </a:r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institucional y comunitario.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$ 1.603.232.000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$ 1.870.915.500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739636"/>
                  </a:ext>
                </a:extLst>
              </a:tr>
              <a:tr h="5172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Vincular 8.250 personas a los procesos de participación ciudadana de protección y bienestar animal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$ 556.336.500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$ 733.628.500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32%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810915"/>
                  </a:ext>
                </a:extLst>
              </a:tr>
              <a:tr h="11465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Desarrollar 50 documentos de investigación y estrategias de difusión de información definidas en el programa de investigación del IDPYBA, promoviendo la participación de  700 personas en semilleros, redes y eventos académicos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$ 229.680.500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$ 374.235.500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63%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186946"/>
                  </a:ext>
                </a:extLst>
              </a:tr>
              <a:tr h="6942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Identificar y Registrar a 2.500 prestadores de servicios que trabajan con y para los animales, en el programa de vigilancia y control del IDPYBA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$ 116.172.000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SUSPENDIDA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940646"/>
                  </a:ext>
                </a:extLst>
              </a:tr>
              <a:tr h="2418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$ 3.198.500.500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$ 3.335.901.000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4,3%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58527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B13D8ECF-2074-4078-8A06-14C7D25E0AD3}"/>
              </a:ext>
            </a:extLst>
          </p:cNvPr>
          <p:cNvGraphicFramePr>
            <a:graphicFrameLocks noGrp="1"/>
          </p:cNvGraphicFramePr>
          <p:nvPr/>
        </p:nvGraphicFramePr>
        <p:xfrm>
          <a:off x="10413402" y="7180806"/>
          <a:ext cx="8816484" cy="3282623"/>
        </p:xfrm>
        <a:graphic>
          <a:graphicData uri="http://schemas.openxmlformats.org/drawingml/2006/table">
            <a:tbl>
              <a:tblPr/>
              <a:tblGrid>
                <a:gridCol w="4379465">
                  <a:extLst>
                    <a:ext uri="{9D8B030D-6E8A-4147-A177-3AD203B41FA5}">
                      <a16:colId xmlns:a16="http://schemas.microsoft.com/office/drawing/2014/main" val="2844635958"/>
                    </a:ext>
                  </a:extLst>
                </a:gridCol>
                <a:gridCol w="1695276">
                  <a:extLst>
                    <a:ext uri="{9D8B030D-6E8A-4147-A177-3AD203B41FA5}">
                      <a16:colId xmlns:a16="http://schemas.microsoft.com/office/drawing/2014/main" val="951660910"/>
                    </a:ext>
                  </a:extLst>
                </a:gridCol>
                <a:gridCol w="1695276">
                  <a:extLst>
                    <a:ext uri="{9D8B030D-6E8A-4147-A177-3AD203B41FA5}">
                      <a16:colId xmlns:a16="http://schemas.microsoft.com/office/drawing/2014/main" val="3823475866"/>
                    </a:ext>
                  </a:extLst>
                </a:gridCol>
                <a:gridCol w="1046467">
                  <a:extLst>
                    <a:ext uri="{9D8B030D-6E8A-4147-A177-3AD203B41FA5}">
                      <a16:colId xmlns:a16="http://schemas.microsoft.com/office/drawing/2014/main" val="2356783072"/>
                    </a:ext>
                  </a:extLst>
                </a:gridCol>
              </a:tblGrid>
              <a:tr h="8481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Concepto de gasto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Recursos programados 2018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Solicitud recursos 2019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variación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638820"/>
                  </a:ext>
                </a:extLst>
              </a:tr>
              <a:tr h="329833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0037 GASTOS DE TRANSPORTE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$ 11.296.000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$ 100.000.000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785%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877497"/>
                  </a:ext>
                </a:extLst>
              </a:tr>
              <a:tr h="1020911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0513-ADQUISICIÓN DE EQUIPOS, MATERIALES, SUMINISTROS, SERVICIOS Y/O PRODUCCIÓN DE PIEZAS DIVULGATIVAS Y PRESENCIA EN MEDIOS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$ 705.394.500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$ 615.000.000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-13%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674997"/>
                  </a:ext>
                </a:extLst>
              </a:tr>
              <a:tr h="769610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0001 PERSONAL CONTRATADO PARA APOYAR LAS ACTIVIDADES PROPIAS DE LOS PROYECTOS DE INVERSIÓN DE LA ENTIDAD 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$ 2.481.810.000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$ 2.620.901.000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911946"/>
                  </a:ext>
                </a:extLst>
              </a:tr>
              <a:tr h="3141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$ 3.198.500.500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$ 3.335.901.000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4,3%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43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919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24E8DF74-F3A2-4AB1-A320-AAD75AC7DD50}"/>
              </a:ext>
            </a:extLst>
          </p:cNvPr>
          <p:cNvSpPr txBox="1">
            <a:spLocks/>
          </p:cNvSpPr>
          <p:nvPr/>
        </p:nvSpPr>
        <p:spPr>
          <a:xfrm>
            <a:off x="1616311" y="696034"/>
            <a:ext cx="15461918" cy="1247411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4947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7520 Gestión integral de la fauna doméstica y silvestre en el DC</a:t>
            </a:r>
            <a:br>
              <a:rPr lang="es-MX" altLang="es-CO" sz="4617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altLang="es-CO" sz="1154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ortar rectángulo de esquina sencilla 77">
            <a:extLst>
              <a:ext uri="{FF2B5EF4-FFF2-40B4-BE49-F238E27FC236}">
                <a16:creationId xmlns:a16="http://schemas.microsoft.com/office/drawing/2014/main" id="{C74E0F3F-4227-45BA-AC0D-545CE65A4E9A}"/>
              </a:ext>
            </a:extLst>
          </p:cNvPr>
          <p:cNvSpPr/>
          <p:nvPr/>
        </p:nvSpPr>
        <p:spPr>
          <a:xfrm>
            <a:off x="3869707" y="3168114"/>
            <a:ext cx="3984172" cy="1094208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7" name="Recortar rectángulo de esquina sencilla 77">
            <a:extLst>
              <a:ext uri="{FF2B5EF4-FFF2-40B4-BE49-F238E27FC236}">
                <a16:creationId xmlns:a16="http://schemas.microsoft.com/office/drawing/2014/main" id="{2B37C60F-2F07-4408-A859-F465BEB3974E}"/>
              </a:ext>
            </a:extLst>
          </p:cNvPr>
          <p:cNvSpPr/>
          <p:nvPr/>
        </p:nvSpPr>
        <p:spPr>
          <a:xfrm>
            <a:off x="13471509" y="3168114"/>
            <a:ext cx="3984172" cy="1094208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8" name="18 CuadroTexto">
            <a:extLst>
              <a:ext uri="{FF2B5EF4-FFF2-40B4-BE49-F238E27FC236}">
                <a16:creationId xmlns:a16="http://schemas.microsoft.com/office/drawing/2014/main" id="{78C4186E-3900-44B7-BF62-499091CEDB13}"/>
              </a:ext>
            </a:extLst>
          </p:cNvPr>
          <p:cNvSpPr txBox="1"/>
          <p:nvPr/>
        </p:nvSpPr>
        <p:spPr>
          <a:xfrm>
            <a:off x="5377514" y="4442943"/>
            <a:ext cx="4484156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$9.786 </a:t>
            </a:r>
            <a:endParaRPr lang="es-CO" sz="4617" dirty="0">
              <a:solidFill>
                <a:prstClr val="white"/>
              </a:solidFill>
            </a:endParaRPr>
          </a:p>
        </p:txBody>
      </p:sp>
      <p:sp>
        <p:nvSpPr>
          <p:cNvPr id="9" name="19 CuadroTexto">
            <a:extLst>
              <a:ext uri="{FF2B5EF4-FFF2-40B4-BE49-F238E27FC236}">
                <a16:creationId xmlns:a16="http://schemas.microsoft.com/office/drawing/2014/main" id="{597D7E3F-8292-42B9-8149-9AEF196760DF}"/>
              </a:ext>
            </a:extLst>
          </p:cNvPr>
          <p:cNvSpPr txBox="1"/>
          <p:nvPr/>
        </p:nvSpPr>
        <p:spPr>
          <a:xfrm>
            <a:off x="11591985" y="4442943"/>
            <a:ext cx="4421331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$ 14.039</a:t>
            </a:r>
            <a:endParaRPr lang="es-CO" sz="4617" dirty="0">
              <a:solidFill>
                <a:prstClr val="white"/>
              </a:solidFill>
            </a:endParaRPr>
          </a:p>
        </p:txBody>
      </p:sp>
      <p:sp>
        <p:nvSpPr>
          <p:cNvPr id="10" name="20 CuadroTexto">
            <a:extLst>
              <a:ext uri="{FF2B5EF4-FFF2-40B4-BE49-F238E27FC236}">
                <a16:creationId xmlns:a16="http://schemas.microsoft.com/office/drawing/2014/main" id="{9C83C968-1ACC-414C-BFBC-021BAE3FCE30}"/>
              </a:ext>
            </a:extLst>
          </p:cNvPr>
          <p:cNvSpPr txBox="1"/>
          <p:nvPr/>
        </p:nvSpPr>
        <p:spPr>
          <a:xfrm>
            <a:off x="9594211" y="7147742"/>
            <a:ext cx="3366390" cy="1005788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5936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43,46%</a:t>
            </a:r>
            <a:endParaRPr lang="es-CO" sz="2968" dirty="0">
              <a:solidFill>
                <a:prstClr val="black"/>
              </a:solidFill>
            </a:endParaRPr>
          </a:p>
        </p:txBody>
      </p:sp>
      <p:sp>
        <p:nvSpPr>
          <p:cNvPr id="11" name="Flecha abajo 2">
            <a:extLst>
              <a:ext uri="{FF2B5EF4-FFF2-40B4-BE49-F238E27FC236}">
                <a16:creationId xmlns:a16="http://schemas.microsoft.com/office/drawing/2014/main" id="{5744D8F0-60DF-48B0-B104-D098C78959D4}"/>
              </a:ext>
            </a:extLst>
          </p:cNvPr>
          <p:cNvSpPr/>
          <p:nvPr/>
        </p:nvSpPr>
        <p:spPr>
          <a:xfrm rot="10800000">
            <a:off x="13809742" y="6731869"/>
            <a:ext cx="602076" cy="1814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968">
              <a:solidFill>
                <a:prstClr val="white"/>
              </a:solidFill>
            </a:endParaRPr>
          </a:p>
        </p:txBody>
      </p:sp>
      <p:pic>
        <p:nvPicPr>
          <p:cNvPr id="13" name="Picture 2" descr="Imagen relacionada">
            <a:extLst>
              <a:ext uri="{FF2B5EF4-FFF2-40B4-BE49-F238E27FC236}">
                <a16:creationId xmlns:a16="http://schemas.microsoft.com/office/drawing/2014/main" id="{29A0E00E-6AE2-4276-83A4-6F968DCB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0" y="5716629"/>
            <a:ext cx="6657127" cy="4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13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F5A594A6-4B74-4481-A90D-9887A021774B}"/>
              </a:ext>
            </a:extLst>
          </p:cNvPr>
          <p:cNvSpPr txBox="1">
            <a:spLocks/>
          </p:cNvSpPr>
          <p:nvPr/>
        </p:nvSpPr>
        <p:spPr>
          <a:xfrm>
            <a:off x="1616311" y="696034"/>
            <a:ext cx="15461918" cy="1247411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4947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7520 Gestión integral de la fauna doméstica y silvestre en el DC</a:t>
            </a:r>
            <a:br>
              <a:rPr lang="es-MX" altLang="es-CO" sz="4617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altLang="es-CO" sz="1154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559ED81-2E87-4B23-9809-81D53586075F}"/>
              </a:ext>
            </a:extLst>
          </p:cNvPr>
          <p:cNvGraphicFramePr>
            <a:graphicFrameLocks noGrp="1"/>
          </p:cNvGraphicFramePr>
          <p:nvPr/>
        </p:nvGraphicFramePr>
        <p:xfrm>
          <a:off x="9851183" y="5369343"/>
          <a:ext cx="9904176" cy="5782511"/>
        </p:xfrm>
        <a:graphic>
          <a:graphicData uri="http://schemas.openxmlformats.org/drawingml/2006/table">
            <a:tbl>
              <a:tblPr/>
              <a:tblGrid>
                <a:gridCol w="5121887">
                  <a:extLst>
                    <a:ext uri="{9D8B030D-6E8A-4147-A177-3AD203B41FA5}">
                      <a16:colId xmlns:a16="http://schemas.microsoft.com/office/drawing/2014/main" val="283939270"/>
                    </a:ext>
                  </a:extLst>
                </a:gridCol>
                <a:gridCol w="1767772">
                  <a:extLst>
                    <a:ext uri="{9D8B030D-6E8A-4147-A177-3AD203B41FA5}">
                      <a16:colId xmlns:a16="http://schemas.microsoft.com/office/drawing/2014/main" val="4180183272"/>
                    </a:ext>
                  </a:extLst>
                </a:gridCol>
                <a:gridCol w="1767772">
                  <a:extLst>
                    <a:ext uri="{9D8B030D-6E8A-4147-A177-3AD203B41FA5}">
                      <a16:colId xmlns:a16="http://schemas.microsoft.com/office/drawing/2014/main" val="24324749"/>
                    </a:ext>
                  </a:extLst>
                </a:gridCol>
                <a:gridCol w="1246744">
                  <a:extLst>
                    <a:ext uri="{9D8B030D-6E8A-4147-A177-3AD203B41FA5}">
                      <a16:colId xmlns:a16="http://schemas.microsoft.com/office/drawing/2014/main" val="2685640780"/>
                    </a:ext>
                  </a:extLst>
                </a:gridCol>
              </a:tblGrid>
              <a:tr h="4936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Meta Proyecto de Inversión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Recursos programados 2018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Solicitud recursos 2019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variación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975602"/>
                  </a:ext>
                </a:extLst>
              </a:tr>
              <a:tr h="2668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0000 arrendamiento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$ 200.000.000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574665"/>
                  </a:ext>
                </a:extLst>
              </a:tr>
              <a:tr h="2668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0003 servicios públicos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-17%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306079"/>
                  </a:ext>
                </a:extLst>
              </a:tr>
              <a:tr h="2668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0037 gastos de transporte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$ 486.000.000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$ 600.000.000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23%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00828"/>
                  </a:ext>
                </a:extLst>
              </a:tr>
              <a:tr h="4680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0088 adquisción de servicios de aseo y cafetería para los proyectos de la entidad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$ 258.521.426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$ 288.000.000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208666"/>
                  </a:ext>
                </a:extLst>
              </a:tr>
              <a:tr h="2668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0133 vigilancia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$ 254.632.675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$ 348.000.000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059837"/>
                  </a:ext>
                </a:extLst>
              </a:tr>
              <a:tr h="4680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0248 adquisición de materiales y suministros para los proyectos de la entidad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$ 1.686.143.225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$ 2.413.194.776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43%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100230"/>
                  </a:ext>
                </a:extLst>
              </a:tr>
              <a:tr h="4680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0252 personal contratado para ejecutar las actuaciones de evaluación, control y seguimiento ambiental en flora y fauna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$ 277.279.400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$ 331.413.830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686843"/>
                  </a:ext>
                </a:extLst>
              </a:tr>
              <a:tr h="6942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0342 personal contratado para ejecutar las actuaciones de evaluación, control y seguimiento ambiental a la fauna doméstica y silvestre.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$ 3.857.784.796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$ 5.491.561.910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908576"/>
                  </a:ext>
                </a:extLst>
              </a:tr>
              <a:tr h="6942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0513 adquisición de equipos, materiales, suministros, servicios y/o producción de piezas divulgativas y presencia en medios.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$ 256.508.716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$ 300.000.000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656536"/>
                  </a:ext>
                </a:extLst>
              </a:tr>
              <a:tr h="6942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0521 adquisición de equipos, materiales, suministros, servicios y/o producción de material técnico e información para la gestión y control ambiental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$ 1.081.468.985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$ 2.617.474.776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142%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472982"/>
                  </a:ext>
                </a:extLst>
              </a:tr>
              <a:tr h="4680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0864 servicios de atencion integral a la fauna domestica, para la proteccion y bienestar animal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$ 1.567.544.793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$ 1.387.000.000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-12%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182314"/>
                  </a:ext>
                </a:extLst>
              </a:tr>
              <a:tr h="2668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$ 9.785.884.016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$ 14.026.645.292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43,34%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432434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A3B26E6-5ECC-4F7E-BD37-150FE9109E28}"/>
              </a:ext>
            </a:extLst>
          </p:cNvPr>
          <p:cNvGraphicFramePr>
            <a:graphicFrameLocks noGrp="1"/>
          </p:cNvGraphicFramePr>
          <p:nvPr/>
        </p:nvGraphicFramePr>
        <p:xfrm>
          <a:off x="704757" y="2095274"/>
          <a:ext cx="8441669" cy="4634188"/>
        </p:xfrm>
        <a:graphic>
          <a:graphicData uri="http://schemas.openxmlformats.org/drawingml/2006/table">
            <a:tbl>
              <a:tblPr/>
              <a:tblGrid>
                <a:gridCol w="3969763">
                  <a:extLst>
                    <a:ext uri="{9D8B030D-6E8A-4147-A177-3AD203B41FA5}">
                      <a16:colId xmlns:a16="http://schemas.microsoft.com/office/drawing/2014/main" val="2244681241"/>
                    </a:ext>
                  </a:extLst>
                </a:gridCol>
                <a:gridCol w="1541166">
                  <a:extLst>
                    <a:ext uri="{9D8B030D-6E8A-4147-A177-3AD203B41FA5}">
                      <a16:colId xmlns:a16="http://schemas.microsoft.com/office/drawing/2014/main" val="323677316"/>
                    </a:ext>
                  </a:extLst>
                </a:gridCol>
                <a:gridCol w="1541166">
                  <a:extLst>
                    <a:ext uri="{9D8B030D-6E8A-4147-A177-3AD203B41FA5}">
                      <a16:colId xmlns:a16="http://schemas.microsoft.com/office/drawing/2014/main" val="3250878570"/>
                    </a:ext>
                  </a:extLst>
                </a:gridCol>
                <a:gridCol w="1389574">
                  <a:extLst>
                    <a:ext uri="{9D8B030D-6E8A-4147-A177-3AD203B41FA5}">
                      <a16:colId xmlns:a16="http://schemas.microsoft.com/office/drawing/2014/main" val="3753071594"/>
                    </a:ext>
                  </a:extLst>
                </a:gridCol>
              </a:tblGrid>
              <a:tr h="6942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Meta Proyecto de Inversión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Recursos programados 2018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Solicitud recursos 2019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variación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193664"/>
                  </a:ext>
                </a:extLst>
              </a:tr>
              <a:tr h="8504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Atender a 45,000 animales,  en maltrato atención en salud, en urgencias veterinarias, adopción, custodia y/o brigadas de salud.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$ 7.314.816.225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$ 8.615.482.530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595773"/>
                  </a:ext>
                </a:extLst>
              </a:tr>
              <a:tr h="5149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Ejecutar 20 programas de comportamiento y enriquecimiento animal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$ 140.927.500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$ 202.840.990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770927"/>
                  </a:ext>
                </a:extLst>
              </a:tr>
              <a:tr h="5149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Implantar a 700.000 caninos o felinos con un microchip de identificación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$ 566.364.867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$ 1.659.279.830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193%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176024"/>
                  </a:ext>
                </a:extLst>
              </a:tr>
              <a:tr h="5149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Implementar 3 programas piloto para el manejo de animales sinantrópicos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$ 438.892.643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$ 473.878.560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722398"/>
                  </a:ext>
                </a:extLst>
              </a:tr>
              <a:tr h="5149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Garantizar un programa de atención para animales silvestres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$ 1.068.374.065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$ 2.775.163.382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007579"/>
                  </a:ext>
                </a:extLst>
              </a:tr>
              <a:tr h="51492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Celebrar 1 semana Distrital de protección y bienestar animal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$ 256.508.716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$ 300.000.000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272481"/>
                  </a:ext>
                </a:extLst>
              </a:tr>
              <a:tr h="5149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$ 9.785.884.016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$ 14.026.645.292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4,30%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902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258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24E8DF74-F3A2-4AB1-A320-AAD75AC7DD50}"/>
              </a:ext>
            </a:extLst>
          </p:cNvPr>
          <p:cNvSpPr txBox="1">
            <a:spLocks/>
          </p:cNvSpPr>
          <p:nvPr/>
        </p:nvSpPr>
        <p:spPr>
          <a:xfrm>
            <a:off x="1616311" y="603716"/>
            <a:ext cx="15461918" cy="1707440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5936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7521 Programa integral de esterilización canina y felina en el D.C.</a:t>
            </a:r>
            <a:br>
              <a:rPr lang="es-MX" altLang="es-CO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altLang="es-CO" sz="3958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8D6CE8-125D-4635-9506-DD161194F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ortar rectángulo de esquina sencilla 77">
            <a:extLst>
              <a:ext uri="{FF2B5EF4-FFF2-40B4-BE49-F238E27FC236}">
                <a16:creationId xmlns:a16="http://schemas.microsoft.com/office/drawing/2014/main" id="{D1FD4F6C-9ABC-4F13-9728-73A518CC6591}"/>
              </a:ext>
            </a:extLst>
          </p:cNvPr>
          <p:cNvSpPr/>
          <p:nvPr/>
        </p:nvSpPr>
        <p:spPr>
          <a:xfrm>
            <a:off x="3869707" y="3168114"/>
            <a:ext cx="3984172" cy="1094208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8" name="Recortar rectángulo de esquina sencilla 77">
            <a:extLst>
              <a:ext uri="{FF2B5EF4-FFF2-40B4-BE49-F238E27FC236}">
                <a16:creationId xmlns:a16="http://schemas.microsoft.com/office/drawing/2014/main" id="{DE4B048B-56DF-4901-8034-7504A6655923}"/>
              </a:ext>
            </a:extLst>
          </p:cNvPr>
          <p:cNvSpPr/>
          <p:nvPr/>
        </p:nvSpPr>
        <p:spPr>
          <a:xfrm>
            <a:off x="13471509" y="3168114"/>
            <a:ext cx="3984172" cy="1094208"/>
          </a:xfrm>
          <a:prstGeom prst="snip1Rect">
            <a:avLst/>
          </a:prstGeom>
          <a:solidFill>
            <a:srgbClr val="042F5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395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9" name="18 CuadroTexto">
            <a:extLst>
              <a:ext uri="{FF2B5EF4-FFF2-40B4-BE49-F238E27FC236}">
                <a16:creationId xmlns:a16="http://schemas.microsoft.com/office/drawing/2014/main" id="{6C7E347A-C9CF-4448-9141-286F3A7618F3}"/>
              </a:ext>
            </a:extLst>
          </p:cNvPr>
          <p:cNvSpPr txBox="1"/>
          <p:nvPr/>
        </p:nvSpPr>
        <p:spPr>
          <a:xfrm>
            <a:off x="5377514" y="4442943"/>
            <a:ext cx="4484156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$6.539 </a:t>
            </a:r>
            <a:endParaRPr lang="es-CO" sz="4617" dirty="0">
              <a:solidFill>
                <a:prstClr val="white"/>
              </a:solidFill>
            </a:endParaRPr>
          </a:p>
        </p:txBody>
      </p:sp>
      <p:sp>
        <p:nvSpPr>
          <p:cNvPr id="10" name="19 CuadroTexto">
            <a:extLst>
              <a:ext uri="{FF2B5EF4-FFF2-40B4-BE49-F238E27FC236}">
                <a16:creationId xmlns:a16="http://schemas.microsoft.com/office/drawing/2014/main" id="{3AB24088-1900-498E-8827-6D64D63F0027}"/>
              </a:ext>
            </a:extLst>
          </p:cNvPr>
          <p:cNvSpPr txBox="1"/>
          <p:nvPr/>
        </p:nvSpPr>
        <p:spPr>
          <a:xfrm>
            <a:off x="11591985" y="4442943"/>
            <a:ext cx="4421331" cy="8028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61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$ 7.185</a:t>
            </a:r>
            <a:endParaRPr lang="es-CO" sz="4617" dirty="0">
              <a:solidFill>
                <a:prstClr val="white"/>
              </a:solidFill>
            </a:endParaRPr>
          </a:p>
        </p:txBody>
      </p:sp>
      <p:sp>
        <p:nvSpPr>
          <p:cNvPr id="11" name="20 CuadroTexto">
            <a:extLst>
              <a:ext uri="{FF2B5EF4-FFF2-40B4-BE49-F238E27FC236}">
                <a16:creationId xmlns:a16="http://schemas.microsoft.com/office/drawing/2014/main" id="{64A8D42E-86BD-446E-808D-0E7516F60340}"/>
              </a:ext>
            </a:extLst>
          </p:cNvPr>
          <p:cNvSpPr txBox="1"/>
          <p:nvPr/>
        </p:nvSpPr>
        <p:spPr>
          <a:xfrm>
            <a:off x="9594211" y="7147742"/>
            <a:ext cx="3366390" cy="1005788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5936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9,87%</a:t>
            </a:r>
            <a:endParaRPr lang="es-CO" sz="2968" dirty="0">
              <a:solidFill>
                <a:prstClr val="black"/>
              </a:solidFill>
            </a:endParaRPr>
          </a:p>
        </p:txBody>
      </p:sp>
      <p:sp>
        <p:nvSpPr>
          <p:cNvPr id="12" name="Flecha abajo 2">
            <a:extLst>
              <a:ext uri="{FF2B5EF4-FFF2-40B4-BE49-F238E27FC236}">
                <a16:creationId xmlns:a16="http://schemas.microsoft.com/office/drawing/2014/main" id="{91D4F999-9215-419F-BF3A-506F215862BD}"/>
              </a:ext>
            </a:extLst>
          </p:cNvPr>
          <p:cNvSpPr/>
          <p:nvPr/>
        </p:nvSpPr>
        <p:spPr>
          <a:xfrm rot="10800000">
            <a:off x="13307972" y="6645967"/>
            <a:ext cx="602076" cy="1814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2968">
              <a:solidFill>
                <a:prstClr val="white"/>
              </a:solidFill>
            </a:endParaRP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936811EA-28EB-4246-89C2-780AA311A199}"/>
              </a:ext>
            </a:extLst>
          </p:cNvPr>
          <p:cNvSpPr txBox="1">
            <a:spLocks/>
          </p:cNvSpPr>
          <p:nvPr/>
        </p:nvSpPr>
        <p:spPr>
          <a:xfrm>
            <a:off x="1867613" y="855017"/>
            <a:ext cx="15461918" cy="1707440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5936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7521 Programa integral de esterilización canina y felina en el D.C.</a:t>
            </a:r>
            <a:br>
              <a:rPr lang="es-MX" altLang="es-CO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altLang="es-CO" sz="3958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2" descr="https://apis.mail.yahoo.com/ws/v3/mailboxes/@.id==VjN-tUXCLYIQiuBQC4_PaeJplXKRXA-0K64NVVuJXBv7FGKlbaUHcG6Zv2IaxML2fcrGtuETplc2ZqDv1KJCKNhgDA/messages/@.id==AJMuzkIw3VXpW4BKOAl14HRVREU/content/parts/@.id==2/thumbnail?appId=YMailNorrin&amp;downloadWhenThumbnailFails=true&amp;pid=2">
            <a:extLst>
              <a:ext uri="{FF2B5EF4-FFF2-40B4-BE49-F238E27FC236}">
                <a16:creationId xmlns:a16="http://schemas.microsoft.com/office/drawing/2014/main" id="{1D088DD4-A268-4478-AB41-4BF06F2A8A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00749" y="5403374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968">
              <a:solidFill>
                <a:prstClr val="black"/>
              </a:solidFill>
            </a:endParaRPr>
          </a:p>
        </p:txBody>
      </p:sp>
      <p:sp>
        <p:nvSpPr>
          <p:cNvPr id="16" name="AutoShape 4" descr="https://apis.mail.yahoo.com/ws/v3/mailboxes/@.id==VjN-tUXCLYIQiuBQC4_PaeJplXKRXA-0K64NVVuJXBv7FGKlbaUHcG6Zv2IaxML2fcrGtuETplc2ZqDv1KJCKNhgDA/messages/@.id==AJMuzkIw3VXpW4BKOAl14HRVREU/content/parts/@.id==2/thumbnail?appId=YMailNorrin&amp;downloadWhenThumbnailFails=true&amp;pid=2">
            <a:extLst>
              <a:ext uri="{FF2B5EF4-FFF2-40B4-BE49-F238E27FC236}">
                <a16:creationId xmlns:a16="http://schemas.microsoft.com/office/drawing/2014/main" id="{4806D16D-0013-4C97-86E8-A46F39A34A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52050" y="5654675"/>
            <a:ext cx="502603" cy="5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es-CO" sz="2968">
              <a:solidFill>
                <a:prstClr val="black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A200DAD-E4CC-499A-B941-B6E75A95E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26" y="5861205"/>
            <a:ext cx="6375973" cy="46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6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02043" y="8176027"/>
            <a:ext cx="4502056" cy="3132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824" y="9032151"/>
            <a:ext cx="6094826" cy="18331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sz="5900" b="1" spc="-75" dirty="0">
                <a:solidFill>
                  <a:srgbClr val="003B65"/>
                </a:solidFill>
                <a:latin typeface="Arial"/>
                <a:cs typeface="Arial"/>
              </a:rPr>
              <a:t>Ejecución 2018</a:t>
            </a:r>
            <a:endParaRPr sz="5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900" spc="5" dirty="0">
                <a:solidFill>
                  <a:srgbClr val="3C3C3B"/>
                </a:solidFill>
                <a:latin typeface="Arial"/>
                <a:cs typeface="Arial"/>
              </a:rPr>
              <a:t>recursos</a:t>
            </a:r>
            <a:r>
              <a:rPr sz="5900" spc="-65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5900" b="1" spc="25" dirty="0">
                <a:solidFill>
                  <a:srgbClr val="3C3C3B"/>
                </a:solidFill>
                <a:latin typeface="Arial"/>
                <a:cs typeface="Arial"/>
              </a:rPr>
              <a:t>SDA</a:t>
            </a:r>
            <a:endParaRPr sz="5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203907"/>
            <a:ext cx="593725" cy="1511300"/>
          </a:xfrm>
          <a:custGeom>
            <a:avLst/>
            <a:gdLst/>
            <a:ahLst/>
            <a:cxnLst/>
            <a:rect l="l" t="t" r="r" b="b"/>
            <a:pathLst>
              <a:path w="593725" h="1511300">
                <a:moveTo>
                  <a:pt x="0" y="1511022"/>
                </a:moveTo>
                <a:lnTo>
                  <a:pt x="593625" y="1511022"/>
                </a:lnTo>
                <a:lnTo>
                  <a:pt x="593625" y="0"/>
                </a:lnTo>
                <a:lnTo>
                  <a:pt x="0" y="0"/>
                </a:lnTo>
                <a:lnTo>
                  <a:pt x="0" y="1511022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C7F5CF4-A941-45F2-93F8-90F1DAECC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" y="595751"/>
            <a:ext cx="9684368" cy="711632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2A2BC00-F6C7-460D-8BE3-00E05EE76C6F}"/>
              </a:ext>
            </a:extLst>
          </p:cNvPr>
          <p:cNvSpPr/>
          <p:nvPr/>
        </p:nvSpPr>
        <p:spPr>
          <a:xfrm>
            <a:off x="5140634" y="6035675"/>
            <a:ext cx="1063653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55,1</a:t>
            </a:r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B437663-BF5A-4F46-8660-4A176677F5BE}"/>
              </a:ext>
            </a:extLst>
          </p:cNvPr>
          <p:cNvSpPr/>
          <p:nvPr/>
        </p:nvSpPr>
        <p:spPr>
          <a:xfrm>
            <a:off x="7766050" y="6302375"/>
            <a:ext cx="1063653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23,1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F2FBE0F-981E-4701-A75E-797C930124CC}"/>
              </a:ext>
            </a:extLst>
          </p:cNvPr>
          <p:cNvSpPr txBox="1"/>
          <p:nvPr/>
        </p:nvSpPr>
        <p:spPr>
          <a:xfrm>
            <a:off x="770228" y="8274303"/>
            <a:ext cx="846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Ejecución a 21 de agosto de 2018 con la reducción de los 35.000 de Recursos del Crédito</a:t>
            </a:r>
            <a:endParaRPr lang="es-CO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2546220-90BD-478A-9526-B6844A320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818" y="626866"/>
            <a:ext cx="9992310" cy="70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03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D07C1-5EE1-4418-8B5B-9154CB7CB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251A13-3142-4EF8-A636-6D6D4D4DA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600C35-1BEC-4A98-85E0-1CF7BF467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24E8DF74-F3A2-4AB1-A320-AAD75AC7DD50}"/>
              </a:ext>
            </a:extLst>
          </p:cNvPr>
          <p:cNvSpPr txBox="1">
            <a:spLocks/>
          </p:cNvSpPr>
          <p:nvPr/>
        </p:nvSpPr>
        <p:spPr>
          <a:xfrm>
            <a:off x="1616311" y="603716"/>
            <a:ext cx="15461918" cy="1707440"/>
          </a:xfrm>
          <a:prstGeom prst="rect">
            <a:avLst/>
          </a:prstGeom>
        </p:spPr>
        <p:txBody>
          <a:bodyPr vert="horz" lIns="150781" tIns="75390" rIns="150781" bIns="7539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5936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 7521 Programa integral de esterilización canina y felina en el D.C.</a:t>
            </a:r>
            <a:br>
              <a:rPr lang="es-MX" altLang="es-CO" sz="18469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altLang="es-CO" sz="3958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704EFAD-A234-40B8-9CDF-04A546BF7AC6}"/>
              </a:ext>
            </a:extLst>
          </p:cNvPr>
          <p:cNvGraphicFramePr>
            <a:graphicFrameLocks noGrp="1"/>
          </p:cNvGraphicFramePr>
          <p:nvPr/>
        </p:nvGraphicFramePr>
        <p:xfrm>
          <a:off x="760566" y="2517240"/>
          <a:ext cx="10470885" cy="3970560"/>
        </p:xfrm>
        <a:graphic>
          <a:graphicData uri="http://schemas.openxmlformats.org/drawingml/2006/table">
            <a:tbl>
              <a:tblPr/>
              <a:tblGrid>
                <a:gridCol w="5881698">
                  <a:extLst>
                    <a:ext uri="{9D8B030D-6E8A-4147-A177-3AD203B41FA5}">
                      <a16:colId xmlns:a16="http://schemas.microsoft.com/office/drawing/2014/main" val="3638493889"/>
                    </a:ext>
                  </a:extLst>
                </a:gridCol>
                <a:gridCol w="1800092">
                  <a:extLst>
                    <a:ext uri="{9D8B030D-6E8A-4147-A177-3AD203B41FA5}">
                      <a16:colId xmlns:a16="http://schemas.microsoft.com/office/drawing/2014/main" val="105884824"/>
                    </a:ext>
                  </a:extLst>
                </a:gridCol>
                <a:gridCol w="1800092">
                  <a:extLst>
                    <a:ext uri="{9D8B030D-6E8A-4147-A177-3AD203B41FA5}">
                      <a16:colId xmlns:a16="http://schemas.microsoft.com/office/drawing/2014/main" val="414431914"/>
                    </a:ext>
                  </a:extLst>
                </a:gridCol>
                <a:gridCol w="989004">
                  <a:extLst>
                    <a:ext uri="{9D8B030D-6E8A-4147-A177-3AD203B41FA5}">
                      <a16:colId xmlns:a16="http://schemas.microsoft.com/office/drawing/2014/main" val="3113698819"/>
                    </a:ext>
                  </a:extLst>
                </a:gridCol>
              </a:tblGrid>
              <a:tr h="11214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Meta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Suma de Recursos Programados 2018 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Suma de Solicitud Recursos 2019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% Variación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742359"/>
                  </a:ext>
                </a:extLst>
              </a:tr>
              <a:tr h="1121432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Capturar, esterilizar y soltar 13.750 caninos y felinos</a:t>
                      </a:r>
                      <a:b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abandonados y en habitabilidad en calle a través de brigadas.</a:t>
                      </a:r>
                      <a:b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es-C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$ 292.934.000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$ 316.030.260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7,88%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022997"/>
                  </a:ext>
                </a:extLst>
              </a:tr>
              <a:tr h="56856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Esterilizar 408,750 caninos y felinos en hogares localizados en estratos 1, 2 y 3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$ 6.209.570.984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$ 6.868.677.408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10,61%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465652"/>
                  </a:ext>
                </a:extLst>
              </a:tr>
              <a:tr h="8450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Registrar 422.500  microchips de caninos y felinos esterilizados de hogares de estratos 1, 2 y 3 en abandono o habitabilidad de calle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$ 36.641.000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-100,00%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599677"/>
                  </a:ext>
                </a:extLst>
              </a:tr>
              <a:tr h="31412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$ 6.539.145.984 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$ 7.184.707.668 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39,30%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518308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C38AF27-30E9-4813-A2A4-C516270E42B9}"/>
              </a:ext>
            </a:extLst>
          </p:cNvPr>
          <p:cNvGraphicFramePr>
            <a:graphicFrameLocks noGrp="1"/>
          </p:cNvGraphicFramePr>
          <p:nvPr/>
        </p:nvGraphicFramePr>
        <p:xfrm>
          <a:off x="7895048" y="6913799"/>
          <a:ext cx="10952546" cy="3816638"/>
        </p:xfrm>
        <a:graphic>
          <a:graphicData uri="http://schemas.openxmlformats.org/drawingml/2006/table">
            <a:tbl>
              <a:tblPr/>
              <a:tblGrid>
                <a:gridCol w="5609713">
                  <a:extLst>
                    <a:ext uri="{9D8B030D-6E8A-4147-A177-3AD203B41FA5}">
                      <a16:colId xmlns:a16="http://schemas.microsoft.com/office/drawing/2014/main" val="1585444182"/>
                    </a:ext>
                  </a:extLst>
                </a:gridCol>
                <a:gridCol w="2176904">
                  <a:extLst>
                    <a:ext uri="{9D8B030D-6E8A-4147-A177-3AD203B41FA5}">
                      <a16:colId xmlns:a16="http://schemas.microsoft.com/office/drawing/2014/main" val="714218513"/>
                    </a:ext>
                  </a:extLst>
                </a:gridCol>
                <a:gridCol w="2176904">
                  <a:extLst>
                    <a:ext uri="{9D8B030D-6E8A-4147-A177-3AD203B41FA5}">
                      <a16:colId xmlns:a16="http://schemas.microsoft.com/office/drawing/2014/main" val="3623583166"/>
                    </a:ext>
                  </a:extLst>
                </a:gridCol>
                <a:gridCol w="989025">
                  <a:extLst>
                    <a:ext uri="{9D8B030D-6E8A-4147-A177-3AD203B41FA5}">
                      <a16:colId xmlns:a16="http://schemas.microsoft.com/office/drawing/2014/main" val="3296625755"/>
                    </a:ext>
                  </a:extLst>
                </a:gridCol>
              </a:tblGrid>
              <a:tr h="801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Meta Proyecto de Inversión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Recursos programados 2018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Solicitud recursos 2019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variación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99207"/>
                  </a:ext>
                </a:extLst>
              </a:tr>
              <a:tr h="31412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0000 arrendamiento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$ 100.000.000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137578"/>
                  </a:ext>
                </a:extLst>
              </a:tr>
              <a:tr h="50260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0001 personal contratado para apoyar las actividades propias de los proyectos de inversión de la entidad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$ 436.225.000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$ 536.502.580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016262"/>
                  </a:ext>
                </a:extLst>
              </a:tr>
              <a:tr h="31412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0037 gastos de transporte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$ 216.658.000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315839"/>
                  </a:ext>
                </a:extLst>
              </a:tr>
              <a:tr h="31412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0380 asesorías y consultorías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$ 440.660.550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$ 581.655.008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32%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75555"/>
                  </a:ext>
                </a:extLst>
              </a:tr>
              <a:tr h="7539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0513 adquisición de equipos, materiales, suministros, servicios y/o producción de piezas divulgativas y presencia en medios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$ 150.000.000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584558"/>
                  </a:ext>
                </a:extLst>
              </a:tr>
              <a:tr h="50260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0864 servicios de atencion integral a la fauna domestica, para la proteccion y bienestar animal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$ 5.445.602.434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$ 5.816.550.080 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9775662"/>
                  </a:ext>
                </a:extLst>
              </a:tr>
              <a:tr h="31412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$ 6.539.145.984 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$ 7.184.707.668 </a:t>
                      </a:r>
                    </a:p>
                  </a:txBody>
                  <a:tcPr marL="15706" marR="15706" marT="15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9,87%</a:t>
                      </a:r>
                    </a:p>
                  </a:txBody>
                  <a:tcPr marL="15706" marR="15706" marT="15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90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1469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06759" y="8280748"/>
            <a:ext cx="4397340" cy="3027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95305" y="7491103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00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4224" y="7543457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9140946" y="0"/>
                </a:moveTo>
                <a:lnTo>
                  <a:pt x="0" y="0"/>
                </a:lnTo>
              </a:path>
            </a:pathLst>
          </a:custGeom>
          <a:ln w="104708">
            <a:solidFill>
              <a:srgbClr val="009EE4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39149" y="7491103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00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39149" y="2225504"/>
            <a:ext cx="0" cy="5109845"/>
          </a:xfrm>
          <a:custGeom>
            <a:avLst/>
            <a:gdLst/>
            <a:ahLst/>
            <a:cxnLst/>
            <a:rect l="l" t="t" r="r" b="b"/>
            <a:pathLst>
              <a:path h="5109845">
                <a:moveTo>
                  <a:pt x="0" y="5109404"/>
                </a:moveTo>
                <a:lnTo>
                  <a:pt x="0" y="0"/>
                </a:lnTo>
              </a:path>
            </a:pathLst>
          </a:custGeom>
          <a:ln w="104708">
            <a:solidFill>
              <a:srgbClr val="009EE4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39149" y="2068871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00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49287" y="2121225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946" y="0"/>
                </a:lnTo>
              </a:path>
            </a:pathLst>
          </a:custGeom>
          <a:ln w="104708">
            <a:solidFill>
              <a:srgbClr val="009EE4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95305" y="2068871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708"/>
                </a:lnTo>
              </a:path>
            </a:pathLst>
          </a:custGeom>
          <a:ln w="3175">
            <a:solidFill>
              <a:srgbClr val="009E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95305" y="2329774"/>
            <a:ext cx="0" cy="5109845"/>
          </a:xfrm>
          <a:custGeom>
            <a:avLst/>
            <a:gdLst/>
            <a:ahLst/>
            <a:cxnLst/>
            <a:rect l="l" t="t" r="r" b="b"/>
            <a:pathLst>
              <a:path h="5109845">
                <a:moveTo>
                  <a:pt x="0" y="0"/>
                </a:moveTo>
                <a:lnTo>
                  <a:pt x="0" y="5109404"/>
                </a:lnTo>
              </a:path>
            </a:pathLst>
          </a:custGeom>
          <a:ln w="104708">
            <a:solidFill>
              <a:srgbClr val="009EE4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08793" y="2739007"/>
            <a:ext cx="10193020" cy="7066280"/>
          </a:xfrm>
          <a:custGeom>
            <a:avLst/>
            <a:gdLst/>
            <a:ahLst/>
            <a:cxnLst/>
            <a:rect l="l" t="t" r="r" b="b"/>
            <a:pathLst>
              <a:path w="10193019" h="7066280">
                <a:moveTo>
                  <a:pt x="7991138" y="5528627"/>
                </a:moveTo>
                <a:lnTo>
                  <a:pt x="5865308" y="5528627"/>
                </a:lnTo>
                <a:lnTo>
                  <a:pt x="6754286" y="6181309"/>
                </a:lnTo>
                <a:lnTo>
                  <a:pt x="7899099" y="7066098"/>
                </a:lnTo>
                <a:lnTo>
                  <a:pt x="7947967" y="6223192"/>
                </a:lnTo>
                <a:lnTo>
                  <a:pt x="7991138" y="5528627"/>
                </a:lnTo>
                <a:close/>
              </a:path>
              <a:path w="10193019" h="7066280">
                <a:moveTo>
                  <a:pt x="10192789" y="0"/>
                </a:moveTo>
                <a:lnTo>
                  <a:pt x="0" y="0"/>
                </a:lnTo>
                <a:lnTo>
                  <a:pt x="0" y="5528627"/>
                </a:lnTo>
                <a:lnTo>
                  <a:pt x="10192789" y="5528627"/>
                </a:lnTo>
                <a:lnTo>
                  <a:pt x="10192789" y="0"/>
                </a:lnTo>
                <a:close/>
              </a:path>
            </a:pathLst>
          </a:custGeom>
          <a:solidFill>
            <a:srgbClr val="009E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967433" y="4959283"/>
            <a:ext cx="3677285" cy="1219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800" spc="10" dirty="0">
                <a:solidFill>
                  <a:srgbClr val="FFFFFF"/>
                </a:solidFill>
              </a:rPr>
              <a:t>Gracias</a:t>
            </a:r>
            <a:endParaRPr sz="7800"/>
          </a:p>
        </p:txBody>
      </p:sp>
      <p:sp>
        <p:nvSpPr>
          <p:cNvPr id="13" name="object 13"/>
          <p:cNvSpPr/>
          <p:nvPr/>
        </p:nvSpPr>
        <p:spPr>
          <a:xfrm>
            <a:off x="5030464" y="3063605"/>
            <a:ext cx="2838450" cy="2461260"/>
          </a:xfrm>
          <a:custGeom>
            <a:avLst/>
            <a:gdLst/>
            <a:ahLst/>
            <a:cxnLst/>
            <a:rect l="l" t="t" r="r" b="b"/>
            <a:pathLst>
              <a:path w="2838450" h="2461260">
                <a:moveTo>
                  <a:pt x="0" y="2460658"/>
                </a:moveTo>
                <a:lnTo>
                  <a:pt x="0" y="0"/>
                </a:lnTo>
                <a:lnTo>
                  <a:pt x="2838416" y="0"/>
                </a:lnTo>
              </a:path>
            </a:pathLst>
          </a:custGeom>
          <a:ln w="1047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02049" y="8176029"/>
            <a:ext cx="4502049" cy="31325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834" y="9032151"/>
            <a:ext cx="5256616" cy="18331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10" dirty="0">
                <a:solidFill>
                  <a:srgbClr val="003B65"/>
                </a:solidFill>
                <a:latin typeface="Arial"/>
                <a:cs typeface="Arial"/>
              </a:rPr>
              <a:t>Proyección</a:t>
            </a:r>
            <a:endParaRPr sz="5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s-ES" sz="5900" spc="5" dirty="0">
                <a:solidFill>
                  <a:srgbClr val="3C3C3B"/>
                </a:solidFill>
                <a:latin typeface="Arial"/>
                <a:cs typeface="Arial"/>
              </a:rPr>
              <a:t>S</a:t>
            </a:r>
            <a:r>
              <a:rPr sz="5900" spc="5" dirty="0" err="1">
                <a:solidFill>
                  <a:srgbClr val="3C3C3B"/>
                </a:solidFill>
                <a:latin typeface="Arial"/>
                <a:cs typeface="Arial"/>
              </a:rPr>
              <a:t>olicitud</a:t>
            </a:r>
            <a:r>
              <a:rPr sz="5900" spc="-5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5900" spc="1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5900" spc="1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5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203907"/>
            <a:ext cx="593725" cy="1511300"/>
          </a:xfrm>
          <a:custGeom>
            <a:avLst/>
            <a:gdLst/>
            <a:ahLst/>
            <a:cxnLst/>
            <a:rect l="l" t="t" r="r" b="b"/>
            <a:pathLst>
              <a:path w="593725" h="1511300">
                <a:moveTo>
                  <a:pt x="0" y="1511022"/>
                </a:moveTo>
                <a:lnTo>
                  <a:pt x="593625" y="1511022"/>
                </a:lnTo>
                <a:lnTo>
                  <a:pt x="593625" y="0"/>
                </a:lnTo>
                <a:lnTo>
                  <a:pt x="0" y="0"/>
                </a:lnTo>
                <a:lnTo>
                  <a:pt x="0" y="1511022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EC4B0CB-CCEF-4FB9-9126-1651CC235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688491"/>
              </p:ext>
            </p:extLst>
          </p:nvPr>
        </p:nvGraphicFramePr>
        <p:xfrm>
          <a:off x="603250" y="247485"/>
          <a:ext cx="17601016" cy="8988590"/>
        </p:xfrm>
        <a:graphic>
          <a:graphicData uri="http://schemas.openxmlformats.org/drawingml/2006/table">
            <a:tbl>
              <a:tblPr/>
              <a:tblGrid>
                <a:gridCol w="14312914">
                  <a:extLst>
                    <a:ext uri="{9D8B030D-6E8A-4147-A177-3AD203B41FA5}">
                      <a16:colId xmlns:a16="http://schemas.microsoft.com/office/drawing/2014/main" val="53095147"/>
                    </a:ext>
                  </a:extLst>
                </a:gridCol>
                <a:gridCol w="3288102">
                  <a:extLst>
                    <a:ext uri="{9D8B030D-6E8A-4147-A177-3AD203B41FA5}">
                      <a16:colId xmlns:a16="http://schemas.microsoft.com/office/drawing/2014/main" val="187441846"/>
                    </a:ext>
                  </a:extLst>
                </a:gridCol>
              </a:tblGrid>
              <a:tr h="511734">
                <a:tc>
                  <a:txBody>
                    <a:bodyPr/>
                    <a:lstStyle/>
                    <a:p>
                      <a:pPr algn="l" fontAlgn="ctr"/>
                      <a:r>
                        <a:rPr lang="es-CO" sz="2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Proyecto inversión</a:t>
                      </a:r>
                    </a:p>
                  </a:txBody>
                  <a:tcPr marL="3310" marR="3310" marT="33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Anteproyecto 2019 Recursos distrito</a:t>
                      </a:r>
                    </a:p>
                  </a:txBody>
                  <a:tcPr marL="3310" marR="3310" marT="33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426816"/>
                  </a:ext>
                </a:extLst>
              </a:tr>
              <a:tr h="417066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979 Control a los factores de deterioro de los recursos naturales en la zona urbana del Distrito Capital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244122"/>
                  </a:ext>
                </a:extLst>
              </a:tr>
              <a:tr h="556088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1132 Gestión integral para la conservación recuperación y conectividad de la Estructura Ecológica Principal y otras áreas de interés ambiental en el Distrito Capital-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387732"/>
                  </a:ext>
                </a:extLst>
              </a:tr>
              <a:tr h="417066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1149 Protección y Bienestar Animal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918375"/>
                  </a:ext>
                </a:extLst>
              </a:tr>
              <a:tr h="417066">
                <a:tc>
                  <a:txBody>
                    <a:bodyPr/>
                    <a:lstStyle/>
                    <a:p>
                      <a:pPr algn="l" fontAlgn="ctr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1141 Gestión ambiental urbana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051297"/>
                  </a:ext>
                </a:extLst>
              </a:tr>
              <a:tr h="417066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 Centro de Información y Modelamiento Ambiental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424788"/>
                  </a:ext>
                </a:extLst>
              </a:tr>
              <a:tr h="973154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1150 Implementación de acciones del plan de manejo de la franja de adecuación y la reserva forestal protectora de los cerros orientales en cumplimiento de la sentencia del Consejo De Estado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804616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981 Participación educación y comunicación para la sostenibilidad ambiental del D. 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62542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1030 Gestión eficiente con el uso y apropiación de las TIC en la SDA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635222"/>
                  </a:ext>
                </a:extLst>
              </a:tr>
              <a:tr h="716992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 Direccionamiento estratégico coordinación y orientación de la SDA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537119"/>
                  </a:ext>
                </a:extLst>
              </a:tr>
              <a:tr h="556088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1029 Planeación ambiental para un modelo de desarrollo sostenible en el Distrito y la región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940608"/>
                  </a:ext>
                </a:extLst>
              </a:tr>
              <a:tr h="55608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1033 Fortalecimiento institucional para la eficiencia administrativa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49909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7517 Promoción de la Conservación de Bienes y Servicios Ambientales Rurales en Bogotá D.C.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89252"/>
                  </a:ext>
                </a:extLst>
              </a:tr>
              <a:tr h="556088">
                <a:tc>
                  <a:txBody>
                    <a:bodyPr/>
                    <a:lstStyle/>
                    <a:p>
                      <a:pPr algn="l" fontAlgn="ctr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980 Sendero panorámico cortafuegos de los cerros orientales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082240"/>
                  </a:ext>
                </a:extLst>
              </a:tr>
              <a:tr h="139022">
                <a:tc>
                  <a:txBody>
                    <a:bodyPr/>
                    <a:lstStyle/>
                    <a:p>
                      <a:pPr algn="l" fontAlgn="b"/>
                      <a:endParaRPr lang="es-CO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10" marR="3310" marT="331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119.384</a:t>
                      </a:r>
                    </a:p>
                  </a:txBody>
                  <a:tcPr marL="3310" marR="3310" marT="33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294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02052" y="8176029"/>
            <a:ext cx="4502046" cy="31325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829" y="9032151"/>
            <a:ext cx="4635500" cy="183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CO" sz="5900" b="1" spc="10" dirty="0">
                <a:solidFill>
                  <a:srgbClr val="003B65"/>
                </a:solidFill>
                <a:latin typeface="Arial"/>
                <a:cs typeface="Arial"/>
              </a:rPr>
              <a:t>Proyección</a:t>
            </a:r>
            <a:endParaRPr sz="5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900" spc="5" dirty="0" err="1">
                <a:solidFill>
                  <a:srgbClr val="3C3C3B"/>
                </a:solidFill>
                <a:latin typeface="Arial"/>
                <a:cs typeface="Arial"/>
              </a:rPr>
              <a:t>solicitud</a:t>
            </a:r>
            <a:r>
              <a:rPr sz="5900" spc="-5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5900" spc="1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5900" spc="1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5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203907"/>
            <a:ext cx="593725" cy="1511300"/>
          </a:xfrm>
          <a:custGeom>
            <a:avLst/>
            <a:gdLst/>
            <a:ahLst/>
            <a:cxnLst/>
            <a:rect l="l" t="t" r="r" b="b"/>
            <a:pathLst>
              <a:path w="593725" h="1511300">
                <a:moveTo>
                  <a:pt x="0" y="1511022"/>
                </a:moveTo>
                <a:lnTo>
                  <a:pt x="593625" y="1511022"/>
                </a:lnTo>
                <a:lnTo>
                  <a:pt x="593625" y="0"/>
                </a:lnTo>
                <a:lnTo>
                  <a:pt x="0" y="0"/>
                </a:lnTo>
                <a:lnTo>
                  <a:pt x="0" y="1511022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D9A4E7A8-CC22-49D1-9CFE-ACB4AF8FF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739580"/>
              </p:ext>
            </p:extLst>
          </p:nvPr>
        </p:nvGraphicFramePr>
        <p:xfrm>
          <a:off x="1137829" y="183296"/>
          <a:ext cx="14095822" cy="8455280"/>
        </p:xfrm>
        <a:graphic>
          <a:graphicData uri="http://schemas.openxmlformats.org/drawingml/2006/table">
            <a:tbl>
              <a:tblPr/>
              <a:tblGrid>
                <a:gridCol w="10083933">
                  <a:extLst>
                    <a:ext uri="{9D8B030D-6E8A-4147-A177-3AD203B41FA5}">
                      <a16:colId xmlns:a16="http://schemas.microsoft.com/office/drawing/2014/main" val="2658112827"/>
                    </a:ext>
                  </a:extLst>
                </a:gridCol>
                <a:gridCol w="2927594">
                  <a:extLst>
                    <a:ext uri="{9D8B030D-6E8A-4147-A177-3AD203B41FA5}">
                      <a16:colId xmlns:a16="http://schemas.microsoft.com/office/drawing/2014/main" val="238710392"/>
                    </a:ext>
                  </a:extLst>
                </a:gridCol>
                <a:gridCol w="1084295">
                  <a:extLst>
                    <a:ext uri="{9D8B030D-6E8A-4147-A177-3AD203B41FA5}">
                      <a16:colId xmlns:a16="http://schemas.microsoft.com/office/drawing/2014/main" val="1010280578"/>
                    </a:ext>
                  </a:extLst>
                </a:gridCol>
              </a:tblGrid>
              <a:tr h="80246">
                <a:tc>
                  <a:txBody>
                    <a:bodyPr/>
                    <a:lstStyle/>
                    <a:p>
                      <a:pPr algn="l" fontAlgn="ctr"/>
                      <a:r>
                        <a:rPr lang="es-CO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Concepto de gasto</a:t>
                      </a:r>
                    </a:p>
                  </a:txBody>
                  <a:tcPr marL="4012" marR="4012" marT="40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Recursos</a:t>
                      </a:r>
                    </a:p>
                  </a:txBody>
                  <a:tcPr marL="4012" marR="4012" marT="40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4012" marR="4012" marT="4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555503"/>
                  </a:ext>
                </a:extLst>
              </a:tr>
              <a:tr h="41727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Contratado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57.601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028929"/>
                  </a:ext>
                </a:extLst>
              </a:tr>
              <a:tr h="41727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Restauración, rehabilitación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148774"/>
                  </a:ext>
                </a:extLst>
              </a:tr>
              <a:tr h="41727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equipos, materiales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626716"/>
                  </a:ext>
                </a:extLst>
              </a:tr>
              <a:tr h="103573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Construcción de áreas administrativas, de interés ambiental y demás espacios administrados por la SDA.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17329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768309"/>
                  </a:ext>
                </a:extLst>
              </a:tr>
              <a:tr h="20863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hardware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0162281"/>
                  </a:ext>
                </a:extLst>
              </a:tr>
              <a:tr h="417277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Investigación y estudios de apoyo a la gestión ambiental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59297"/>
                  </a:ext>
                </a:extLst>
              </a:tr>
              <a:tr h="41727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Vigilancia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005527"/>
                  </a:ext>
                </a:extLst>
              </a:tr>
              <a:tr h="52136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servicios y/o producción de piezas divulgativas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1.600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231486"/>
                  </a:ext>
                </a:extLst>
              </a:tr>
              <a:tr h="41727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plataforma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141872"/>
                  </a:ext>
                </a:extLst>
              </a:tr>
              <a:tr h="41727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Adquisiciòn de predios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763524"/>
                  </a:ext>
                </a:extLst>
              </a:tr>
              <a:tr h="625915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Cafetería y Limpieza Locativa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300985"/>
                  </a:ext>
                </a:extLst>
              </a:tr>
              <a:tr h="41727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Examenes médicos ocupacionales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825327"/>
                  </a:ext>
                </a:extLst>
              </a:tr>
              <a:tr h="80246">
                <a:tc>
                  <a:txBody>
                    <a:bodyPr/>
                    <a:lstStyle/>
                    <a:p>
                      <a:pPr algn="l" fontAlgn="ctr"/>
                      <a:r>
                        <a:rPr lang="es-CO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12" marR="4012" marT="40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119.384</a:t>
                      </a:r>
                    </a:p>
                  </a:txBody>
                  <a:tcPr marL="4012" marR="4012" marT="40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12" marR="4012" marT="40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18083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78305" y="15875"/>
            <a:ext cx="5351145" cy="137024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8800" spc="5" dirty="0">
                <a:solidFill>
                  <a:srgbClr val="3AAA35"/>
                </a:solidFill>
              </a:rPr>
              <a:t>Solicitud</a:t>
            </a:r>
            <a:endParaRPr sz="8550" dirty="0"/>
          </a:p>
        </p:txBody>
      </p:sp>
      <p:sp>
        <p:nvSpPr>
          <p:cNvPr id="3" name="object 3"/>
          <p:cNvSpPr txBox="1"/>
          <p:nvPr/>
        </p:nvSpPr>
        <p:spPr>
          <a:xfrm>
            <a:off x="14794130" y="1137408"/>
            <a:ext cx="4935220" cy="4326826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2499995">
              <a:lnSpc>
                <a:spcPct val="100000"/>
              </a:lnSpc>
              <a:spcBef>
                <a:spcPts val="1580"/>
              </a:spcBef>
            </a:pPr>
            <a:r>
              <a:rPr sz="8550" b="1" spc="0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8550" b="1" spc="0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8550" dirty="0">
              <a:latin typeface="Arial"/>
              <a:cs typeface="Arial"/>
            </a:endParaRPr>
          </a:p>
          <a:p>
            <a:pPr marL="12700">
              <a:lnSpc>
                <a:spcPts val="11880"/>
              </a:lnSpc>
              <a:spcBef>
                <a:spcPts val="1800"/>
              </a:spcBef>
            </a:pPr>
            <a:r>
              <a:rPr sz="10450" b="1" spc="0" dirty="0">
                <a:solidFill>
                  <a:srgbClr val="009FE5"/>
                </a:solidFill>
                <a:latin typeface="Arial"/>
                <a:cs typeface="Arial"/>
              </a:rPr>
              <a:t>$</a:t>
            </a:r>
            <a:r>
              <a:rPr lang="es-CO" sz="10450" b="1" dirty="0">
                <a:solidFill>
                  <a:srgbClr val="009FE5"/>
                </a:solidFill>
                <a:latin typeface="Arial"/>
                <a:cs typeface="Arial"/>
              </a:rPr>
              <a:t>30.381</a:t>
            </a:r>
            <a:endParaRPr sz="10450" dirty="0">
              <a:latin typeface="Arial"/>
              <a:cs typeface="Arial"/>
            </a:endParaRPr>
          </a:p>
          <a:p>
            <a:pPr marL="1256030">
              <a:lnSpc>
                <a:spcPts val="8220"/>
              </a:lnSpc>
            </a:pPr>
            <a:r>
              <a:rPr sz="7400" dirty="0" err="1">
                <a:solidFill>
                  <a:srgbClr val="009FE5"/>
                </a:solidFill>
                <a:latin typeface="Arial"/>
                <a:cs typeface="Arial"/>
              </a:rPr>
              <a:t>millones</a:t>
            </a:r>
            <a:endParaRPr sz="7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23682" y="8330253"/>
            <a:ext cx="4280416" cy="297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7829" y="8557279"/>
            <a:ext cx="13504544" cy="17659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6630"/>
              </a:lnSpc>
              <a:spcBef>
                <a:spcPts val="120"/>
              </a:spcBef>
            </a:pPr>
            <a:r>
              <a:rPr sz="5750" b="1" spc="0" dirty="0">
                <a:solidFill>
                  <a:srgbClr val="003B65"/>
                </a:solidFill>
                <a:latin typeface="Arial"/>
                <a:cs typeface="Arial"/>
              </a:rPr>
              <a:t>979</a:t>
            </a:r>
            <a:endParaRPr sz="5750" dirty="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Control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a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los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factores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de deterioro de los recursos naturales en la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zona</a:t>
            </a:r>
            <a:r>
              <a:rPr sz="3050" spc="-4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urbana</a:t>
            </a:r>
            <a:endParaRPr sz="3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del Distrito</a:t>
            </a:r>
            <a:endParaRPr sz="30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B187024-F512-4FB8-88BB-04125B93CE14}"/>
              </a:ext>
            </a:extLst>
          </p:cNvPr>
          <p:cNvSpPr/>
          <p:nvPr/>
        </p:nvSpPr>
        <p:spPr>
          <a:xfrm>
            <a:off x="15232919" y="5464234"/>
            <a:ext cx="4801331" cy="3200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51D90E4-9AD9-482D-88DD-FC469B722811}"/>
              </a:ext>
            </a:extLst>
          </p:cNvPr>
          <p:cNvSpPr/>
          <p:nvPr/>
        </p:nvSpPr>
        <p:spPr>
          <a:xfrm>
            <a:off x="-6350" y="15875"/>
            <a:ext cx="6091008" cy="6090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D8B60E5-8044-4906-962C-D8A7EB30D286}"/>
              </a:ext>
            </a:extLst>
          </p:cNvPr>
          <p:cNvSpPr/>
          <p:nvPr/>
        </p:nvSpPr>
        <p:spPr>
          <a:xfrm>
            <a:off x="6500483" y="1924713"/>
            <a:ext cx="756318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3600" dirty="0">
                <a:ea typeface="Times New Roman" panose="02020603050405020304" pitchFamily="18" charset="0"/>
              </a:rPr>
              <a:t>Autoridad Ambiental – Inspección Control y Vigilancia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600" dirty="0"/>
              <a:t>Actuaciones técnicas o jurídicas de evaluación, control, seguimiento, prevención e investigación sobre los recursos naturales.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600" dirty="0"/>
              <a:t>Culminar los Procesos Sancionatorios de afectación a los recursos Aire, Agua, Silviculturales y de Fauna y flora.</a:t>
            </a:r>
            <a:endParaRPr lang="es-CO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481050" y="2524258"/>
            <a:ext cx="6324600" cy="103169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6600" b="1" spc="5" dirty="0">
                <a:solidFill>
                  <a:srgbClr val="3AAA35"/>
                </a:solidFill>
                <a:latin typeface="Arial"/>
                <a:cs typeface="Arial"/>
              </a:rPr>
              <a:t>Solicitud</a:t>
            </a:r>
            <a:r>
              <a:rPr sz="6600" b="1" spc="-55" dirty="0">
                <a:solidFill>
                  <a:srgbClr val="3AAA35"/>
                </a:solidFill>
                <a:latin typeface="Arial"/>
                <a:cs typeface="Arial"/>
              </a:rPr>
              <a:t> </a:t>
            </a:r>
            <a:r>
              <a:rPr sz="6600" b="1" spc="5" dirty="0">
                <a:solidFill>
                  <a:srgbClr val="3C3C3B"/>
                </a:solidFill>
                <a:latin typeface="Arial"/>
                <a:cs typeface="Arial"/>
              </a:rPr>
              <a:t>201</a:t>
            </a:r>
            <a:r>
              <a:rPr lang="es-ES" sz="6600" b="1" spc="5" dirty="0">
                <a:solidFill>
                  <a:srgbClr val="3C3C3B"/>
                </a:solidFill>
                <a:latin typeface="Arial"/>
                <a:cs typeface="Arial"/>
              </a:rPr>
              <a:t>9</a:t>
            </a:r>
            <a:endParaRPr sz="6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85850" y="3514858"/>
            <a:ext cx="5928360" cy="21398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>
              <a:lnSpc>
                <a:spcPct val="90000"/>
              </a:lnSpc>
              <a:spcBef>
                <a:spcPts val="110"/>
              </a:spcBef>
            </a:pPr>
            <a:r>
              <a:rPr sz="7200" dirty="0"/>
              <a:t>$</a:t>
            </a:r>
            <a:r>
              <a:rPr lang="es-CO" sz="7200" dirty="0"/>
              <a:t>24.068</a:t>
            </a:r>
            <a:r>
              <a:rPr lang="es-ES_tradnl" sz="7200" dirty="0"/>
              <a:t> </a:t>
            </a:r>
            <a:r>
              <a:rPr sz="8000" b="0" dirty="0"/>
              <a:t>millones</a:t>
            </a:r>
            <a:endParaRPr sz="8000" dirty="0"/>
          </a:p>
        </p:txBody>
      </p:sp>
      <p:sp>
        <p:nvSpPr>
          <p:cNvPr id="4" name="object 4"/>
          <p:cNvSpPr/>
          <p:nvPr/>
        </p:nvSpPr>
        <p:spPr>
          <a:xfrm>
            <a:off x="15823693" y="8330253"/>
            <a:ext cx="4280405" cy="297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37824" y="8557285"/>
            <a:ext cx="14603730" cy="17659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6630"/>
              </a:lnSpc>
              <a:spcBef>
                <a:spcPts val="120"/>
              </a:spcBef>
            </a:pPr>
            <a:r>
              <a:rPr sz="5750" b="1" spc="5" dirty="0">
                <a:solidFill>
                  <a:srgbClr val="003B65"/>
                </a:solidFill>
                <a:latin typeface="Arial"/>
                <a:cs typeface="Arial"/>
              </a:rPr>
              <a:t>Proyecto</a:t>
            </a:r>
            <a:r>
              <a:rPr sz="5750" b="1" spc="-75" dirty="0">
                <a:solidFill>
                  <a:srgbClr val="003B65"/>
                </a:solidFill>
                <a:latin typeface="Arial"/>
                <a:cs typeface="Arial"/>
              </a:rPr>
              <a:t> 1132</a:t>
            </a:r>
            <a:endParaRPr sz="5750" dirty="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Gestión Integral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para la Conservación, Recuperación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y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Conectividad de la</a:t>
            </a:r>
            <a:r>
              <a:rPr sz="3050" spc="-1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Estructura</a:t>
            </a:r>
            <a:endParaRPr sz="3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050" dirty="0">
                <a:solidFill>
                  <a:srgbClr val="3C3C3B"/>
                </a:solidFill>
                <a:latin typeface="Arial"/>
                <a:cs typeface="Arial"/>
              </a:rPr>
              <a:t>Ecológica Principal y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otras áreas de interés ambiental en el Distrito</a:t>
            </a:r>
            <a:r>
              <a:rPr sz="3050" spc="-50" dirty="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3C3C3B"/>
                </a:solidFill>
                <a:latin typeface="Arial"/>
                <a:cs typeface="Arial"/>
              </a:rPr>
              <a:t>Capital</a:t>
            </a:r>
            <a:endParaRPr sz="30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428863"/>
            <a:ext cx="593725" cy="2286635"/>
          </a:xfrm>
          <a:custGeom>
            <a:avLst/>
            <a:gdLst/>
            <a:ahLst/>
            <a:cxnLst/>
            <a:rect l="l" t="t" r="r" b="b"/>
            <a:pathLst>
              <a:path w="593725" h="2286634">
                <a:moveTo>
                  <a:pt x="0" y="2286066"/>
                </a:moveTo>
                <a:lnTo>
                  <a:pt x="593625" y="2286066"/>
                </a:lnTo>
                <a:lnTo>
                  <a:pt x="593625" y="0"/>
                </a:lnTo>
                <a:lnTo>
                  <a:pt x="0" y="0"/>
                </a:lnTo>
                <a:lnTo>
                  <a:pt x="0" y="2286066"/>
                </a:lnTo>
                <a:close/>
              </a:path>
            </a:pathLst>
          </a:custGeom>
          <a:solidFill>
            <a:srgbClr val="003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ctángulo: esquinas redondeadas 16"/>
          <p:cNvSpPr/>
          <p:nvPr/>
        </p:nvSpPr>
        <p:spPr>
          <a:xfrm>
            <a:off x="13176250" y="5612129"/>
            <a:ext cx="6781800" cy="30143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solidFill>
                  <a:srgbClr val="118CDD"/>
                </a:solidFill>
                <a:latin typeface="Arial"/>
                <a:cs typeface="Arial"/>
              </a:rPr>
              <a:t>Recurrencia</a:t>
            </a:r>
          </a:p>
          <a:p>
            <a:r>
              <a:rPr lang="es-CO" sz="2800" dirty="0">
                <a:solidFill>
                  <a:schemeClr val="tx1"/>
                </a:solidFill>
                <a:latin typeface="Arial"/>
                <a:cs typeface="Arial"/>
              </a:rPr>
              <a:t>Mantenimiento Parques Ecológicos Distritales y áreas de interés ambiental – Acciones de restauración y mantenimiento</a:t>
            </a:r>
            <a:endParaRPr lang="es-CO" sz="4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1C2F2E8-3FE6-4FBE-A0DB-6F55D9356F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52169"/>
            <a:ext cx="4648285" cy="245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5CB6B69-8FAD-4E3E-8014-9613387E123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049" y="152169"/>
            <a:ext cx="4450801" cy="245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E:\AGUAS_BOGOTA\maria.piedra\aguas.bogota\Contrato 20171204\Humedales\Fotos\Juan Amarillo\29_07_2017\20170729_081937.jpg">
            <a:extLst>
              <a:ext uri="{FF2B5EF4-FFF2-40B4-BE49-F238E27FC236}">
                <a16:creationId xmlns:a16="http://schemas.microsoft.com/office/drawing/2014/main" id="{3ED154AA-F6DB-4BED-BD96-FC9940720E8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165" y="152168"/>
            <a:ext cx="4648285" cy="245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2">
            <a:extLst>
              <a:ext uri="{FF2B5EF4-FFF2-40B4-BE49-F238E27FC236}">
                <a16:creationId xmlns:a16="http://schemas.microsoft.com/office/drawing/2014/main" id="{B0A95238-E044-46CC-AD9A-AE4AF2627CA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049" y="152168"/>
            <a:ext cx="4450801" cy="24545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7024120-7CC7-4B5D-BECC-7A1829BC7D60}"/>
              </a:ext>
            </a:extLst>
          </p:cNvPr>
          <p:cNvSpPr/>
          <p:nvPr/>
        </p:nvSpPr>
        <p:spPr>
          <a:xfrm>
            <a:off x="908050" y="2980639"/>
            <a:ext cx="1005205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>
                <a:ea typeface="Times New Roman" panose="02020603050405020304" pitchFamily="18" charset="0"/>
              </a:rPr>
              <a:t>Mantenimiento en los quinces humedales y en 4 Parques Ecológicos Distritales de Montaña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>
                <a:ea typeface="Times New Roman" panose="02020603050405020304" pitchFamily="18" charset="0"/>
              </a:rPr>
              <a:t>Culminar las obras de mitigación en la Quebrada Hoya del Ramo; contratar las adecuaciones locativas de los parques de montaña administrados y los diseños de redes de acueducto y alcantarillado del parque </a:t>
            </a:r>
            <a:r>
              <a:rPr lang="es-ES" sz="2800" dirty="0" err="1">
                <a:ea typeface="Times New Roman" panose="02020603050405020304" pitchFamily="18" charset="0"/>
              </a:rPr>
              <a:t>Soratama</a:t>
            </a:r>
            <a:r>
              <a:rPr lang="es-ES" sz="2800" dirty="0"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aula de Juan Rey y la construcción de infraestructura de acuerdo al plan de intervenciones en humedales.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Mejoramiento  de los Parques Ecológicos distritales y otras áreas de interés ambiental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 Gestión de declaratoria de nuevas áreas protegidas.</a:t>
            </a:r>
            <a:endParaRPr lang="es-CO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Personalizado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5F5F5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3356</TotalTime>
  <Words>4742</Words>
  <Application>Microsoft Office PowerPoint</Application>
  <PresentationFormat>Personalizado</PresentationFormat>
  <Paragraphs>1115</Paragraphs>
  <Slides>51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51</vt:i4>
      </vt:variant>
    </vt:vector>
  </HeadingPairs>
  <TitlesOfParts>
    <vt:vector size="61" baseType="lpstr">
      <vt:lpstr>Arial</vt:lpstr>
      <vt:lpstr>Arial Black</vt:lpstr>
      <vt:lpstr>Arial Narrow</vt:lpstr>
      <vt:lpstr>Calibri</vt:lpstr>
      <vt:lpstr>Calibri Light</vt:lpstr>
      <vt:lpstr>Office Theme</vt:lpstr>
      <vt:lpstr>1_Office Theme</vt:lpstr>
      <vt:lpstr>1_Tema de Office</vt:lpstr>
      <vt:lpstr>Tema de Office</vt:lpstr>
      <vt:lpstr>2_Tema de Office</vt:lpstr>
      <vt:lpstr>Comité Sectorial de Desarrollo Administrativo de Ambiente</vt:lpstr>
      <vt:lpstr>Anteproyecto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Solicitud</vt:lpstr>
      <vt:lpstr>$24.068 millones</vt:lpstr>
      <vt:lpstr>$13.553 millones</vt:lpstr>
      <vt:lpstr>$11.021 millones</vt:lpstr>
      <vt:lpstr>$7.892 millones</vt:lpstr>
      <vt:lpstr>Presentación de PowerPoint</vt:lpstr>
      <vt:lpstr>$6.682 millones</vt:lpstr>
      <vt:lpstr>$5.203 millones</vt:lpstr>
      <vt:lpstr>$4.372 millones</vt:lpstr>
      <vt:lpstr>$3.748 millones</vt:lpstr>
      <vt:lpstr>Presentación de PowerPoint</vt:lpstr>
      <vt:lpstr>$2.240 millones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ANTEPROYECTO DE PRESUPUESTO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</dc:title>
  <dc:creator>JULIAN.ACOSTA</dc:creator>
  <cp:lastModifiedBy>alquiler104</cp:lastModifiedBy>
  <cp:revision>254</cp:revision>
  <dcterms:created xsi:type="dcterms:W3CDTF">2017-09-12T15:13:39Z</dcterms:created>
  <dcterms:modified xsi:type="dcterms:W3CDTF">2021-09-07T20:04:49Z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2017-09-12T00:00:00Z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2017-09-12T00:00:00Z</vt:filetime>
  </property>
</Properties>
</file>