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56" r:id="rId37"/>
    <p:sldId id="297" r:id="rId38"/>
    <p:sldId id="292" r:id="rId39"/>
    <p:sldId id="293" r:id="rId40"/>
    <p:sldId id="294" r:id="rId41"/>
    <p:sldId id="295" r:id="rId42"/>
    <p:sldId id="296" r:id="rId43"/>
    <p:sldId id="298" r:id="rId44"/>
    <p:sldId id="299" r:id="rId45"/>
    <p:sldId id="300" r:id="rId46"/>
    <p:sldId id="301" r:id="rId47"/>
    <p:sldId id="302" r:id="rId48"/>
    <p:sldId id="303" r:id="rId49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51"/>
      <p:bold r:id="rId52"/>
      <p:italic r:id="rId53"/>
      <p:boldItalic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Raleway" panose="020B0604020202020204" charset="0"/>
      <p:regular r:id="rId59"/>
      <p:bold r:id="rId60"/>
      <p:italic r:id="rId61"/>
      <p:boldItalic r:id="rId62"/>
    </p:embeddedFont>
    <p:embeddedFont>
      <p:font typeface="Raleway Black" panose="020B0604020202020204" charset="0"/>
      <p:bold r:id="rId63"/>
      <p:boldItalic r:id="rId64"/>
    </p:embeddedFont>
    <p:embeddedFont>
      <p:font typeface="Raleway Medium" panose="020B0604020202020204" charset="0"/>
      <p:bold r:id="rId65"/>
      <p:boldItalic r:id="rId66"/>
    </p:embeddedFont>
    <p:embeddedFont>
      <p:font typeface="Raleway SemiBold" panose="020B0604020202020204" charset="0"/>
      <p:regular r:id="rId67"/>
      <p:bold r:id="rId68"/>
      <p:italic r:id="rId69"/>
      <p:boldItalic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1" roundtripDataSignature="AMtx7mjXq8/YIeB2QhRak7Xk6i3pP1Mr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11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7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7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687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" name="Google Shape;6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c56cf21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4c56cf21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49a7bc7efc_12_4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g349a7bc7efc_12_4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3257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" name="Google Shape;6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En 2024 el total de OPS fue de 30.132 millones de pesos en OPS, representando el 44%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Presupuesto Control  ambiental :2024: $16.51 millones  2025:  $44.554 millones ;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Presupuesto Aire:2024: $8.680 millones  ;2025 $23.869 millones;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Incluir los tres lineamientos de la circular: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1% bienes y servicios: 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5% Producto, Meta y Resultado (PMR) asociado a fortalecimiento institucional: Aprox 240 millones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Raleway"/>
              <a:buChar char="●"/>
            </a:pPr>
            <a:r>
              <a:rPr lang="es" sz="1000">
                <a:latin typeface="Raleway"/>
                <a:ea typeface="Raleway"/>
                <a:cs typeface="Raleway"/>
                <a:sym typeface="Raleway"/>
              </a:rPr>
              <a:t>OPS: Incremento del IPC respecto a 2024. </a:t>
            </a:r>
            <a:endParaRPr sz="100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r>
              <a:rPr lang="es" sz="10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La  tercerización de esta actividad misional: fundamentada en la Ley 99 de 1993, y en la constitución. </a:t>
            </a: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En 2024 adicionalmente se realizaron las siguientes acciones:</a:t>
            </a:r>
            <a:endParaRPr sz="1200" b="1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s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 realizaron 1382 Operativos</a:t>
            </a:r>
            <a:r>
              <a:rPr lang="e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18 a Estructura Ecológica Principal + 1364 operativos fuentes móviles. 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 impusieron sanciones económicas ascienden a la suma de $686.780.038.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98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Raleway"/>
              <a:buChar char="●"/>
            </a:pPr>
            <a:r>
              <a:rPr lang="e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 realizaron </a:t>
            </a:r>
            <a:r>
              <a:rPr lang="es" b="1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13.646 visitas técnicas (en promedio 37 por día de L-D)</a:t>
            </a:r>
            <a:r>
              <a:rPr lang="es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 557 visitas de control a la Estructura Ecológica Principal + 544 de fuentes fijas+ 6889 visitas de silvicultura +1106 de flora + 3359  de emergencias arbolado + 83 visitas a predios afectados por minería + 355 de Publicidad Exterior Visual + 85 Estaciones de servicio + 6 de licencia ambiental + 662 para medición de ruido</a:t>
            </a: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endParaRPr sz="10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527e3bddf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g3527e3bddf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c56ca7859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c56ca7859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4c56ca7859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4c56ca7859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4c56ca7859_0_6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4c56ca7859_0_6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4c56ca7859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4c56ca7859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4c56ca7859_0_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4c56ca7859_0_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c56ca7859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c56ca7859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180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" name="Google Shape;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c56ca7859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c56ca7859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820703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c56ca7859_0_6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c56ca7859_0_6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4c56ca7859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4c56ca7859_0_7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4c56ca7859_0_7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4c56ca7859_0_7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c56ca7859_0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c56ca7859_0_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4c56ca7859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4c56ca7859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4c56cf21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4c56cf21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490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811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5172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4344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hyperlink" Target="mailto:fauna@ambientebogota.gov.co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 title="Slides-RDC-2025-ambiente-casit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2"/>
          <p:cNvPicPr preferRelativeResize="0"/>
          <p:nvPr/>
        </p:nvPicPr>
        <p:blipFill rotWithShape="1">
          <a:blip r:embed="rId4">
            <a:alphaModFix/>
          </a:blip>
          <a:srcRect t="13005"/>
          <a:stretch/>
        </p:blipFill>
        <p:spPr>
          <a:xfrm>
            <a:off x="0" y="0"/>
            <a:ext cx="918577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2"/>
          <p:cNvSpPr/>
          <p:nvPr/>
        </p:nvSpPr>
        <p:spPr>
          <a:xfrm>
            <a:off x="211622" y="4527186"/>
            <a:ext cx="8555100" cy="424204"/>
          </a:xfrm>
          <a:prstGeom prst="roundRect">
            <a:avLst>
              <a:gd name="adj" fmla="val 1879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712075" y="4605016"/>
            <a:ext cx="69858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" sz="1500" b="0" i="0" u="none" strike="noStrike" cap="none">
                <a:solidFill>
                  <a:srgbClr val="196B24"/>
                </a:solidFill>
                <a:latin typeface="Raleway"/>
                <a:ea typeface="Raleway"/>
                <a:cs typeface="Raleway"/>
                <a:sym typeface="Raleway"/>
              </a:rPr>
              <a:t>Fortalecimiento institucional para un mejor control y gestión ambiental</a:t>
            </a:r>
            <a:endParaRPr sz="1100" b="0" i="0" u="none" strike="noStrike" cap="none">
              <a:solidFill>
                <a:srgbClr val="196B2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/>
          <p:nvPr/>
        </p:nvSpPr>
        <p:spPr>
          <a:xfrm>
            <a:off x="255000" y="2397744"/>
            <a:ext cx="8395500" cy="1899401"/>
          </a:xfrm>
          <a:prstGeom prst="roundRect">
            <a:avLst>
              <a:gd name="adj" fmla="val 8324"/>
            </a:avLst>
          </a:prstGeom>
          <a:noFill/>
          <a:ln w="9525" cap="flat" cmpd="sng">
            <a:solidFill>
              <a:srgbClr val="3B4E1F"/>
            </a:solidFill>
            <a:prstDash val="dashDot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6"/>
              </a:buClr>
              <a:buSzPts val="15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4624613" y="2449513"/>
            <a:ext cx="1832700" cy="1545693"/>
          </a:xfrm>
          <a:prstGeom prst="roundRect">
            <a:avLst>
              <a:gd name="adj" fmla="val 4354"/>
            </a:avLst>
          </a:prstGeom>
          <a:solidFill>
            <a:srgbClr val="6E913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/>
          <p:nvPr/>
        </p:nvSpPr>
        <p:spPr>
          <a:xfrm>
            <a:off x="2360528" y="2449494"/>
            <a:ext cx="2178900" cy="1545693"/>
          </a:xfrm>
          <a:prstGeom prst="roundRect">
            <a:avLst>
              <a:gd name="adj" fmla="val 4354"/>
            </a:avLst>
          </a:prstGeom>
          <a:solidFill>
            <a:srgbClr val="196B2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380779" y="2449532"/>
            <a:ext cx="1924800" cy="1545693"/>
          </a:xfrm>
          <a:prstGeom prst="roundRect">
            <a:avLst>
              <a:gd name="adj" fmla="val 4354"/>
            </a:avLst>
          </a:prstGeom>
          <a:solidFill>
            <a:srgbClr val="54937F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2135906" y="141295"/>
            <a:ext cx="5173800" cy="512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" sz="1600" b="1" i="0" u="none" strike="noStrike" cap="none">
                <a:solidFill>
                  <a:srgbClr val="88BC23"/>
                </a:solidFill>
                <a:latin typeface="Raleway Black"/>
                <a:ea typeface="Raleway Black"/>
                <a:cs typeface="Raleway Black"/>
                <a:sym typeface="Raleway Black"/>
              </a:rPr>
              <a:t>Una Bogotá mejor preparada para enfrentar el cambio climático para el bienestar de su gente</a:t>
            </a:r>
            <a:endParaRPr sz="1600" b="1" i="0" u="none" strike="noStrike" cap="none">
              <a:solidFill>
                <a:srgbClr val="88BC2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1801253" y="1427646"/>
            <a:ext cx="5508600" cy="239700"/>
          </a:xfrm>
          <a:prstGeom prst="roundRect">
            <a:avLst>
              <a:gd name="adj" fmla="val 16667"/>
            </a:avLst>
          </a:prstGeom>
          <a:solidFill>
            <a:srgbClr val="7CD6B5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6"/>
              </a:buClr>
              <a:buSzPts val="1500"/>
              <a:buFont typeface="Arial"/>
              <a:buNone/>
            </a:pPr>
            <a:r>
              <a:rPr lang="es" sz="1500" b="0" i="0" u="none" strike="noStrike" cap="none">
                <a:solidFill>
                  <a:srgbClr val="275316"/>
                </a:solidFill>
                <a:latin typeface="Raleway"/>
                <a:ea typeface="Raleway"/>
                <a:cs typeface="Raleway"/>
                <a:sym typeface="Raleway"/>
              </a:rPr>
              <a:t>Menos contaminación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1801253" y="1137910"/>
            <a:ext cx="5508600" cy="239700"/>
          </a:xfrm>
          <a:prstGeom prst="roundRect">
            <a:avLst>
              <a:gd name="adj" fmla="val 16667"/>
            </a:avLst>
          </a:prstGeom>
          <a:solidFill>
            <a:srgbClr val="7CD6B5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5316"/>
              </a:buClr>
              <a:buSzPts val="1500"/>
              <a:buFont typeface="Arial"/>
              <a:buNone/>
            </a:pPr>
            <a:r>
              <a:rPr lang="es" sz="1500" b="0" i="0" u="none" strike="noStrike" cap="none">
                <a:solidFill>
                  <a:srgbClr val="275316"/>
                </a:solidFill>
                <a:latin typeface="Raleway"/>
                <a:ea typeface="Raleway"/>
                <a:cs typeface="Raleway"/>
                <a:sym typeface="Raleway"/>
              </a:rPr>
              <a:t>Más biodiversidad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3411407" y="1137818"/>
            <a:ext cx="206700" cy="206700"/>
          </a:xfrm>
          <a:prstGeom prst="mathPlus">
            <a:avLst>
              <a:gd name="adj1" fmla="val 23520"/>
            </a:avLst>
          </a:prstGeom>
          <a:solidFill>
            <a:srgbClr val="27531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3245730" y="1457132"/>
            <a:ext cx="204900" cy="204900"/>
          </a:xfrm>
          <a:prstGeom prst="mathMinus">
            <a:avLst>
              <a:gd name="adj1" fmla="val 23520"/>
            </a:avLst>
          </a:prstGeom>
          <a:solidFill>
            <a:srgbClr val="27531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/>
          <p:nvPr/>
        </p:nvSpPr>
        <p:spPr>
          <a:xfrm>
            <a:off x="6592444" y="2449513"/>
            <a:ext cx="1999500" cy="1545693"/>
          </a:xfrm>
          <a:prstGeom prst="roundRect">
            <a:avLst>
              <a:gd name="adj" fmla="val 4354"/>
            </a:avLst>
          </a:prstGeom>
          <a:solidFill>
            <a:srgbClr val="8DBC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794981" y="2487764"/>
            <a:ext cx="14493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 b="1" i="0" u="none" strike="noStrike" cap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Mejorar la gestión de la Estructura Ecológica Principal</a:t>
            </a:r>
            <a:endParaRPr sz="1000" b="1" i="0" u="none" strike="noStrike" cap="none"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2747309" y="2549695"/>
            <a:ext cx="17922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100" b="1" i="0" u="none" strike="noStrike" cap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Interve</a:t>
            </a:r>
            <a:r>
              <a:rPr lang="es" sz="1100" b="1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nir</a:t>
            </a:r>
            <a:r>
              <a:rPr lang="es" sz="1100" b="1" i="0" u="none" strike="noStrike" cap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 integral los Cerros Orientales</a:t>
            </a:r>
            <a:endParaRPr sz="1100" b="1" i="0" u="none" strike="noStrike" cap="none">
              <a:solidFill>
                <a:srgbClr val="FFFFFF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4955833" y="2588583"/>
            <a:ext cx="15537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s" sz="1100" b="1" i="0" u="none" strike="noStrike" cap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Mejorar la calidad ambiental del suroccidente</a:t>
            </a:r>
            <a:endParaRPr sz="1100" b="0" i="0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6925884" y="2538652"/>
            <a:ext cx="1646700" cy="4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s" sz="1100" b="1" i="0" u="none" strike="noStrike" cap="none">
                <a:solidFill>
                  <a:srgbClr val="FFFFFF"/>
                </a:solidFill>
                <a:latin typeface="Raleway Black"/>
                <a:ea typeface="Raleway Black"/>
                <a:cs typeface="Raleway Black"/>
                <a:sym typeface="Raleway Black"/>
              </a:rPr>
              <a:t>Fortalecer la gestión integral de agua</a:t>
            </a:r>
            <a:endParaRPr sz="1100" b="0" i="0" u="none" strike="noStrike" cap="none">
              <a:solidFill>
                <a:srgbClr val="000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2531590" y="2960425"/>
            <a:ext cx="1792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Plan de restauración ecológica. 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Recuperación de áreas afectadas por minería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387956" y="3051905"/>
            <a:ext cx="1924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Transferencia de Derechos de Construcción. </a:t>
            </a:r>
            <a:endParaRPr sz="9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Restauración ecológica. </a:t>
            </a:r>
            <a:endParaRPr sz="9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Efectividad en el manejo de las áreas. 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4587131" y="3168099"/>
            <a:ext cx="1870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342900" marR="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Zonas Urbanas por un Mejor Aire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Renaturalización urbana 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342900" marR="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Foncarga. 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6686252" y="2974747"/>
            <a:ext cx="18486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Restauración de las cuencas estratégicas que surten los 3 sistemas de abastecimiento de agua a Bogotá 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177800" marR="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aleway"/>
              <a:buChar char="-"/>
            </a:pPr>
            <a:r>
              <a:rPr lang="es" sz="900" b="0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Proyectos de ecourbanismo con criterios para el uso eficiente del agua.</a:t>
            </a:r>
            <a:endParaRPr sz="9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1" name="Google Shape;81;p2"/>
          <p:cNvSpPr/>
          <p:nvPr/>
        </p:nvSpPr>
        <p:spPr>
          <a:xfrm>
            <a:off x="254925" y="2102714"/>
            <a:ext cx="8395500" cy="2553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1517201" y="2122801"/>
            <a:ext cx="14493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s" sz="1800" b="1" i="0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Suelos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3796123" y="2140249"/>
            <a:ext cx="1449300" cy="2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" sz="1400" b="1" i="0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Aire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5892899" y="2133249"/>
            <a:ext cx="14493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s" sz="1800" b="1" i="0" u="none" strike="noStrike" cap="none">
                <a:solidFill>
                  <a:srgbClr val="000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Agua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" name="Google Shape;85;p2"/>
          <p:cNvGrpSpPr/>
          <p:nvPr/>
        </p:nvGrpSpPr>
        <p:grpSpPr>
          <a:xfrm>
            <a:off x="5805161" y="1991755"/>
            <a:ext cx="477340" cy="488251"/>
            <a:chOff x="10747192" y="578957"/>
            <a:chExt cx="682500" cy="698100"/>
          </a:xfrm>
        </p:grpSpPr>
        <p:sp>
          <p:nvSpPr>
            <p:cNvPr id="86" name="Google Shape;86;p2"/>
            <p:cNvSpPr/>
            <p:nvPr/>
          </p:nvSpPr>
          <p:spPr>
            <a:xfrm>
              <a:off x="10747192" y="578957"/>
              <a:ext cx="682500" cy="698100"/>
            </a:xfrm>
            <a:prstGeom prst="ellipse">
              <a:avLst/>
            </a:prstGeom>
            <a:solidFill>
              <a:srgbClr val="4696E6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87" name="Google Shape;87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781042" y="609806"/>
              <a:ext cx="614700" cy="614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8" name="Google Shape;88;p2"/>
          <p:cNvGrpSpPr/>
          <p:nvPr/>
        </p:nvGrpSpPr>
        <p:grpSpPr>
          <a:xfrm>
            <a:off x="1337509" y="2000824"/>
            <a:ext cx="460346" cy="470868"/>
            <a:chOff x="4096109" y="2260088"/>
            <a:chExt cx="682500" cy="698100"/>
          </a:xfrm>
        </p:grpSpPr>
        <p:sp>
          <p:nvSpPr>
            <p:cNvPr id="89" name="Google Shape;89;p2"/>
            <p:cNvSpPr/>
            <p:nvPr/>
          </p:nvSpPr>
          <p:spPr>
            <a:xfrm>
              <a:off x="4096109" y="2260088"/>
              <a:ext cx="682500" cy="698100"/>
            </a:xfrm>
            <a:prstGeom prst="ellipse">
              <a:avLst/>
            </a:prstGeom>
            <a:solidFill>
              <a:srgbClr val="C4721F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90" name="Google Shape;90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189059" y="2369266"/>
              <a:ext cx="496500" cy="4965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" name="Google Shape;91;p2"/>
          <p:cNvGrpSpPr/>
          <p:nvPr/>
        </p:nvGrpSpPr>
        <p:grpSpPr>
          <a:xfrm>
            <a:off x="3726803" y="2003134"/>
            <a:ext cx="460286" cy="474730"/>
            <a:chOff x="299572" y="5462223"/>
            <a:chExt cx="1081500" cy="1115700"/>
          </a:xfrm>
        </p:grpSpPr>
        <p:sp>
          <p:nvSpPr>
            <p:cNvPr id="92" name="Google Shape;92;p2"/>
            <p:cNvSpPr/>
            <p:nvPr/>
          </p:nvSpPr>
          <p:spPr>
            <a:xfrm>
              <a:off x="299572" y="5462223"/>
              <a:ext cx="1081500" cy="1115700"/>
            </a:xfrm>
            <a:prstGeom prst="ellipse">
              <a:avLst/>
            </a:prstGeom>
            <a:solidFill>
              <a:srgbClr val="7BD5B5"/>
            </a:solidFill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  <p:pic>
          <p:nvPicPr>
            <p:cNvPr id="93" name="Google Shape;93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24689" y="5604423"/>
              <a:ext cx="831284" cy="83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4" name="Google Shape;94;p2"/>
          <p:cNvSpPr/>
          <p:nvPr/>
        </p:nvSpPr>
        <p:spPr>
          <a:xfrm>
            <a:off x="1850792" y="749132"/>
            <a:ext cx="5508600" cy="325500"/>
          </a:xfrm>
          <a:prstGeom prst="roundRect">
            <a:avLst>
              <a:gd name="adj" fmla="val 18791"/>
            </a:avLst>
          </a:prstGeom>
          <a:solidFill>
            <a:srgbClr val="54813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1" i="0" u="none" strike="noStrike" cap="non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Reducir la vulnerabilidad de Bogotá a los impactos del cambio climático</a:t>
            </a:r>
            <a:endParaRPr sz="1100" b="0" i="0" u="none" strike="noStrike" cap="none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477418" y="2561351"/>
            <a:ext cx="317527" cy="277010"/>
            <a:chOff x="964625" y="2783888"/>
            <a:chExt cx="686100" cy="633600"/>
          </a:xfrm>
        </p:grpSpPr>
        <p:sp>
          <p:nvSpPr>
            <p:cNvPr id="96" name="Google Shape;96;p2"/>
            <p:cNvSpPr/>
            <p:nvPr/>
          </p:nvSpPr>
          <p:spPr>
            <a:xfrm>
              <a:off x="990875" y="2783888"/>
              <a:ext cx="633600" cy="633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 txBox="1"/>
            <p:nvPr/>
          </p:nvSpPr>
          <p:spPr>
            <a:xfrm>
              <a:off x="964625" y="2932238"/>
              <a:ext cx="686100" cy="3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54545"/>
                <a:buFont typeface="Arial"/>
                <a:buNone/>
              </a:pPr>
              <a:r>
                <a:rPr lang="es" sz="1100" b="1" i="0" u="none" strike="noStrike" cap="none">
                  <a:solidFill>
                    <a:srgbClr val="3B4E1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1.1</a:t>
              </a:r>
              <a:endParaRPr sz="400" b="0" i="0" u="none" strike="noStrike" cap="none">
                <a:solidFill>
                  <a:srgbClr val="3B4E1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2"/>
          <p:cNvGrpSpPr/>
          <p:nvPr/>
        </p:nvGrpSpPr>
        <p:grpSpPr>
          <a:xfrm>
            <a:off x="2429743" y="2547879"/>
            <a:ext cx="317527" cy="277010"/>
            <a:chOff x="964625" y="2783888"/>
            <a:chExt cx="686100" cy="633600"/>
          </a:xfrm>
        </p:grpSpPr>
        <p:sp>
          <p:nvSpPr>
            <p:cNvPr id="99" name="Google Shape;99;p2"/>
            <p:cNvSpPr/>
            <p:nvPr/>
          </p:nvSpPr>
          <p:spPr>
            <a:xfrm>
              <a:off x="990875" y="2783888"/>
              <a:ext cx="633600" cy="633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964625" y="2932238"/>
              <a:ext cx="686100" cy="3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85000" lnSpcReduction="20000"/>
            </a:bodyPr>
            <a:lstStyle/>
            <a:p>
              <a:pPr marL="0" marR="0" lvl="0" indent="0" algn="ctr" rtl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54545"/>
                <a:buFont typeface="Arial"/>
                <a:buNone/>
              </a:pPr>
              <a:r>
                <a:rPr lang="es" sz="1100" b="1" i="0" u="none" strike="noStrike" cap="none">
                  <a:solidFill>
                    <a:srgbClr val="3B4E1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1.2</a:t>
              </a:r>
              <a:endParaRPr sz="400" b="0" i="0" u="none" strike="noStrike" cap="none">
                <a:solidFill>
                  <a:srgbClr val="3B4E1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4677793" y="2542695"/>
            <a:ext cx="317527" cy="277010"/>
            <a:chOff x="964625" y="2783888"/>
            <a:chExt cx="686100" cy="633600"/>
          </a:xfrm>
        </p:grpSpPr>
        <p:sp>
          <p:nvSpPr>
            <p:cNvPr id="102" name="Google Shape;102;p2"/>
            <p:cNvSpPr/>
            <p:nvPr/>
          </p:nvSpPr>
          <p:spPr>
            <a:xfrm>
              <a:off x="990875" y="2783888"/>
              <a:ext cx="633600" cy="633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964625" y="2932238"/>
              <a:ext cx="686100" cy="3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54545"/>
                <a:buFont typeface="Arial"/>
                <a:buNone/>
              </a:pPr>
              <a:r>
                <a:rPr lang="es" sz="1100" b="1" i="0" u="none" strike="noStrike" cap="none">
                  <a:solidFill>
                    <a:srgbClr val="3B4E1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1.3</a:t>
              </a:r>
              <a:endParaRPr sz="400" b="0" i="0" u="none" strike="noStrike" cap="none">
                <a:solidFill>
                  <a:srgbClr val="3B4E1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" name="Google Shape;104;p2"/>
          <p:cNvGrpSpPr/>
          <p:nvPr/>
        </p:nvGrpSpPr>
        <p:grpSpPr>
          <a:xfrm>
            <a:off x="6649562" y="2534341"/>
            <a:ext cx="317527" cy="277010"/>
            <a:chOff x="964625" y="2783888"/>
            <a:chExt cx="686100" cy="633600"/>
          </a:xfrm>
        </p:grpSpPr>
        <p:sp>
          <p:nvSpPr>
            <p:cNvPr id="105" name="Google Shape;105;p2"/>
            <p:cNvSpPr/>
            <p:nvPr/>
          </p:nvSpPr>
          <p:spPr>
            <a:xfrm>
              <a:off x="990875" y="2783888"/>
              <a:ext cx="633600" cy="6336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 txBox="1"/>
            <p:nvPr/>
          </p:nvSpPr>
          <p:spPr>
            <a:xfrm>
              <a:off x="964625" y="2932238"/>
              <a:ext cx="686100" cy="336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54545"/>
                <a:buFont typeface="Arial"/>
                <a:buNone/>
              </a:pPr>
              <a:r>
                <a:rPr lang="es" sz="1100" b="1" i="0" u="none" strike="noStrike" cap="none">
                  <a:solidFill>
                    <a:srgbClr val="3B4E1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1.4</a:t>
              </a:r>
              <a:endParaRPr sz="400" b="0" i="0" u="none" strike="noStrike" cap="none">
                <a:solidFill>
                  <a:srgbClr val="3B4E1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" name="Google Shape;107;p2"/>
          <p:cNvGrpSpPr/>
          <p:nvPr/>
        </p:nvGrpSpPr>
        <p:grpSpPr>
          <a:xfrm>
            <a:off x="1650412" y="712789"/>
            <a:ext cx="400271" cy="369642"/>
            <a:chOff x="964624" y="2783888"/>
            <a:chExt cx="686099" cy="633600"/>
          </a:xfrm>
        </p:grpSpPr>
        <p:sp>
          <p:nvSpPr>
            <p:cNvPr id="108" name="Google Shape;108;p2"/>
            <p:cNvSpPr/>
            <p:nvPr/>
          </p:nvSpPr>
          <p:spPr>
            <a:xfrm>
              <a:off x="990875" y="2783888"/>
              <a:ext cx="633600" cy="633600"/>
            </a:xfrm>
            <a:prstGeom prst="ellipse">
              <a:avLst/>
            </a:prstGeom>
            <a:solidFill>
              <a:srgbClr val="FFFFFF"/>
            </a:solidFill>
            <a:ln w="38100" cap="flat" cmpd="sng">
              <a:solidFill>
                <a:srgbClr val="3B4E1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 txBox="1"/>
            <p:nvPr/>
          </p:nvSpPr>
          <p:spPr>
            <a:xfrm>
              <a:off x="964624" y="2932237"/>
              <a:ext cx="686099" cy="3368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62500" lnSpcReduction="20000"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</a:pPr>
              <a:r>
                <a:rPr lang="es" sz="1800" b="1" i="0" u="none" strike="noStrike" cap="none">
                  <a:solidFill>
                    <a:srgbClr val="3B4E1F"/>
                  </a:solidFill>
                  <a:latin typeface="Raleway Black"/>
                  <a:ea typeface="Raleway Black"/>
                  <a:cs typeface="Raleway Black"/>
                  <a:sym typeface="Raleway Black"/>
                </a:rPr>
                <a:t>1</a:t>
              </a:r>
              <a:endParaRPr sz="1100" b="0" i="0" u="none" strike="noStrike" cap="none">
                <a:solidFill>
                  <a:srgbClr val="3B4E1F"/>
                </a:solidFill>
                <a:latin typeface="Raleway Black"/>
                <a:ea typeface="Raleway Black"/>
                <a:cs typeface="Raleway Black"/>
                <a:sym typeface="Raleway Black"/>
              </a:endParaRPr>
            </a:p>
          </p:txBody>
        </p:sp>
      </p:grpSp>
      <p:sp>
        <p:nvSpPr>
          <p:cNvPr id="110" name="Google Shape;110;p2"/>
          <p:cNvSpPr txBox="1"/>
          <p:nvPr/>
        </p:nvSpPr>
        <p:spPr>
          <a:xfrm>
            <a:off x="839846" y="4064681"/>
            <a:ext cx="69858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lang="es" sz="1300" b="1" i="0" u="none" strike="noStrike" cap="none">
                <a:solidFill>
                  <a:srgbClr val="275316"/>
                </a:solidFill>
                <a:latin typeface="Raleway"/>
                <a:ea typeface="Raleway"/>
                <a:cs typeface="Raleway"/>
                <a:sym typeface="Raleway"/>
              </a:rPr>
              <a:t>Evaluación, control y seguimiento al deterioro de los recursos naturales</a:t>
            </a:r>
            <a:endParaRPr sz="1300" b="0" i="0" u="none" strike="noStrike" cap="none">
              <a:solidFill>
                <a:srgbClr val="27531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 title="Slides-RDC-2025-ambiente-TDDC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/>
          <p:nvPr/>
        </p:nvSpPr>
        <p:spPr>
          <a:xfrm rot="10800000">
            <a:off x="-765853" y="874295"/>
            <a:ext cx="4968883" cy="883455"/>
          </a:xfrm>
          <a:prstGeom prst="roundRect">
            <a:avLst>
              <a:gd name="adj" fmla="val 47513"/>
            </a:avLst>
          </a:prstGeom>
          <a:gradFill>
            <a:gsLst>
              <a:gs pos="0">
                <a:schemeClr val="accent4"/>
              </a:gs>
              <a:gs pos="58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4AC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214425" y="853841"/>
            <a:ext cx="3876312" cy="7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200" b="1" i="0" u="none" strike="noStrike" cap="none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La Transferencia de Derechos de Construcción</a:t>
            </a:r>
            <a:endParaRPr sz="2200" b="1" i="0" u="none" strike="noStrike" cap="none" dirty="0">
              <a:solidFill>
                <a:schemeClr val="lt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222446" y="2632046"/>
            <a:ext cx="23994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 dirty="0">
                <a:solidFill>
                  <a:srgbClr val="F7B010"/>
                </a:solidFill>
                <a:latin typeface="Raleway Black"/>
                <a:ea typeface="Raleway Black"/>
                <a:cs typeface="Raleway Black"/>
                <a:sym typeface="Raleway Black"/>
              </a:rPr>
              <a:t>El 95,3% de la Reserva Van der Hammen (RTVH) se encuentra en manos de privados. </a:t>
            </a:r>
            <a:r>
              <a:rPr lang="es" sz="1300" b="0" i="0" u="none" strike="noStrike" cap="none" dirty="0">
                <a:solidFill>
                  <a:schemeClr val="lt1"/>
                </a:solidFill>
                <a:latin typeface="Raleway" pitchFamily="2" charset="0"/>
                <a:ea typeface="Raleway Medium"/>
                <a:cs typeface="Raleway Medium"/>
                <a:sym typeface="Raleway Medium"/>
              </a:rPr>
              <a:t>Esto dificulta el control, la restauración y la protección efectiva del ecosistema.</a:t>
            </a:r>
            <a:endParaRPr sz="1300" b="0" i="0" u="none" strike="noStrike" cap="none" dirty="0">
              <a:solidFill>
                <a:schemeClr val="lt1"/>
              </a:solidFill>
              <a:latin typeface="Raleway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3" name="Google Shape;63;p1"/>
          <p:cNvSpPr txBox="1"/>
          <p:nvPr/>
        </p:nvSpPr>
        <p:spPr>
          <a:xfrm>
            <a:off x="222446" y="1720138"/>
            <a:ext cx="24381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Permitiría aumentar el área pública de la</a:t>
            </a:r>
            <a:r>
              <a:rPr lang="es" sz="16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 RTVH en un 29%. </a:t>
            </a:r>
            <a:endParaRPr sz="16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9143990" cy="514349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2"/>
          <p:cNvSpPr/>
          <p:nvPr/>
        </p:nvSpPr>
        <p:spPr>
          <a:xfrm>
            <a:off x="6917125" y="4409725"/>
            <a:ext cx="188400" cy="188400"/>
          </a:xfrm>
          <a:prstGeom prst="ellipse">
            <a:avLst/>
          </a:prstGeom>
          <a:solidFill>
            <a:srgbClr val="C60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6917125" y="4665475"/>
            <a:ext cx="188400" cy="188400"/>
          </a:xfrm>
          <a:prstGeom prst="ellipse">
            <a:avLst/>
          </a:prstGeom>
          <a:solidFill>
            <a:srgbClr val="01AA0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7105525" y="4342375"/>
            <a:ext cx="1374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Zona receptora</a:t>
            </a:r>
            <a:endParaRPr sz="900" b="0" i="0" u="none" strike="noStrike" cap="none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7105525" y="4598125"/>
            <a:ext cx="1651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Zona generadora</a:t>
            </a:r>
            <a:endParaRPr sz="900" b="0" i="0" u="none" strike="noStrike" cap="none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3" name="Google Shape;73;p2"/>
          <p:cNvSpPr txBox="1"/>
          <p:nvPr/>
        </p:nvSpPr>
        <p:spPr>
          <a:xfrm>
            <a:off x="6828475" y="3948025"/>
            <a:ext cx="1928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s" sz="900" b="0" i="0" u="none" strike="noStrike" cap="none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Black" pitchFamily="2" charset="0"/>
                <a:ea typeface="Raleway Medium"/>
                <a:cs typeface="Raleway Medium"/>
                <a:sym typeface="Raleway Medium"/>
              </a:rPr>
              <a:t>Transferencia de Derechos de Construcción</a:t>
            </a:r>
            <a:endParaRPr sz="900" b="0" i="0" u="none" strike="noStrike" cap="none" dirty="0">
              <a:solidFill>
                <a:schemeClr val="tx1">
                  <a:lumMod val="85000"/>
                  <a:lumOff val="15000"/>
                </a:schemeClr>
              </a:solidFill>
              <a:latin typeface="Raleway Black" pitchFamily="2" charset="0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589003" y="561754"/>
            <a:ext cx="120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Zonas</a:t>
            </a:r>
            <a:endParaRPr sz="1200" b="0" i="0" u="none" strike="noStrike" cap="none" dirty="0">
              <a:solidFill>
                <a:schemeClr val="lt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generadoras</a:t>
            </a:r>
            <a:endParaRPr sz="1200" b="0" i="0" u="none" strike="noStrike" cap="none" dirty="0">
              <a:solidFill>
                <a:schemeClr val="lt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2"/>
          <p:cNvSpPr txBox="1"/>
          <p:nvPr/>
        </p:nvSpPr>
        <p:spPr>
          <a:xfrm>
            <a:off x="589003" y="1060429"/>
            <a:ext cx="120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Zonas</a:t>
            </a:r>
            <a:endParaRPr sz="1200" b="0" i="0" u="none" strike="noStrike" cap="none" dirty="0">
              <a:solidFill>
                <a:schemeClr val="lt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receptoras</a:t>
            </a:r>
            <a:endParaRPr sz="1200" b="0" i="0" u="none" strike="noStrike" cap="none" dirty="0">
              <a:solidFill>
                <a:schemeClr val="lt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1708352" y="544697"/>
            <a:ext cx="1901121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200" b="0" i="0" u="none" strike="noStrike" cap="none" dirty="0">
                <a:solidFill>
                  <a:srgbClr val="FFC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3.395,79 ha</a:t>
            </a:r>
            <a:endParaRPr sz="2200" b="0" i="0" u="none" strike="noStrike" cap="none" dirty="0">
              <a:solidFill>
                <a:srgbClr val="FFC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7" name="Google Shape;77;p2"/>
          <p:cNvSpPr txBox="1"/>
          <p:nvPr/>
        </p:nvSpPr>
        <p:spPr>
          <a:xfrm>
            <a:off x="1708352" y="1043372"/>
            <a:ext cx="1901121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" sz="2200" b="0" i="0" u="none" strike="noStrike" cap="none" dirty="0">
                <a:solidFill>
                  <a:srgbClr val="FFC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2.512,44 ha</a:t>
            </a:r>
            <a:endParaRPr sz="2200" b="0" i="0" u="none" strike="noStrike" cap="none" dirty="0">
              <a:solidFill>
                <a:srgbClr val="FFC0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8" name="Google Shape;78;p2"/>
          <p:cNvSpPr txBox="1"/>
          <p:nvPr/>
        </p:nvSpPr>
        <p:spPr>
          <a:xfrm>
            <a:off x="701458" y="1622550"/>
            <a:ext cx="269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Medium" pitchFamily="2" charset="0"/>
                <a:ea typeface="Raleway Black"/>
                <a:cs typeface="Raleway Black"/>
                <a:sym typeface="Raleway Black"/>
              </a:rPr>
              <a:t>El 3,7% de la RTVH cuenta con procesos de restauración ecológica.</a:t>
            </a:r>
            <a:endParaRPr sz="1200" b="0" i="0" u="none" strike="noStrike" cap="none" dirty="0">
              <a:solidFill>
                <a:schemeClr val="lt1"/>
              </a:solidFill>
              <a:latin typeface="Raleway Medium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9" name="Google Shape;79;p2"/>
          <p:cNvSpPr txBox="1"/>
          <p:nvPr/>
        </p:nvSpPr>
        <p:spPr>
          <a:xfrm>
            <a:off x="404600" y="3143454"/>
            <a:ext cx="3011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Zonas generadoras:</a:t>
            </a:r>
            <a:endParaRPr sz="2200" b="0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0" name="Google Shape;80;p2"/>
          <p:cNvSpPr txBox="1"/>
          <p:nvPr/>
        </p:nvSpPr>
        <p:spPr>
          <a:xfrm>
            <a:off x="299900" y="3742075"/>
            <a:ext cx="35586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aleway"/>
              <a:buChar char="●"/>
            </a:pPr>
            <a:r>
              <a:rPr lang="es" sz="11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Parques de bordes de los Cerros Orientales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aleway"/>
              <a:buChar char="●"/>
            </a:pPr>
            <a:r>
              <a:rPr lang="es" sz="11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Red de parques del río Bogotá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aleway"/>
              <a:buChar char="●"/>
            </a:pPr>
            <a:r>
              <a:rPr lang="es" sz="11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Reserva Forestal Regional Productora del Norte de Bogotá - Thomas Van der Hammen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Raleway"/>
              <a:buChar char="●"/>
            </a:pPr>
            <a:r>
              <a:rPr lang="es" sz="11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Subzona de manejo y uso de importancia ambiental del POMCA del río Bogotá</a:t>
            </a:r>
            <a:endParaRPr sz="1100" b="0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4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033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 title="Slides-RDC-2025-ambiente-air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"/>
          <p:cNvSpPr txBox="1"/>
          <p:nvPr/>
        </p:nvSpPr>
        <p:spPr>
          <a:xfrm>
            <a:off x="984250" y="1344775"/>
            <a:ext cx="4302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lang="es" sz="34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Calidad del aire</a:t>
            </a:r>
            <a:endParaRPr sz="34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984250" y="1899225"/>
            <a:ext cx="33078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es" sz="14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Diseñar el </a:t>
            </a:r>
            <a:r>
              <a:rPr lang="es" sz="1400" b="0" i="0" u="none" strike="noStrike" cap="none">
                <a:solidFill>
                  <a:srgbClr val="FFC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Plan de Acción de las Zonas Urbanas por un Mejor Aire (ZUMA) de Bosa-Apogeo</a:t>
            </a:r>
            <a:r>
              <a:rPr lang="es" sz="1400" b="0" i="0" u="none" strike="noStrike" cap="none">
                <a:solidFill>
                  <a:srgbClr val="FFC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s" sz="14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(en el suroccidente de la ciudad) con medidas como el control de emisiones, la renaturalización, la educación ambiental y el impulso a la movilidad sostenible.</a:t>
            </a:r>
            <a:endParaRPr sz="14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62" name="Google Shape;62;p1" title="ZUMA+-2024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0925" y="648150"/>
            <a:ext cx="1443100" cy="53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" title="aire-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 txBox="1"/>
          <p:nvPr/>
        </p:nvSpPr>
        <p:spPr>
          <a:xfrm>
            <a:off x="374550" y="1089800"/>
            <a:ext cx="4302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None/>
            </a:pPr>
            <a:r>
              <a:rPr lang="es" sz="38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Calidad del aire</a:t>
            </a:r>
            <a:endParaRPr sz="38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418900" y="2023925"/>
            <a:ext cx="36738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El Plan de Intervención de la Zona Sur Occidente (PIZSO) </a:t>
            </a:r>
            <a:r>
              <a:rPr lang="es" sz="13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da prioridad a las acciones que mejoren la calidad del aire y reduzcan la exposición personal en esta zona (Puente Aranda, Kennedy, Bosa, Tunjuelito y Ciudad Bolívar).</a:t>
            </a:r>
            <a:endParaRPr sz="13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"/>
          <p:cNvSpPr txBox="1"/>
          <p:nvPr/>
        </p:nvSpPr>
        <p:spPr>
          <a:xfrm>
            <a:off x="4677338" y="1410732"/>
            <a:ext cx="33687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Ciclovías (para SDM)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Siembras y coberturas (JBB)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Huertas (JBB)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Reconversión de piso blando (IDU)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Mercados campesinos (SDA)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Barrios vitales (Hábitat)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Barrido (UAESP)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Pavimentación (IDU-Alcaldía local).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Mantenimiento de vías (UMV)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2121"/>
              </a:buClr>
              <a:buSzPts val="1400"/>
              <a:buFont typeface="Raleway"/>
              <a:buChar char="●"/>
            </a:pPr>
            <a:r>
              <a:rPr lang="es" sz="1400" b="0" i="0" u="none" strike="noStrike" cap="none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Incendios (IDRG y Alcaldía Local)</a:t>
            </a:r>
            <a:endParaRPr sz="1400" b="0" i="0" u="none" strike="noStrike" cap="none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4"/>
          <p:cNvSpPr txBox="1"/>
          <p:nvPr/>
        </p:nvSpPr>
        <p:spPr>
          <a:xfrm>
            <a:off x="4743863" y="544582"/>
            <a:ext cx="2782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" sz="1600" b="0" i="0" u="none" strike="noStrike" cap="none">
                <a:solidFill>
                  <a:srgbClr val="212121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Gestión y articulación con diferentes entidades distritales:</a:t>
            </a:r>
            <a:endParaRPr sz="1600" b="0" i="0" u="none" strike="noStrike" cap="none">
              <a:solidFill>
                <a:srgbClr val="212121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  <p:pic>
        <p:nvPicPr>
          <p:cNvPr id="77" name="Google Shape;77;p4" descr="https://lh7-rt.googleusercontent.com/slidesz/AGV_vUe1lw5cOfIafi1BomM616rOwS9SMF4YBk-IcUt7f2k3qOx4qGNfoD-z5wGlVGqq4yasH-cWwXHKM74CL3orcIdq95V9WOOqY_Co9xQHZVw06F8i7VtnNv4dVAxGFTCAok-IODYznQ=s2048?key=QvcnwRRNI4Ll6GcA4fNhM1sg"/>
          <p:cNvPicPr preferRelativeResize="0"/>
          <p:nvPr/>
        </p:nvPicPr>
        <p:blipFill rotWithShape="1">
          <a:blip r:embed="rId4">
            <a:alphaModFix/>
          </a:blip>
          <a:srcRect l="1107" t="479" r="954" b="1217"/>
          <a:stretch/>
        </p:blipFill>
        <p:spPr>
          <a:xfrm>
            <a:off x="0" y="-1"/>
            <a:ext cx="4433768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5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 title="foncarg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/>
          <p:nvPr/>
        </p:nvSpPr>
        <p:spPr>
          <a:xfrm rot="10800000">
            <a:off x="-765850" y="1222105"/>
            <a:ext cx="3924600" cy="1149000"/>
          </a:xfrm>
          <a:prstGeom prst="roundRect">
            <a:avLst>
              <a:gd name="adj" fmla="val 26991"/>
            </a:avLst>
          </a:prstGeom>
          <a:gradFill>
            <a:gsLst>
              <a:gs pos="0">
                <a:schemeClr val="accent4"/>
              </a:gs>
              <a:gs pos="58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4AC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214425" y="1162531"/>
            <a:ext cx="29898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" sz="3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¿Qué es</a:t>
            </a:r>
            <a:endParaRPr sz="32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s" sz="3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el Foncarga?</a:t>
            </a:r>
            <a:endParaRPr sz="25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222446" y="2364000"/>
            <a:ext cx="23796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 un instrumento técnico para </a:t>
            </a:r>
            <a:r>
              <a:rPr lang="es" sz="1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apoyar al transportador en la renovación de vehículos livianos y medianos de carga, </a:t>
            </a: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con peso bruto vehicular (PBV) igual o inferior a los 10.500 kg y volquetas que circulan en Bogotá.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63" name="Google Shape;63;p2" title="logo-foncarg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8225" y="276480"/>
            <a:ext cx="1271991" cy="94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" title="Slides-RDC-2025-ambiente-carg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 txBox="1"/>
          <p:nvPr/>
        </p:nvSpPr>
        <p:spPr>
          <a:xfrm>
            <a:off x="402875" y="496625"/>
            <a:ext cx="3834000" cy="7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s" sz="45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Foncarga</a:t>
            </a:r>
            <a:endParaRPr sz="45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473300" y="2807815"/>
            <a:ext cx="3039921" cy="608100"/>
          </a:xfrm>
          <a:prstGeom prst="roundRect">
            <a:avLst>
              <a:gd name="adj" fmla="val 32099"/>
            </a:avLst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 txBox="1"/>
          <p:nvPr/>
        </p:nvSpPr>
        <p:spPr>
          <a:xfrm>
            <a:off x="990375" y="2843139"/>
            <a:ext cx="2466699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Otorgar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incentivos reembolsables y no reembolsables</a:t>
            </a:r>
            <a:endParaRPr sz="1100" b="0" i="0" u="none" strike="noStrike" cap="non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473300" y="3671610"/>
            <a:ext cx="2240700" cy="608100"/>
          </a:xfrm>
          <a:prstGeom prst="roundRect">
            <a:avLst>
              <a:gd name="adj" fmla="val 32099"/>
            </a:avLst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3"/>
          <p:cNvSpPr txBox="1"/>
          <p:nvPr/>
        </p:nvSpPr>
        <p:spPr>
          <a:xfrm>
            <a:off x="992000" y="3714060"/>
            <a:ext cx="1722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Financiar la ejecución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de programas</a:t>
            </a:r>
            <a:endParaRPr sz="1100" b="0" i="0" u="none" strike="noStrike" cap="non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4301533" y="1677317"/>
            <a:ext cx="2839500" cy="692700"/>
          </a:xfrm>
          <a:prstGeom prst="roundRect">
            <a:avLst>
              <a:gd name="adj" fmla="val 32099"/>
            </a:avLst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473300" y="1670941"/>
            <a:ext cx="3524300" cy="852844"/>
          </a:xfrm>
          <a:prstGeom prst="roundRect">
            <a:avLst>
              <a:gd name="adj" fmla="val 32099"/>
            </a:avLst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4888808" y="1668417"/>
            <a:ext cx="2187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Renovar flota con vehículos 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de tecnología de motorización cero y bajas emisiones</a:t>
            </a:r>
            <a:endParaRPr sz="1100" b="0" i="0" u="none" strike="noStrike" cap="non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7" name="Google Shape;77;p3"/>
          <p:cNvSpPr txBox="1"/>
          <p:nvPr/>
        </p:nvSpPr>
        <p:spPr>
          <a:xfrm>
            <a:off x="1081400" y="1670062"/>
            <a:ext cx="29162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Mejorar la calidad del aire y la eficiencia energética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para contrarrestar el cambio climático y los efectos en la salud de la ciudadanía</a:t>
            </a:r>
            <a:endParaRPr sz="1100" b="0" i="0" u="none" strike="noStrike" cap="non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78" name="Google Shape;78;p3" title="achievement_4810389 (1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325" y="2898840"/>
            <a:ext cx="426062" cy="426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3" title="income_17032342 (1)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9494" y="3714060"/>
            <a:ext cx="523187" cy="5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" title="delivery-truck_2389896 (1)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16571" y="1801742"/>
            <a:ext cx="426051" cy="42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3" title="clean-air_12294739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4316" y="1822321"/>
            <a:ext cx="523174" cy="52318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4383124" y="2762896"/>
            <a:ext cx="2676300" cy="683700"/>
          </a:xfrm>
          <a:prstGeom prst="roundRect">
            <a:avLst>
              <a:gd name="adj" fmla="val 32099"/>
            </a:avLst>
          </a:prstGeom>
          <a:solidFill>
            <a:srgbClr val="6AA8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4998974" y="2761800"/>
            <a:ext cx="2271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Apoyar a 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pequeños transportadores, propietarios de hasta 3 vehículos</a:t>
            </a:r>
            <a:endParaRPr sz="1100" b="0" i="0" u="none" strike="noStrike" cap="none">
              <a:solidFill>
                <a:schemeClr val="dk2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pic>
        <p:nvPicPr>
          <p:cNvPr id="84" name="Google Shape;84;p3" title="teamwork_10277069 (1)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416574" y="2807821"/>
            <a:ext cx="608100" cy="60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4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9143990" cy="514349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 txBox="1"/>
          <p:nvPr/>
        </p:nvSpPr>
        <p:spPr>
          <a:xfrm>
            <a:off x="136100" y="949683"/>
            <a:ext cx="2607300" cy="3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" sz="1100" b="0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En el 2024, bajo la premisa de planificar y actuar logramos:</a:t>
            </a:r>
            <a:endParaRPr sz="1100" b="0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269999" marR="0" lvl="0" indent="-166199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1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Acuerdo de cooperación técnica</a:t>
            </a:r>
            <a:r>
              <a:rPr lang="es" sz="11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con el Banco Interamericano de Desarrollo (BID) por 200.000 USD, para planificar a largo plazo la renaturalización de Bogotá.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69999" marR="0" lvl="0" indent="-166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1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Definición de </a:t>
            </a:r>
            <a:r>
              <a:rPr lang="es" sz="11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áreas priorizadas</a:t>
            </a:r>
            <a:r>
              <a:rPr lang="es" sz="11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para renaturalización donde materializaremos las primeras intervenciones en la ZUMA Bosa Apogeo, entornos educativos inspiradores y áreas de revitalización del Sector Hábitat. 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269999" marR="0" lvl="0" indent="-16619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●"/>
            </a:pPr>
            <a:r>
              <a:rPr lang="es" sz="11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Coordinación interinstitucional </a:t>
            </a:r>
            <a:r>
              <a:rPr lang="es" sz="11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con actores distritales para garantizar la renaturalización en intervenciones de cada sector.</a:t>
            </a:r>
            <a:endParaRPr sz="1100" b="0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2"/>
          <p:cNvSpPr/>
          <p:nvPr/>
        </p:nvSpPr>
        <p:spPr>
          <a:xfrm rot="10800000">
            <a:off x="-1283368" y="350863"/>
            <a:ext cx="4483768" cy="595066"/>
          </a:xfrm>
          <a:prstGeom prst="roundRect">
            <a:avLst>
              <a:gd name="adj" fmla="val 26991"/>
            </a:avLst>
          </a:prstGeom>
          <a:gradFill>
            <a:gsLst>
              <a:gs pos="0">
                <a:schemeClr val="accent4"/>
              </a:gs>
              <a:gs pos="58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4AC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136100" y="374926"/>
            <a:ext cx="299152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b="1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Renaturalización</a:t>
            </a:r>
            <a:endParaRPr sz="2600" b="1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7519AF-B30A-4D94-A334-3F253042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/>
          <p:nvPr/>
        </p:nvSpPr>
        <p:spPr>
          <a:xfrm>
            <a:off x="497569" y="1695623"/>
            <a:ext cx="2962200" cy="4323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89BB24"/>
              </a:gs>
              <a:gs pos="67000">
                <a:srgbClr val="89BB24"/>
              </a:gs>
              <a:gs pos="100000">
                <a:srgbClr val="FFFFFF">
                  <a:alpha val="0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1236519" y="1665473"/>
            <a:ext cx="150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Decreto Distrital</a:t>
            </a:r>
            <a:endParaRPr sz="10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555 de 2021</a:t>
            </a:r>
            <a:endParaRPr sz="10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497569" y="2225380"/>
            <a:ext cx="2962200" cy="4323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89BB24"/>
              </a:gs>
              <a:gs pos="67000">
                <a:srgbClr val="89BB24"/>
              </a:gs>
              <a:gs pos="100000">
                <a:srgbClr val="FFFFFF">
                  <a:alpha val="0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1236519" y="2195223"/>
            <a:ext cx="150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Decreto Nacional 2245 de 2017</a:t>
            </a:r>
            <a:endParaRPr sz="10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497569" y="2755116"/>
            <a:ext cx="2962200" cy="4323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89BB24"/>
              </a:gs>
              <a:gs pos="67000">
                <a:srgbClr val="89BB24"/>
              </a:gs>
              <a:gs pos="100000">
                <a:srgbClr val="FFFFFF">
                  <a:alpha val="0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1236519" y="2724973"/>
            <a:ext cx="1920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Resolución MinAmbiente 957 de 2018</a:t>
            </a:r>
            <a:endParaRPr sz="10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497569" y="3284873"/>
            <a:ext cx="2962200" cy="432300"/>
          </a:xfrm>
          <a:prstGeom prst="homePlate">
            <a:avLst>
              <a:gd name="adj" fmla="val 50000"/>
            </a:avLst>
          </a:prstGeom>
          <a:gradFill>
            <a:gsLst>
              <a:gs pos="0">
                <a:srgbClr val="89BB24"/>
              </a:gs>
              <a:gs pos="67000">
                <a:srgbClr val="89BB24"/>
              </a:gs>
              <a:gs pos="100000">
                <a:srgbClr val="FFFFFF">
                  <a:alpha val="0"/>
                </a:srgbClr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1236519" y="3254723"/>
            <a:ext cx="1614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Decreto Nacional 1076 de 2015</a:t>
            </a:r>
            <a:endParaRPr sz="10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68" name="Google Shape;68;p2"/>
          <p:cNvCxnSpPr/>
          <p:nvPr/>
        </p:nvCxnSpPr>
        <p:spPr>
          <a:xfrm>
            <a:off x="3967819" y="1919423"/>
            <a:ext cx="3976800" cy="0"/>
          </a:xfrm>
          <a:prstGeom prst="straightConnector1">
            <a:avLst/>
          </a:prstGeom>
          <a:noFill/>
          <a:ln w="9525" cap="flat" cmpd="sng">
            <a:solidFill>
              <a:srgbClr val="274E13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69" name="Google Shape;69;p2"/>
          <p:cNvSpPr/>
          <p:nvPr/>
        </p:nvSpPr>
        <p:spPr>
          <a:xfrm>
            <a:off x="3706494" y="1669973"/>
            <a:ext cx="698400" cy="2241000"/>
          </a:xfrm>
          <a:prstGeom prst="roundRect">
            <a:avLst>
              <a:gd name="adj" fmla="val 31820"/>
            </a:avLst>
          </a:prstGeom>
          <a:solidFill>
            <a:srgbClr val="D9EAD3"/>
          </a:solidFill>
          <a:ln>
            <a:noFill/>
          </a:ln>
          <a:effectLst>
            <a:outerShdw blurRad="85725" dist="57150" dir="2760000" algn="bl" rotWithShape="0">
              <a:srgbClr val="000000">
                <a:alpha val="13725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3754044" y="1735448"/>
            <a:ext cx="6033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0" i="0" u="none" strike="noStrike" cap="none" dirty="0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Idiger</a:t>
            </a:r>
            <a:endParaRPr sz="1000" b="0" i="0" u="none" strike="noStrike" cap="none" dirty="0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4983819" y="1669973"/>
            <a:ext cx="698400" cy="2241000"/>
          </a:xfrm>
          <a:prstGeom prst="roundRect">
            <a:avLst>
              <a:gd name="adj" fmla="val 31820"/>
            </a:avLst>
          </a:prstGeom>
          <a:solidFill>
            <a:srgbClr val="B6D7A8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5031369" y="1735448"/>
            <a:ext cx="603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rgbClr val="274E13"/>
                </a:solidFill>
                <a:latin typeface="Raleway"/>
                <a:ea typeface="Raleway"/>
                <a:cs typeface="Raleway"/>
                <a:sym typeface="Raleway"/>
              </a:rPr>
              <a:t>EAAB</a:t>
            </a:r>
            <a:endParaRPr sz="1000" b="0" i="0" u="none" strike="noStrike" cap="none">
              <a:solidFill>
                <a:srgbClr val="274E1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2"/>
          <p:cNvSpPr/>
          <p:nvPr/>
        </p:nvSpPr>
        <p:spPr>
          <a:xfrm>
            <a:off x="6261144" y="1669973"/>
            <a:ext cx="698400" cy="2241000"/>
          </a:xfrm>
          <a:prstGeom prst="roundRect">
            <a:avLst>
              <a:gd name="adj" fmla="val 31820"/>
            </a:avLst>
          </a:prstGeom>
          <a:solidFill>
            <a:srgbClr val="93C47D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2"/>
          <p:cNvSpPr txBox="1"/>
          <p:nvPr/>
        </p:nvSpPr>
        <p:spPr>
          <a:xfrm>
            <a:off x="6308694" y="1735448"/>
            <a:ext cx="6033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SDA</a:t>
            </a:r>
            <a:endParaRPr sz="10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7499469" y="1669973"/>
            <a:ext cx="928800" cy="2241000"/>
          </a:xfrm>
          <a:prstGeom prst="roundRect">
            <a:avLst>
              <a:gd name="adj" fmla="val 31820"/>
            </a:avLst>
          </a:prstGeom>
          <a:solidFill>
            <a:srgbClr val="6AA84F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7499469" y="1665473"/>
            <a:ext cx="928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SDA o</a:t>
            </a:r>
            <a:endParaRPr sz="105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CAR - SDA</a:t>
            </a:r>
            <a:endParaRPr sz="105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7" name="Google Shape;77;p2" title="Slides-RDC-2025-ambiente-d2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7057" y="2449624"/>
            <a:ext cx="1191921" cy="8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2" title="Slides-RDC-2025-ambiente-d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4394" y="2446598"/>
            <a:ext cx="1191892" cy="8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2" title="Slides-RDC-2025-ambiente-d4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67919" y="2446605"/>
            <a:ext cx="1191900" cy="893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" title="Slides-RDC-2025-ambiente-d1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459744" y="2449623"/>
            <a:ext cx="1191900" cy="8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"/>
          <p:cNvSpPr txBox="1"/>
          <p:nvPr/>
        </p:nvSpPr>
        <p:spPr>
          <a:xfrm>
            <a:off x="3439419" y="3260698"/>
            <a:ext cx="1262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 dirty="0">
                <a:solidFill>
                  <a:srgbClr val="274E13"/>
                </a:solidFill>
                <a:latin typeface="Raleway Black"/>
                <a:ea typeface="Raleway Black"/>
                <a:cs typeface="Raleway Black"/>
                <a:sym typeface="Raleway Black"/>
              </a:rPr>
              <a:t>Componente geomorfológico</a:t>
            </a:r>
            <a:endParaRPr sz="1800" b="0" i="0" u="none" strike="noStrike" cap="none" dirty="0">
              <a:solidFill>
                <a:srgbClr val="274E1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2" name="Google Shape;82;p2"/>
          <p:cNvSpPr txBox="1"/>
          <p:nvPr/>
        </p:nvSpPr>
        <p:spPr>
          <a:xfrm>
            <a:off x="4744532" y="3260698"/>
            <a:ext cx="1191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rgbClr val="274E13"/>
                </a:solidFill>
                <a:latin typeface="Raleway Black"/>
                <a:ea typeface="Raleway Black"/>
                <a:cs typeface="Raleway Black"/>
                <a:sym typeface="Raleway Black"/>
              </a:rPr>
              <a:t>Componente hidrológico</a:t>
            </a:r>
            <a:endParaRPr sz="1800" b="0" i="0" u="none" strike="noStrike" cap="none">
              <a:solidFill>
                <a:srgbClr val="274E1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3" name="Google Shape;83;p2"/>
          <p:cNvSpPr txBox="1"/>
          <p:nvPr/>
        </p:nvSpPr>
        <p:spPr>
          <a:xfrm>
            <a:off x="6052482" y="3260698"/>
            <a:ext cx="1191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rgbClr val="444746"/>
                </a:solidFill>
                <a:latin typeface="Raleway Black"/>
                <a:ea typeface="Raleway Black"/>
                <a:cs typeface="Raleway Black"/>
                <a:sym typeface="Raleway Black"/>
              </a:rPr>
              <a:t>Componente ecosistémico</a:t>
            </a:r>
            <a:endParaRPr sz="1800" b="0" i="0" u="none" strike="noStrike" cap="none">
              <a:solidFill>
                <a:srgbClr val="274E13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4" name="Google Shape;84;p2"/>
          <p:cNvSpPr txBox="1"/>
          <p:nvPr/>
        </p:nvSpPr>
        <p:spPr>
          <a:xfrm>
            <a:off x="7360432" y="3260698"/>
            <a:ext cx="11919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rgbClr val="444746"/>
                </a:solidFill>
                <a:latin typeface="Raleway Black"/>
                <a:ea typeface="Raleway Black"/>
                <a:cs typeface="Raleway Black"/>
                <a:sym typeface="Raleway Black"/>
              </a:rPr>
              <a:t>Ronda</a:t>
            </a:r>
            <a:endParaRPr sz="1050" b="0" i="0" u="none" strike="noStrike" cap="none">
              <a:solidFill>
                <a:srgbClr val="444746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s" sz="1050" b="0" i="0" u="none" strike="noStrike" cap="none">
                <a:solidFill>
                  <a:srgbClr val="444746"/>
                </a:solidFill>
                <a:latin typeface="Raleway Black"/>
                <a:ea typeface="Raleway Black"/>
                <a:cs typeface="Raleway Black"/>
                <a:sym typeface="Raleway Black"/>
              </a:rPr>
              <a:t>hídrica</a:t>
            </a:r>
            <a:endParaRPr sz="1050" b="0" i="0" u="none" strike="noStrike" cap="none">
              <a:solidFill>
                <a:srgbClr val="444746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2440647" y="279086"/>
            <a:ext cx="426270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CO" sz="2600" b="1" dirty="0">
                <a:latin typeface="Raleway Black" pitchFamily="2" charset="0"/>
              </a:rPr>
              <a:t>Acotamiento de cuencas</a:t>
            </a:r>
          </a:p>
          <a:p>
            <a:pPr algn="ctr"/>
            <a:r>
              <a:rPr lang="es-CO" sz="2600" b="1" dirty="0">
                <a:latin typeface="Raleway Black" pitchFamily="2" charset="0"/>
              </a:rPr>
              <a:t>y ríos clave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0" title="Slides-RDC-2025-ambiente-aj1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0" title="Mapa Cuenca Río Tunjuelo.jpg"/>
          <p:cNvPicPr preferRelativeResize="0"/>
          <p:nvPr/>
        </p:nvPicPr>
        <p:blipFill rotWithShape="1">
          <a:blip r:embed="rId4">
            <a:alphaModFix/>
          </a:blip>
          <a:srcRect l="52275" t="8484" r="4507" b="74791"/>
          <a:stretch/>
        </p:blipFill>
        <p:spPr>
          <a:xfrm>
            <a:off x="4745500" y="0"/>
            <a:ext cx="3352049" cy="9507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5559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4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2" title="Slides-RDC-2025-ambiente-fauna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"/>
          <p:cNvSpPr txBox="1"/>
          <p:nvPr/>
        </p:nvSpPr>
        <p:spPr>
          <a:xfrm>
            <a:off x="962809" y="1384687"/>
            <a:ext cx="382575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s" sz="1400" b="0" i="0" u="none" strike="noStrike" cap="none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Las actividades sospechosas de tráfico ilegal de fauna silvestre en Bogotá </a:t>
            </a:r>
            <a:r>
              <a:rPr lang="es" sz="1400" b="0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deben denunciarse ante la Secretaría Distrital de Ambiente (SDA), a través de los siguientes canales:</a:t>
            </a:r>
            <a:endParaRPr sz="1400" b="0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966600" y="2901860"/>
            <a:ext cx="12306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978851" y="2578891"/>
            <a:ext cx="1645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Líneas telefónicas:</a:t>
            </a:r>
            <a:endParaRPr sz="12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3" name="Google Shape;63;p2"/>
          <p:cNvSpPr txBox="1"/>
          <p:nvPr/>
        </p:nvSpPr>
        <p:spPr>
          <a:xfrm>
            <a:off x="1019100" y="2894510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601 377 8854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4" name="Google Shape;64;p2"/>
          <p:cNvSpPr/>
          <p:nvPr/>
        </p:nvSpPr>
        <p:spPr>
          <a:xfrm>
            <a:off x="2316175" y="2901860"/>
            <a:ext cx="12306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2368675" y="2864585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318 827 7733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66" name="Google Shape;66;p2"/>
          <p:cNvSpPr/>
          <p:nvPr/>
        </p:nvSpPr>
        <p:spPr>
          <a:xfrm>
            <a:off x="3718108" y="2905048"/>
            <a:ext cx="1267500" cy="3357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2"/>
          <p:cNvSpPr txBox="1"/>
          <p:nvPr/>
        </p:nvSpPr>
        <p:spPr>
          <a:xfrm>
            <a:off x="3549807" y="2619295"/>
            <a:ext cx="1645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(también vía WhatsApp)</a:t>
            </a:r>
            <a:endParaRPr sz="10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2"/>
          <p:cNvSpPr txBox="1"/>
          <p:nvPr/>
        </p:nvSpPr>
        <p:spPr>
          <a:xfrm>
            <a:off x="978851" y="3284862"/>
            <a:ext cx="1645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Correo electrónico: </a:t>
            </a:r>
            <a:endParaRPr sz="12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966600" y="3613338"/>
            <a:ext cx="26991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2"/>
          <p:cNvSpPr txBox="1"/>
          <p:nvPr/>
        </p:nvSpPr>
        <p:spPr>
          <a:xfrm>
            <a:off x="1134100" y="3590538"/>
            <a:ext cx="3003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fauna@ambientebogota.gov.co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1" name="Google Shape;71;p2"/>
          <p:cNvSpPr txBox="1"/>
          <p:nvPr/>
        </p:nvSpPr>
        <p:spPr>
          <a:xfrm>
            <a:off x="3847024" y="2871448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317 4276828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72" name="Google Shape;72;p2"/>
          <p:cNvSpPr txBox="1"/>
          <p:nvPr/>
        </p:nvSpPr>
        <p:spPr>
          <a:xfrm>
            <a:off x="950558" y="848420"/>
            <a:ext cx="42945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" sz="3200" b="1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Fauna</a:t>
            </a:r>
            <a:r>
              <a:rPr lang="es" sz="3200" b="1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 silvestre</a:t>
            </a:r>
            <a:endParaRPr sz="3200" b="1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3" title="Slides-RDC-2025-ambiente-fauna-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 txBox="1"/>
          <p:nvPr/>
        </p:nvSpPr>
        <p:spPr>
          <a:xfrm>
            <a:off x="895525" y="808585"/>
            <a:ext cx="41703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" sz="18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Póngase en contacto con la Secretaría de Ambiente:</a:t>
            </a:r>
            <a:endParaRPr sz="18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907676" y="1540042"/>
            <a:ext cx="12447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3"/>
          <p:cNvSpPr txBox="1"/>
          <p:nvPr/>
        </p:nvSpPr>
        <p:spPr>
          <a:xfrm>
            <a:off x="967226" y="1517242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317 4276828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2419876" y="1535992"/>
            <a:ext cx="12447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2479426" y="1513192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318 7125560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2150976" y="1513192"/>
            <a:ext cx="27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y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3663176" y="1451542"/>
            <a:ext cx="242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Todos los días, 7:00 a. m. a 6:00 p. m.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(también vía WhatsApp)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907676" y="2025892"/>
            <a:ext cx="12447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967226" y="2003092"/>
            <a:ext cx="112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318 8277733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7" name="Google Shape;87;p3"/>
          <p:cNvSpPr txBox="1"/>
          <p:nvPr/>
        </p:nvSpPr>
        <p:spPr>
          <a:xfrm>
            <a:off x="2152376" y="1956892"/>
            <a:ext cx="242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todos los días, 7:00 a. m. a 4:30 p. m.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(también vía WhatsApp).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907676" y="2526292"/>
            <a:ext cx="28338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967226" y="2511513"/>
            <a:ext cx="3122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601-3778854 o al PBX 601-3778899: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90" name="Google Shape;90;p3"/>
          <p:cNvSpPr txBox="1"/>
          <p:nvPr/>
        </p:nvSpPr>
        <p:spPr>
          <a:xfrm>
            <a:off x="3729325" y="2441126"/>
            <a:ext cx="2420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lunes a viernes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s" sz="10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de 8:00 a. m. a 5:00 p. m.</a:t>
            </a:r>
            <a:endParaRPr sz="1000" b="1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907676" y="3017392"/>
            <a:ext cx="4093200" cy="354600"/>
          </a:xfrm>
          <a:prstGeom prst="roundRect">
            <a:avLst>
              <a:gd name="adj" fmla="val 50000"/>
            </a:avLst>
          </a:prstGeom>
          <a:solidFill>
            <a:srgbClr val="F7B01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967226" y="2994592"/>
            <a:ext cx="403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Correo electrónico: </a:t>
            </a:r>
            <a:r>
              <a:rPr lang="es" sz="1200" b="1" i="0" u="sng" strike="noStrike" cap="none">
                <a:solidFill>
                  <a:srgbClr val="00B050"/>
                </a:solidFill>
                <a:latin typeface="Raleway Black"/>
                <a:ea typeface="Raleway Black"/>
                <a:cs typeface="Raleway Black"/>
                <a:sym typeface="Raleway Black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fauna@ambientebogota.gov.co</a:t>
            </a:r>
            <a:endParaRPr sz="1200" b="1" i="0" u="none" strike="noStrike" cap="none">
              <a:solidFill>
                <a:srgbClr val="00B05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3" name="Google Shape;93;p3"/>
          <p:cNvSpPr txBox="1"/>
          <p:nvPr/>
        </p:nvSpPr>
        <p:spPr>
          <a:xfrm>
            <a:off x="895525" y="3371276"/>
            <a:ext cx="425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Lleve al animal directamente a la oficina de enlace de la entidad en la Terminal de Transporte del Salitre</a:t>
            </a:r>
            <a:endParaRPr sz="1200" b="1" i="0" u="none" strike="noStrike" cap="none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Google Shape;94;p3"/>
          <p:cNvSpPr txBox="1"/>
          <p:nvPr/>
        </p:nvSpPr>
        <p:spPr>
          <a:xfrm>
            <a:off x="895525" y="3748626"/>
            <a:ext cx="48678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(lunes a viernes de 7:00 a. m. a 3:00 p. m., y sábados de 8:00 a. m. a 12:00 m. Calle 22 C # 68 F – 37, módulo 5, </a:t>
            </a:r>
            <a:r>
              <a:rPr lang="es" sz="11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oficina 106).</a:t>
            </a:r>
            <a:endParaRPr sz="11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 title="Slides-RDC-2025-ambiente-fauna-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 txBox="1"/>
          <p:nvPr/>
        </p:nvSpPr>
        <p:spPr>
          <a:xfrm>
            <a:off x="5134100" y="875578"/>
            <a:ext cx="39066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500" b="0" i="0" u="none" strike="noStrike" cap="none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Cuidado temporal del</a:t>
            </a:r>
            <a:endParaRPr sz="2500" b="0" i="0" u="none" strike="noStrike" cap="none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500" b="0" i="0" u="none" strike="noStrike" cap="none">
                <a:solidFill>
                  <a:srgbClr val="F7B010"/>
                </a:solidFill>
                <a:latin typeface="Raleway Black"/>
                <a:ea typeface="Raleway Black"/>
                <a:cs typeface="Raleway Black"/>
                <a:sym typeface="Raleway Black"/>
              </a:rPr>
              <a:t>animal silvestre</a:t>
            </a:r>
            <a:endParaRPr sz="2500" b="0" i="0" u="none" strike="noStrike" cap="none" dirty="0">
              <a:solidFill>
                <a:srgbClr val="F7B010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1" name="Google Shape;101;p4"/>
          <p:cNvSpPr txBox="1"/>
          <p:nvPr/>
        </p:nvSpPr>
        <p:spPr>
          <a:xfrm>
            <a:off x="5134100" y="1657420"/>
            <a:ext cx="1166700" cy="4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500" b="0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(generales)</a:t>
            </a:r>
            <a:endParaRPr sz="1500" b="0" i="0" u="none" strike="noStrike" cap="none">
              <a:solidFill>
                <a:srgbClr val="F7B01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5134100" y="2153150"/>
            <a:ext cx="3351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Ponga al animal dentro de un contenedor seguro en un espacio cerrado, seco y aislado de animales de compañía (gatos, perros).</a:t>
            </a: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5" title="Slides-RDC-2025-ambiente-fauna-4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"/>
          <p:cNvSpPr txBox="1"/>
          <p:nvPr/>
        </p:nvSpPr>
        <p:spPr>
          <a:xfrm>
            <a:off x="198550" y="338125"/>
            <a:ext cx="48735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900" b="0" i="0" u="none" strike="noStrike" cap="none">
                <a:solidFill>
                  <a:srgbClr val="FFC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Algunos contenedores </a:t>
            </a:r>
            <a:r>
              <a:rPr lang="es" sz="19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seguros son:</a:t>
            </a:r>
            <a:endParaRPr sz="19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9" name="Google Shape;109;p5"/>
          <p:cNvSpPr txBox="1"/>
          <p:nvPr/>
        </p:nvSpPr>
        <p:spPr>
          <a:xfrm>
            <a:off x="293800" y="3698900"/>
            <a:ext cx="2468700" cy="10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Aves: </a:t>
            </a:r>
            <a:r>
              <a:rPr lang="es" sz="13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caja de cartón de tamaño mediano, con orificios para la ventilación de medio centímetro (0,5 cm) de diámetro.</a:t>
            </a: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3444900" y="3845750"/>
            <a:ext cx="2254200" cy="7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Mamíferos:</a:t>
            </a:r>
            <a:r>
              <a:rPr lang="es" sz="13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guacal plástico, de tamaño adecuado para el animal.</a:t>
            </a: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6300725" y="3188063"/>
            <a:ext cx="2698800" cy="7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Serpientes, lagartijas, ranas, sapos, insectos, arácnidos: </a:t>
            </a: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recipiente plástico con tapa, con agujeros de máximo medio centímetro (0,5 cm) de diámetro.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1" i="0" u="none" strike="noStrike" cap="none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Ranas:</a:t>
            </a:r>
            <a:r>
              <a:rPr lang="es" sz="12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colocar en el fondo una toalla de papel humedecida con agua limpia previamente reposada (al menos 2 horas).</a:t>
            </a:r>
            <a:endParaRPr sz="12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6" title="Slides-RDC-2025-ambiente-fauna-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6"/>
          <p:cNvSpPr/>
          <p:nvPr/>
        </p:nvSpPr>
        <p:spPr>
          <a:xfrm rot="10800000">
            <a:off x="-765850" y="717375"/>
            <a:ext cx="3924600" cy="1149000"/>
          </a:xfrm>
          <a:prstGeom prst="roundRect">
            <a:avLst>
              <a:gd name="adj" fmla="val 26991"/>
            </a:avLst>
          </a:prstGeom>
          <a:gradFill>
            <a:gsLst>
              <a:gs pos="0">
                <a:schemeClr val="accent4"/>
              </a:gs>
              <a:gs pos="58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4AC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6"/>
          <p:cNvSpPr txBox="1"/>
          <p:nvPr/>
        </p:nvSpPr>
        <p:spPr>
          <a:xfrm>
            <a:off x="341450" y="717375"/>
            <a:ext cx="29898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s" sz="62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EVITE</a:t>
            </a:r>
            <a:endParaRPr sz="6200" b="0" i="0" u="none" strike="noStrike" cap="none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19" name="Google Shape;119;p6"/>
          <p:cNvSpPr txBox="1"/>
          <p:nvPr/>
        </p:nvSpPr>
        <p:spPr>
          <a:xfrm>
            <a:off x="245741" y="1866376"/>
            <a:ext cx="2385164" cy="2584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 Medium"/>
              <a:buChar char="●"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Manipular frecuentemente al animal. </a:t>
            </a:r>
            <a:r>
              <a:rPr lang="es" sz="13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Recuerde lavar muy bien las manos con agua y jabón después de hacerlo. </a:t>
            </a: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 Medium"/>
              <a:buChar char="●"/>
            </a:pPr>
            <a:r>
              <a:rPr lang="es" sz="1300" b="0" i="0" u="none" strike="noStrike" cap="none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Realizar cualquier tipo de intervención </a:t>
            </a:r>
            <a:r>
              <a:rPr lang="es" sz="1300" b="0" i="0" u="none" strike="noStrike" cap="none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como vendajes o dar medicación.</a:t>
            </a:r>
            <a:endParaRPr sz="1300" b="0" i="0" u="none" strike="noStrike" cap="none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7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" title="Infografia Control Ambiental 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2" title="Infografia Control Ambiental 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7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3" title="Infografia Control Ambiental 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3554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4" title="Infografia autoridad ambiental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8" cy="5140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g3527e3bddf0_0_49" title="ma7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Slides-RDC-2025-ambiente-p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318950" y="519550"/>
            <a:ext cx="4285134" cy="76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800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Bogotá cuenta con </a:t>
            </a:r>
            <a:r>
              <a:rPr lang="es" sz="1800" dirty="0">
                <a:solidFill>
                  <a:srgbClr val="F7B010"/>
                </a:solidFill>
                <a:latin typeface="Raleway Black"/>
                <a:ea typeface="Raleway Black"/>
                <a:cs typeface="Raleway Black"/>
                <a:sym typeface="Raleway Black"/>
              </a:rPr>
              <a:t>6 políticas públicas</a:t>
            </a:r>
            <a:r>
              <a:rPr lang="es" sz="18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1800" dirty="0">
                <a:solidFill>
                  <a:schemeClr val="lt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ambientales con las que regula la protección de la naturaleza:</a:t>
            </a:r>
            <a:r>
              <a:rPr lang="es" sz="1800" dirty="0">
                <a:solidFill>
                  <a:schemeClr val="lt1"/>
                </a:solidFill>
                <a:latin typeface="Raleway Medium" pitchFamily="2" charset="0"/>
                <a:ea typeface="Raleway Black"/>
                <a:cs typeface="Raleway Black"/>
                <a:sym typeface="Raleway Black"/>
              </a:rPr>
              <a:t> </a:t>
            </a:r>
            <a:endParaRPr sz="1800" dirty="0">
              <a:solidFill>
                <a:schemeClr val="lt1"/>
              </a:solidFill>
              <a:latin typeface="Raleway Medium" pitchFamily="2" charset="0"/>
              <a:ea typeface="Raleway Black"/>
              <a:cs typeface="Raleway Black"/>
              <a:sym typeface="Raleway Black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  <a:latin typeface="Raleway Medium" pitchFamily="2" charset="0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616400" y="1598419"/>
            <a:ext cx="5126674" cy="30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Pública de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Acción Climática 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2023-2050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(brecha positiva de 5%). </a:t>
            </a:r>
            <a:endParaRPr sz="115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Pública Distrital de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Economía Circular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2023–2040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(-2%).</a:t>
            </a:r>
            <a:endParaRPr sz="115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Pública Distrital de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Educación Ambiental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2019-2030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(brecha positiva de 9%).</a:t>
            </a:r>
            <a:endParaRPr sz="115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Pública para la Gestión de la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Conservación de la Biodiversidad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en el Distrito Capital 2022-2038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(brecha positiva de 11%).</a:t>
            </a:r>
            <a:endParaRPr sz="115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de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Humedales del Distrito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Capital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2015-2027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(acorde con lo proyectado).</a:t>
            </a:r>
            <a:endParaRPr sz="115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833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Política Pública de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Protección y Bienestar Animal</a:t>
            </a:r>
            <a:r>
              <a:rPr lang="es" sz="115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 2014-2038 </a:t>
            </a:r>
            <a:r>
              <a:rPr lang="es" sz="115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(brecha positiva del 2,8%).</a:t>
            </a:r>
            <a:endParaRPr sz="115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408200" y="1838700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408200" y="2198875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/>
          <p:cNvSpPr/>
          <p:nvPr/>
        </p:nvSpPr>
        <p:spPr>
          <a:xfrm>
            <a:off x="408200" y="2655125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4"/>
          <p:cNvSpPr/>
          <p:nvPr/>
        </p:nvSpPr>
        <p:spPr>
          <a:xfrm>
            <a:off x="408200" y="3192325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4"/>
          <p:cNvSpPr/>
          <p:nvPr/>
        </p:nvSpPr>
        <p:spPr>
          <a:xfrm>
            <a:off x="408200" y="3768638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/>
          <p:nvPr/>
        </p:nvSpPr>
        <p:spPr>
          <a:xfrm>
            <a:off x="408200" y="4344950"/>
            <a:ext cx="208200" cy="207900"/>
          </a:xfrm>
          <a:prstGeom prst="ellipse">
            <a:avLst/>
          </a:prstGeom>
          <a:solidFill>
            <a:srgbClr val="89BB2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224300" y="1711788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1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224300" y="2071963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2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224300" y="2528225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3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24300" y="3028375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4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24300" y="3602625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5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224300" y="4228800"/>
            <a:ext cx="392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6</a:t>
            </a:r>
            <a:endParaRPr sz="1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 title="Slides-RDC-2025-ambiente-pp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5"/>
          <p:cNvSpPr txBox="1"/>
          <p:nvPr/>
        </p:nvSpPr>
        <p:spPr>
          <a:xfrm>
            <a:off x="984250" y="864750"/>
            <a:ext cx="4302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8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Política de</a:t>
            </a:r>
            <a:endParaRPr sz="28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8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Acción Climática</a:t>
            </a:r>
            <a:endParaRPr sz="28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1347775" y="2007275"/>
            <a:ext cx="39684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Producción de </a:t>
            </a:r>
            <a:r>
              <a:rPr lang="es" sz="1200" b="1" dirty="0">
                <a:solidFill>
                  <a:schemeClr val="lt1"/>
                </a:solidFill>
                <a:latin typeface="Raleway ExtraBold" pitchFamily="2" charset="0"/>
                <a:ea typeface="Raleway"/>
                <a:cs typeface="Raleway"/>
                <a:sym typeface="Raleway"/>
              </a:rPr>
              <a:t>57.028 individuos vegetales nativos.</a:t>
            </a:r>
            <a:endParaRPr sz="1200" b="1" dirty="0">
              <a:solidFill>
                <a:schemeClr val="lt1"/>
              </a:solidFill>
              <a:latin typeface="Raleway ExtraBold" pitchFamily="2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70 unidades prediales productivas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con prácticas de agricultura climáticamente inteligente.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5 instituciones</a:t>
            </a:r>
            <a:r>
              <a:rPr lang="es" sz="1200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prestadoras de servicios de salud (IPS) obtuvieron </a:t>
            </a:r>
            <a:r>
              <a:rPr lang="es" sz="1200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membresía en la Red Global de Hospitales Verdes y Saludables.</a:t>
            </a:r>
            <a:endParaRPr sz="1200" b="1" dirty="0">
              <a:solidFill>
                <a:schemeClr val="lt1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b="1" dirty="0">
                <a:solidFill>
                  <a:schemeClr val="lt1"/>
                </a:solidFill>
                <a:latin typeface="Raleway ExtraBold" pitchFamily="2" charset="0"/>
                <a:ea typeface="Raleway"/>
                <a:cs typeface="Raleway"/>
                <a:sym typeface="Raleway"/>
              </a:rPr>
              <a:t>897,61 hectáreas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con procesos de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restauración ecológica.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3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81" name="Google Shape;81;p15"/>
          <p:cNvCxnSpPr/>
          <p:nvPr/>
        </p:nvCxnSpPr>
        <p:spPr>
          <a:xfrm>
            <a:off x="1041200" y="1909300"/>
            <a:ext cx="3151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2" name="Google Shape;82;p15" title="plants_909246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1200" y="2032862"/>
            <a:ext cx="288774" cy="288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5" title="agriculture_534139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3400" y="2501450"/>
            <a:ext cx="324375" cy="3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5" title="natural-product_433770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23400" y="3124225"/>
            <a:ext cx="324375" cy="32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5" title="forest_2364458 (1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23400" y="3772575"/>
            <a:ext cx="324375" cy="3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6" title="Slides-RDC-2025-ambiente-pp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 txBox="1"/>
          <p:nvPr/>
        </p:nvSpPr>
        <p:spPr>
          <a:xfrm>
            <a:off x="244825" y="378850"/>
            <a:ext cx="33342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Planes Ambientales</a:t>
            </a:r>
            <a:endParaRPr sz="24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Locales</a:t>
            </a:r>
            <a:endParaRPr sz="24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44825" y="1144637"/>
            <a:ext cx="3263100" cy="11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Orientamos la formulación y adopción con las </a:t>
            </a:r>
            <a:r>
              <a:rPr lang="es" sz="12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20 alcaldías locales.</a:t>
            </a:r>
            <a:endParaRPr sz="12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Formulación de los criterios de viabilidad y elegibilidad de los conceptos de gasto para los Planes de Desarrollo Local:</a:t>
            </a:r>
            <a:endParaRPr sz="1200" dirty="0">
              <a:solidFill>
                <a:schemeClr val="lt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244825" y="2237148"/>
            <a:ext cx="3334200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Educación ambiental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Reverdecimiento urbano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Manejo de emergencia  y mitigación del riesgo de desastres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Protección y bienestar animal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Google Shape;94;p16"/>
          <p:cNvSpPr/>
          <p:nvPr/>
        </p:nvSpPr>
        <p:spPr>
          <a:xfrm rot="5400000">
            <a:off x="1700038" y="2022490"/>
            <a:ext cx="940500" cy="3850925"/>
          </a:xfrm>
          <a:prstGeom prst="round2SameRect">
            <a:avLst>
              <a:gd name="adj1" fmla="val 28494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47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16"/>
          <p:cNvSpPr txBox="1"/>
          <p:nvPr/>
        </p:nvSpPr>
        <p:spPr>
          <a:xfrm>
            <a:off x="1667993" y="3523302"/>
            <a:ext cx="2443800" cy="8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Divulgación de fichas con diagnósticos ambientales para las 20 localidades.</a:t>
            </a:r>
            <a:endParaRPr dirty="0">
              <a:latin typeface="Raleway Black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 title="Ficha Bosa-01 (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11"/>
            <a:ext cx="9144000" cy="5143800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 title="Slides-RDC-2025-ambiente-pp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/>
        </p:nvSpPr>
        <p:spPr>
          <a:xfrm>
            <a:off x="984250" y="912709"/>
            <a:ext cx="4302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Plan Institucional</a:t>
            </a:r>
            <a:endParaRPr sz="2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" sz="280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de Gestión Ambiental</a:t>
            </a:r>
            <a:endParaRPr sz="280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107" name="Google Shape;107;p18"/>
          <p:cNvCxnSpPr/>
          <p:nvPr/>
        </p:nvCxnSpPr>
        <p:spPr>
          <a:xfrm>
            <a:off x="1041200" y="2420709"/>
            <a:ext cx="31512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Google Shape;108;p18"/>
          <p:cNvSpPr txBox="1"/>
          <p:nvPr/>
        </p:nvSpPr>
        <p:spPr>
          <a:xfrm>
            <a:off x="988000" y="1805109"/>
            <a:ext cx="3584100" cy="769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Acompañamos a </a:t>
            </a:r>
            <a:r>
              <a:rPr lang="es" dirty="0">
                <a:solidFill>
                  <a:srgbClr val="FFC000"/>
                </a:solidFill>
                <a:latin typeface="Raleway Black"/>
                <a:ea typeface="Raleway Black"/>
                <a:cs typeface="Raleway Black"/>
                <a:sym typeface="Raleway Black"/>
              </a:rPr>
              <a:t>86 entidades (100%)</a:t>
            </a:r>
            <a:r>
              <a:rPr lang="es" dirty="0">
                <a:solidFill>
                  <a:srgbClr val="FFC000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 </a:t>
            </a:r>
            <a:r>
              <a:rPr lang="es" dirty="0">
                <a:solidFill>
                  <a:schemeClr val="lt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en la formulación del PIGA:</a:t>
            </a:r>
            <a:endParaRPr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818499" y="2476834"/>
            <a:ext cx="4579669" cy="13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Aumento del 11%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en la implementación de FNCER.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 Black" pitchFamily="2" charset="0"/>
                <a:ea typeface="Raleway ExtraBold"/>
                <a:cs typeface="Raleway ExtraBold"/>
                <a:sym typeface="Raleway ExtraBold"/>
              </a:rPr>
              <a:t>Aumento del 16%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en la implementación de jardines verticales.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aleway"/>
              <a:buChar char="●"/>
            </a:pPr>
            <a:r>
              <a:rPr lang="es" sz="1200" dirty="0">
                <a:solidFill>
                  <a:schemeClr val="lt1"/>
                </a:solidFill>
                <a:latin typeface="Raleway Black" pitchFamily="2" charset="0"/>
                <a:ea typeface="Raleway ExtraBold"/>
                <a:cs typeface="Raleway ExtraBold"/>
                <a:sym typeface="Raleway ExtraBold"/>
              </a:rPr>
              <a:t>Aumento del 22%</a:t>
            </a:r>
            <a:r>
              <a:rPr lang="es" sz="1200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 </a:t>
            </a: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en la inclusión de cláusulas ambientales en los procesos de contratación.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0" name="Google Shape;110;p18"/>
          <p:cNvSpPr txBox="1"/>
          <p:nvPr/>
        </p:nvSpPr>
        <p:spPr>
          <a:xfrm>
            <a:off x="984250" y="3592935"/>
            <a:ext cx="4075500" cy="5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Publicación de 3 boletines sobre eficiencia hídrica, movilidad sostenible y gestión ambiental.</a:t>
            </a:r>
            <a:endParaRPr sz="1200" dirty="0">
              <a:solidFill>
                <a:schemeClr val="lt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ma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9703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/>
          <p:nvPr/>
        </p:nvSpPr>
        <p:spPr>
          <a:xfrm>
            <a:off x="306158" y="7400"/>
            <a:ext cx="4409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Información </a:t>
            </a:r>
            <a:r>
              <a:rPr lang="es" sz="26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ambiental</a:t>
            </a:r>
            <a:endParaRPr sz="26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318050" y="951500"/>
            <a:ext cx="1289700" cy="543300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Logros</a:t>
            </a:r>
            <a:r>
              <a:rPr lang="es" sz="15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5" name="Google Shape;45;p1"/>
          <p:cNvSpPr/>
          <p:nvPr/>
        </p:nvSpPr>
        <p:spPr>
          <a:xfrm>
            <a:off x="1788813" y="635757"/>
            <a:ext cx="1315800" cy="1428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51515">
              <a:alpha val="60130"/>
            </a:srgbClr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Consolidación del equipo de </a:t>
            </a: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estudios ambientales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0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3216679" y="630253"/>
            <a:ext cx="1315800" cy="1428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51515">
              <a:alpha val="60130"/>
            </a:srgbClr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Primer modelo de ocupación a nivel urbano en Colombia, enfocado en la zarigüeya.</a:t>
            </a:r>
            <a:endParaRPr sz="10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4648782" y="646761"/>
            <a:ext cx="1315800" cy="1428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51515">
              <a:alpha val="60130"/>
            </a:srgbClr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Actualización del Inventarios de </a:t>
            </a: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Gases de Efecto 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Invernadero 2010 - 2022.</a:t>
            </a:r>
            <a:endParaRPr sz="9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6141389" y="630238"/>
            <a:ext cx="1315800" cy="1428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51515">
              <a:alpha val="60130"/>
            </a:srgbClr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Guía Bogotá Silvestre. 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Información de </a:t>
            </a: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199 especies de fauna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" name="Google Shape;49;p1" title="team_365983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0963" y="597611"/>
            <a:ext cx="543300" cy="5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" title="factory_650338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4175" y="555913"/>
            <a:ext cx="585000" cy="5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1" title="robin_123095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02725" y="527488"/>
            <a:ext cx="473000" cy="47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" title="loupe_75138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07925" y="802412"/>
            <a:ext cx="369300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" title="zarigüeya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32000" y="371235"/>
            <a:ext cx="821400" cy="8214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/>
          <p:nvPr/>
        </p:nvSpPr>
        <p:spPr>
          <a:xfrm>
            <a:off x="1555004" y="2083892"/>
            <a:ext cx="6375000" cy="314700"/>
          </a:xfrm>
          <a:prstGeom prst="round2DiagRect">
            <a:avLst>
              <a:gd name="adj1" fmla="val 50000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Plataformas para la consulta ciudadana</a:t>
            </a:r>
            <a:r>
              <a:rPr lang="es" sz="15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1285025" y="2904736"/>
            <a:ext cx="1096800" cy="1704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152 indicadores</a:t>
            </a: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sobre el estado ambiental de la ciudad.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2392600" y="3081186"/>
            <a:ext cx="1096800" cy="15225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113 capas</a:t>
            </a:r>
            <a:r>
              <a:rPr lang="es" sz="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geográficas para el análisis territorial. </a:t>
            </a: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11.515 descargas. </a:t>
            </a: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4573250" y="3003736"/>
            <a:ext cx="1035600" cy="1704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1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46 </a:t>
            </a:r>
            <a:r>
              <a:rPr lang="es" sz="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desplegados en el </a:t>
            </a: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suroccidente</a:t>
            </a:r>
            <a:r>
              <a:rPr lang="es" sz="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y ciclovías de Bogotá</a:t>
            </a: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900">
              <a:solidFill>
                <a:srgbClr val="FFFFFF"/>
              </a:solidFill>
              <a:latin typeface="Raleway SemiBold"/>
              <a:ea typeface="Raleway SemiBold"/>
              <a:cs typeface="Raleway SemiBold"/>
              <a:sym typeface="Raleway SemiBold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5642354" y="2904736"/>
            <a:ext cx="1035600" cy="1704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53 cámaras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trampa y </a:t>
            </a: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21 puntos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de monitoreo. </a:t>
            </a: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6646525" y="3070786"/>
            <a:ext cx="1151100" cy="13725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66 puntos de monitoreo (ríos y subcuencas). </a:t>
            </a: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81 puntos de monitoreos en humedales. </a:t>
            </a:r>
            <a:endParaRPr sz="900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7830875" y="3322236"/>
            <a:ext cx="1241100" cy="10404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75 puntos de</a:t>
            </a: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monitoreo de calidad.</a:t>
            </a: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27 puntos con medición en tiempo real. </a:t>
            </a: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  <a:extLst>
                <a:ext uri="http://customooxmlschemas.google.com/">
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</a:ext>
              </a:extLst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9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1335129" y="2584743"/>
            <a:ext cx="1096800" cy="692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Observatorio Ambiental de Bogotá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2546922" y="2589888"/>
            <a:ext cx="821400" cy="692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Visor Geográfico Ambiental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3523876" y="2572561"/>
            <a:ext cx="992400" cy="7137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Red de Monitoreo de Calidad del Aire de Bogotá: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4" name="Google Shape;64;p1"/>
          <p:cNvSpPr/>
          <p:nvPr/>
        </p:nvSpPr>
        <p:spPr>
          <a:xfrm>
            <a:off x="4623575" y="2579752"/>
            <a:ext cx="941100" cy="687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54000" tIns="91425" rIns="54000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Red de Microsensores de Calidad del Aire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5693486" y="2569715"/>
            <a:ext cx="919800" cy="687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Red de Monitoreo de Fauna en Bogotá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6745208" y="2552986"/>
            <a:ext cx="941100" cy="687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Red de Calidad Hídrica de Bogotá: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830878" y="2558084"/>
            <a:ext cx="1096800" cy="687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Red de monitoreo de aguas subterráneas: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1376733" y="4175480"/>
            <a:ext cx="1035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48 actividades </a:t>
            </a:r>
            <a:r>
              <a:rPr lang="es" sz="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de divulgación, 2.279 personas.</a:t>
            </a:r>
            <a:endParaRPr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3473925" y="3271186"/>
            <a:ext cx="10968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19 estaciones</a:t>
            </a:r>
            <a:r>
              <a:rPr lang="es" sz="9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que registran 6 contaminantes criterio y 7 variables meteorológicas, cada 10 minutos,24 horas al día</a:t>
            </a:r>
            <a:r>
              <a:rPr lang="es" sz="8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IBOCA.</a:t>
            </a:r>
            <a:endParaRPr sz="15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0" name="Google Shape;70;p1"/>
          <p:cNvSpPr/>
          <p:nvPr/>
        </p:nvSpPr>
        <p:spPr>
          <a:xfrm>
            <a:off x="0" y="4775786"/>
            <a:ext cx="9144000" cy="288900"/>
          </a:xfrm>
          <a:prstGeom prst="rect">
            <a:avLst/>
          </a:prstGeom>
          <a:solidFill>
            <a:srgbClr val="FFB400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" sz="1000" b="1">
                <a:solidFill>
                  <a:srgbClr val="222222"/>
                </a:solidFill>
                <a:latin typeface="Raleway"/>
                <a:ea typeface="Raleway"/>
                <a:cs typeface="Raleway"/>
                <a:sym typeface="Raleway"/>
              </a:rPr>
              <a:t>Modernización de herramientas tecnológicas al servicio de la ciudadanía.</a:t>
            </a:r>
            <a:endParaRPr sz="12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1" name="Google Shape;71;p1"/>
          <p:cNvSpPr/>
          <p:nvPr/>
        </p:nvSpPr>
        <p:spPr>
          <a:xfrm>
            <a:off x="7589189" y="630238"/>
            <a:ext cx="1315800" cy="14283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151515">
              <a:alpha val="60130"/>
            </a:srgbClr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Análisis de priorización de zonas para la </a:t>
            </a: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renaturalización urbana. </a:t>
            </a:r>
            <a:endParaRPr sz="10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2" name="Google Shape;72;p1" title="ecology_1654282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999425" y="565637"/>
            <a:ext cx="585000" cy="5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"/>
          <p:cNvSpPr/>
          <p:nvPr/>
        </p:nvSpPr>
        <p:spPr>
          <a:xfrm>
            <a:off x="281850" y="3079936"/>
            <a:ext cx="992400" cy="17046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1.130.890 </a:t>
            </a: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vistas</a:t>
            </a:r>
            <a:endParaRPr sz="11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9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Temas más consultados:</a:t>
            </a:r>
            <a:r>
              <a:rPr lang="es" sz="1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sz="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Entre Nubes </a:t>
            </a:r>
            <a:endParaRPr sz="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Ruido </a:t>
            </a:r>
            <a:endParaRPr sz="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Residuos</a:t>
            </a:r>
            <a:endParaRPr sz="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4" name="Google Shape;74;p1"/>
          <p:cNvSpPr/>
          <p:nvPr/>
        </p:nvSpPr>
        <p:spPr>
          <a:xfrm>
            <a:off x="317350" y="2568662"/>
            <a:ext cx="941100" cy="6924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B400"/>
          </a:solidFill>
          <a:ln>
            <a:noFill/>
          </a:ln>
          <a:effectLst>
            <a:outerShdw blurRad="185738" dist="19050" dir="540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sz="8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Portal web SDA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5" name="Google Shape;75;p1"/>
          <p:cNvCxnSpPr/>
          <p:nvPr/>
        </p:nvCxnSpPr>
        <p:spPr>
          <a:xfrm>
            <a:off x="1258350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6" name="Google Shape;76;p1"/>
          <p:cNvCxnSpPr/>
          <p:nvPr/>
        </p:nvCxnSpPr>
        <p:spPr>
          <a:xfrm>
            <a:off x="2482328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7" name="Google Shape;77;p1"/>
          <p:cNvCxnSpPr/>
          <p:nvPr/>
        </p:nvCxnSpPr>
        <p:spPr>
          <a:xfrm>
            <a:off x="3431500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8" name="Google Shape;78;p1"/>
          <p:cNvCxnSpPr/>
          <p:nvPr/>
        </p:nvCxnSpPr>
        <p:spPr>
          <a:xfrm>
            <a:off x="4558250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9" name="Google Shape;79;p1"/>
          <p:cNvCxnSpPr/>
          <p:nvPr/>
        </p:nvCxnSpPr>
        <p:spPr>
          <a:xfrm>
            <a:off x="5608853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0" name="Google Shape;80;p1"/>
          <p:cNvCxnSpPr/>
          <p:nvPr/>
        </p:nvCxnSpPr>
        <p:spPr>
          <a:xfrm>
            <a:off x="6667350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1" name="Google Shape;81;p1"/>
          <p:cNvCxnSpPr/>
          <p:nvPr/>
        </p:nvCxnSpPr>
        <p:spPr>
          <a:xfrm>
            <a:off x="7764730" y="3347386"/>
            <a:ext cx="0" cy="1322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2" name="Google Shape;82;p1"/>
          <p:cNvCxnSpPr/>
          <p:nvPr/>
        </p:nvCxnSpPr>
        <p:spPr>
          <a:xfrm rot="10800000">
            <a:off x="305150" y="2455961"/>
            <a:ext cx="8676900" cy="0"/>
          </a:xfrm>
          <a:prstGeom prst="straightConnector1">
            <a:avLst/>
          </a:prstGeom>
          <a:noFill/>
          <a:ln w="9525" cap="flat" cmpd="sng">
            <a:solidFill>
              <a:srgbClr val="FFB400"/>
            </a:solidFill>
            <a:prstDash val="dot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ma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9823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7180665" y="376799"/>
            <a:ext cx="102900" cy="102900"/>
          </a:xfrm>
          <a:prstGeom prst="ellipse">
            <a:avLst/>
          </a:prstGeom>
          <a:solidFill>
            <a:srgbClr val="FF8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7227965" y="265324"/>
            <a:ext cx="1905010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Área de restauración con mantenimiento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Nueva área de restauración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Otros elementos de la EEP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Cerros Orientales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Paisaje Sostenible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Parque Distrital Ecológico de Montaña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Reserva Distrital de Humedales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7180665" y="618587"/>
            <a:ext cx="102900" cy="102900"/>
          </a:xfrm>
          <a:prstGeom prst="ellipse">
            <a:avLst/>
          </a:prstGeom>
          <a:solidFill>
            <a:srgbClr val="9B00A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7180665" y="737249"/>
            <a:ext cx="102900" cy="102900"/>
          </a:xfrm>
          <a:prstGeom prst="ellipse">
            <a:avLst/>
          </a:prstGeom>
          <a:solidFill>
            <a:srgbClr val="B7DB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7180665" y="860374"/>
            <a:ext cx="102900" cy="102900"/>
          </a:xfrm>
          <a:prstGeom prst="ellipse">
            <a:avLst/>
          </a:prstGeom>
          <a:solidFill>
            <a:srgbClr val="00BF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7180665" y="983499"/>
            <a:ext cx="102900" cy="102900"/>
          </a:xfrm>
          <a:prstGeom prst="ellipse">
            <a:avLst/>
          </a:prstGeom>
          <a:solidFill>
            <a:srgbClr val="6C9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7180665" y="1102149"/>
            <a:ext cx="102900" cy="102900"/>
          </a:xfrm>
          <a:prstGeom prst="ellipse">
            <a:avLst/>
          </a:prstGeom>
          <a:solidFill>
            <a:srgbClr val="AF9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7180665" y="1343924"/>
            <a:ext cx="102900" cy="102900"/>
          </a:xfrm>
          <a:prstGeom prst="ellipse">
            <a:avLst/>
          </a:prstGeom>
          <a:solidFill>
            <a:srgbClr val="027B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6477957" y="3795628"/>
            <a:ext cx="1635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1212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Inversión de</a:t>
            </a:r>
            <a:endParaRPr dirty="0">
              <a:solidFill>
                <a:srgbClr val="21212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64" name="Google Shape;64;p13"/>
          <p:cNvSpPr/>
          <p:nvPr/>
        </p:nvSpPr>
        <p:spPr>
          <a:xfrm rot="-5400000">
            <a:off x="7553225" y="3113248"/>
            <a:ext cx="450709" cy="2450754"/>
          </a:xfrm>
          <a:prstGeom prst="round2SameRect">
            <a:avLst>
              <a:gd name="adj1" fmla="val 28494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47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 txBox="1"/>
          <p:nvPr/>
        </p:nvSpPr>
        <p:spPr>
          <a:xfrm>
            <a:off x="6477957" y="4033857"/>
            <a:ext cx="1635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500" b="1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7.825 M</a:t>
            </a:r>
            <a:endParaRPr sz="2500" b="1" dirty="0">
              <a:solidFill>
                <a:schemeClr val="lt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619658" y="573100"/>
            <a:ext cx="4072658" cy="98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Adelantamos </a:t>
            </a:r>
            <a:r>
              <a:rPr lang="es" sz="1300" dirty="0">
                <a:solidFill>
                  <a:srgbClr val="FFC000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procesos de restauración en 897,61 ha </a:t>
            </a:r>
            <a:r>
              <a:rPr lang="es" sz="1300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incluyendo los Cerros Orientales, la Reserva Thomas Van der Hammen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y áreas protegidas distritales. </a:t>
            </a:r>
            <a:endParaRPr sz="1300" dirty="0">
              <a:solidFill>
                <a:schemeClr val="lt1"/>
              </a:solidFill>
              <a:latin typeface="Raleway Black" pitchFamily="2" charset="0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696759" y="1864875"/>
            <a:ext cx="2228700" cy="1185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600" b="1" dirty="0">
                <a:solidFill>
                  <a:srgbClr val="009200"/>
                </a:solidFill>
                <a:latin typeface="Raleway Black"/>
                <a:ea typeface="Raleway Black"/>
                <a:cs typeface="Raleway Black"/>
                <a:sym typeface="Raleway Black"/>
              </a:rPr>
              <a:t>487,09 hectáreas</a:t>
            </a:r>
            <a:endParaRPr sz="1600" b="1" dirty="0">
              <a:solidFill>
                <a:srgbClr val="009200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dirty="0">
                <a:solidFill>
                  <a:srgbClr val="000000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Cerros </a:t>
            </a:r>
            <a:r>
              <a:rPr lang="es" b="1" dirty="0">
                <a:solidFill>
                  <a:srgbClr val="000000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Orientales</a:t>
            </a:r>
            <a:endParaRPr b="1" dirty="0">
              <a:solidFill>
                <a:srgbClr val="000000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371909" y="2491775"/>
            <a:ext cx="15285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s" sz="16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116,41 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nuevas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1298309" y="2491775"/>
            <a:ext cx="19560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6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370,68 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mantenimiento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0" name="Google Shape;70;p13"/>
          <p:cNvCxnSpPr/>
          <p:nvPr/>
        </p:nvCxnSpPr>
        <p:spPr>
          <a:xfrm>
            <a:off x="1240100" y="2491775"/>
            <a:ext cx="1750500" cy="90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1" name="Google Shape;71;p13"/>
          <p:cNvSpPr/>
          <p:nvPr/>
        </p:nvSpPr>
        <p:spPr>
          <a:xfrm>
            <a:off x="696759" y="3160275"/>
            <a:ext cx="2228700" cy="19833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b="1" dirty="0">
                <a:solidFill>
                  <a:srgbClr val="009200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410, 51 </a:t>
            </a:r>
            <a:r>
              <a:rPr lang="es" sz="1600" b="1" dirty="0">
                <a:solidFill>
                  <a:srgbClr val="009200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hectáreas </a:t>
            </a:r>
            <a:endParaRPr sz="1600" b="1" dirty="0">
              <a:solidFill>
                <a:srgbClr val="009200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000000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otras áreas de interés ambiental</a:t>
            </a:r>
            <a:endParaRPr dirty="0">
              <a:solidFill>
                <a:srgbClr val="000000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1916" y="4014886"/>
            <a:ext cx="15285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6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90.15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nuevas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3"/>
          <p:cNvSpPr txBox="1"/>
          <p:nvPr/>
        </p:nvSpPr>
        <p:spPr>
          <a:xfrm>
            <a:off x="1298316" y="4014886"/>
            <a:ext cx="1956000" cy="5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6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320,35 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en mantenimiento</a:t>
            </a:r>
            <a:endParaRPr sz="16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cxnSp>
        <p:nvCxnSpPr>
          <p:cNvPr id="74" name="Google Shape;74;p13"/>
          <p:cNvCxnSpPr/>
          <p:nvPr/>
        </p:nvCxnSpPr>
        <p:spPr>
          <a:xfrm>
            <a:off x="1151174" y="3986796"/>
            <a:ext cx="1750500" cy="9000"/>
          </a:xfrm>
          <a:prstGeom prst="straightConnector1">
            <a:avLst/>
          </a:prstGeom>
          <a:noFill/>
          <a:ln w="9525" cap="flat" cmpd="sng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13"/>
          <p:cNvSpPr/>
          <p:nvPr/>
        </p:nvSpPr>
        <p:spPr>
          <a:xfrm>
            <a:off x="2310465" y="4609667"/>
            <a:ext cx="851700" cy="521100"/>
          </a:xfrm>
          <a:prstGeom prst="round2DiagRect">
            <a:avLst>
              <a:gd name="adj1" fmla="val 46856"/>
              <a:gd name="adj2" fmla="val 0"/>
            </a:avLst>
          </a:prstGeom>
          <a:solidFill>
            <a:srgbClr val="F7B010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RFTVDH</a:t>
            </a:r>
            <a:endParaRPr sz="11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15,33 ha</a:t>
            </a: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6" name="Google Shape;76;p13"/>
          <p:cNvSpPr/>
          <p:nvPr/>
        </p:nvSpPr>
        <p:spPr>
          <a:xfrm>
            <a:off x="481653" y="4622388"/>
            <a:ext cx="851700" cy="521100"/>
          </a:xfrm>
          <a:prstGeom prst="round2DiagRect">
            <a:avLst>
              <a:gd name="adj1" fmla="val 46856"/>
              <a:gd name="adj2" fmla="val 0"/>
            </a:avLst>
          </a:prstGeom>
          <a:solidFill>
            <a:srgbClr val="F7B010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RDH</a:t>
            </a:r>
            <a:endParaRPr sz="11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1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33,98 ha</a:t>
            </a:r>
            <a:endParaRPr sz="11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1396053" y="4622388"/>
            <a:ext cx="851700" cy="521100"/>
          </a:xfrm>
          <a:prstGeom prst="round2DiagRect">
            <a:avLst>
              <a:gd name="adj1" fmla="val 46856"/>
              <a:gd name="adj2" fmla="val 0"/>
            </a:avLst>
          </a:prstGeom>
          <a:solidFill>
            <a:srgbClr val="F7B010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1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PDEM</a:t>
            </a:r>
            <a:endParaRPr sz="11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000" b="1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246,63 ha</a:t>
            </a:r>
            <a:endParaRPr sz="1000" b="1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4" title="Slides-RDC-2025-ambiente-mapa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4"/>
          <p:cNvSpPr/>
          <p:nvPr/>
        </p:nvSpPr>
        <p:spPr>
          <a:xfrm>
            <a:off x="3643525" y="3891525"/>
            <a:ext cx="1635600" cy="1251900"/>
          </a:xfrm>
          <a:prstGeom prst="round2SameRect">
            <a:avLst>
              <a:gd name="adj1" fmla="val 19890"/>
              <a:gd name="adj2" fmla="val 0"/>
            </a:avLst>
          </a:prstGeom>
          <a:gradFill>
            <a:gsLst>
              <a:gs pos="0">
                <a:schemeClr val="accent4"/>
              </a:gs>
              <a:gs pos="47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 txBox="1"/>
          <p:nvPr/>
        </p:nvSpPr>
        <p:spPr>
          <a:xfrm>
            <a:off x="3754675" y="3847550"/>
            <a:ext cx="14133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dirty="0">
                <a:solidFill>
                  <a:schemeClr val="lt1"/>
                </a:solidFill>
                <a:latin typeface="Raleway Black"/>
                <a:ea typeface="Raleway Black"/>
                <a:cs typeface="Raleway Black"/>
                <a:sym typeface="Raleway Black"/>
              </a:rPr>
              <a:t>1.520 M</a:t>
            </a:r>
            <a:endParaRPr sz="2600" dirty="0">
              <a:solidFill>
                <a:schemeClr val="lt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5" name="Google Shape;85;p14"/>
          <p:cNvSpPr txBox="1"/>
          <p:nvPr/>
        </p:nvSpPr>
        <p:spPr>
          <a:xfrm>
            <a:off x="3643525" y="3551675"/>
            <a:ext cx="1635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Inversión de</a:t>
            </a:r>
            <a:endParaRPr sz="1500" dirty="0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2113325" y="227225"/>
            <a:ext cx="1937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>
                <a:solidFill>
                  <a:srgbClr val="212121"/>
                </a:solidFill>
                <a:latin typeface="Raleway Black"/>
                <a:ea typeface="Raleway Black"/>
                <a:cs typeface="Raleway Black"/>
                <a:sym typeface="Raleway Black"/>
              </a:rPr>
              <a:t>Fuentes fijas</a:t>
            </a:r>
            <a:endParaRPr sz="1500" dirty="0">
              <a:solidFill>
                <a:srgbClr val="21212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87" name="Google Shape;87;p14"/>
          <p:cNvSpPr txBox="1"/>
          <p:nvPr/>
        </p:nvSpPr>
        <p:spPr>
          <a:xfrm>
            <a:off x="6093450" y="227225"/>
            <a:ext cx="1937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>
                <a:solidFill>
                  <a:srgbClr val="212121"/>
                </a:solidFill>
                <a:latin typeface="Raleway Black"/>
                <a:ea typeface="Raleway Black"/>
                <a:cs typeface="Raleway Black"/>
                <a:sym typeface="Raleway Black"/>
              </a:rPr>
              <a:t>Fuentes móviles</a:t>
            </a:r>
            <a:endParaRPr sz="1500" dirty="0">
              <a:solidFill>
                <a:srgbClr val="21212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cxnSp>
        <p:nvCxnSpPr>
          <p:cNvPr id="88" name="Google Shape;88;p14"/>
          <p:cNvCxnSpPr/>
          <p:nvPr/>
        </p:nvCxnSpPr>
        <p:spPr>
          <a:xfrm rot="10800000">
            <a:off x="4461325" y="-87825"/>
            <a:ext cx="0" cy="3671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89" name="Google Shape;89;p14"/>
          <p:cNvSpPr txBox="1"/>
          <p:nvPr/>
        </p:nvSpPr>
        <p:spPr>
          <a:xfrm>
            <a:off x="4627825" y="722475"/>
            <a:ext cx="2334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rgbClr val="4F4A6D"/>
                </a:solidFill>
                <a:latin typeface="Raleway Black"/>
                <a:ea typeface="Raleway Black"/>
                <a:cs typeface="Raleway Black"/>
                <a:sym typeface="Raleway Black"/>
              </a:rPr>
              <a:t>814 operativos, con</a:t>
            </a:r>
            <a:endParaRPr sz="1200" dirty="0">
              <a:solidFill>
                <a:srgbClr val="4F4A6D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rgbClr val="4F4A6D"/>
                </a:solidFill>
                <a:latin typeface="Raleway Black"/>
                <a:ea typeface="Raleway Black"/>
                <a:cs typeface="Raleway Black"/>
                <a:sym typeface="Raleway Black"/>
              </a:rPr>
              <a:t>el fin evaluar las condiciones del</a:t>
            </a:r>
            <a:endParaRPr sz="1200" dirty="0">
              <a:solidFill>
                <a:srgbClr val="4F4A6D"/>
              </a:solidFill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rgbClr val="4F4A6D"/>
                </a:solidFill>
                <a:latin typeface="Raleway Black"/>
                <a:ea typeface="Raleway Black"/>
                <a:cs typeface="Raleway Black"/>
                <a:sym typeface="Raleway Black"/>
              </a:rPr>
              <a:t>parque automotor.</a:t>
            </a:r>
            <a:endParaRPr sz="1200" dirty="0">
              <a:solidFill>
                <a:srgbClr val="4F4A6D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360625" y="1035625"/>
            <a:ext cx="18876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667C48"/>
                </a:solidFill>
                <a:latin typeface="Raleway Black"/>
                <a:ea typeface="Raleway Black"/>
                <a:cs typeface="Raleway Black"/>
                <a:sym typeface="Raleway Black"/>
              </a:rPr>
              <a:t>260 visitas de control y  emisión de 665 actuaciones técnicas.</a:t>
            </a:r>
            <a:endParaRPr sz="1200">
              <a:solidFill>
                <a:srgbClr val="667C48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91" name="Google Shape;91;p14"/>
          <p:cNvSpPr/>
          <p:nvPr/>
        </p:nvSpPr>
        <p:spPr>
          <a:xfrm rot="-5400000">
            <a:off x="838800" y="1304534"/>
            <a:ext cx="715800" cy="1783800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lt1"/>
              </a:gs>
              <a:gs pos="48000">
                <a:schemeClr val="lt1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360625" y="1842063"/>
            <a:ext cx="14133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667C48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19 estaciones</a:t>
            </a:r>
            <a:r>
              <a:rPr lang="es" sz="1100" dirty="0">
                <a:solidFill>
                  <a:schemeClr val="dk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 </a:t>
            </a:r>
            <a:r>
              <a:rPr lang="es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de Monitoreo de Calidad del Aire.</a:t>
            </a:r>
            <a:endParaRPr sz="8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3" name="Google Shape;93;p14"/>
          <p:cNvSpPr/>
          <p:nvPr/>
        </p:nvSpPr>
        <p:spPr>
          <a:xfrm rot="-5400000">
            <a:off x="4933763" y="1426050"/>
            <a:ext cx="715800" cy="1276800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lt1"/>
              </a:gs>
              <a:gs pos="58999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4"/>
          <p:cNvSpPr txBox="1"/>
          <p:nvPr/>
        </p:nvSpPr>
        <p:spPr>
          <a:xfrm>
            <a:off x="4709088" y="1706475"/>
            <a:ext cx="1112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Se requieren</a:t>
            </a:r>
            <a:endParaRPr sz="1100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4F4A6D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1.338</a:t>
            </a:r>
            <a:endParaRPr sz="1100" b="1" dirty="0">
              <a:solidFill>
                <a:srgbClr val="4F4A6D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4F4A6D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vehículos</a:t>
            </a:r>
            <a:endParaRPr sz="1100" b="1" dirty="0">
              <a:solidFill>
                <a:srgbClr val="4F4A6D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95" name="Google Shape;95;p14"/>
          <p:cNvSpPr/>
          <p:nvPr/>
        </p:nvSpPr>
        <p:spPr>
          <a:xfrm rot="5400000">
            <a:off x="7804768" y="627305"/>
            <a:ext cx="779667" cy="1579500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lt1"/>
              </a:gs>
              <a:gs pos="79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7404852" y="1047225"/>
            <a:ext cx="1529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9.436 revisiones</a:t>
            </a:r>
            <a:endParaRPr sz="1100" dirty="0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4F4A6D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2.982 aprobadas y</a:t>
            </a:r>
            <a:endParaRPr sz="1100" b="1" dirty="0">
              <a:solidFill>
                <a:srgbClr val="4F4A6D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4F4A6D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6.454 rechazadas</a:t>
            </a:r>
            <a:r>
              <a:rPr lang="es" sz="1100" b="1" dirty="0">
                <a:solidFill>
                  <a:srgbClr val="4F4A6D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es" sz="11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dirty="0">
              <a:solidFill>
                <a:srgbClr val="212121"/>
              </a:solidFill>
            </a:endParaRPr>
          </a:p>
        </p:txBody>
      </p:sp>
      <p:sp>
        <p:nvSpPr>
          <p:cNvPr id="97" name="Google Shape;97;p14"/>
          <p:cNvSpPr/>
          <p:nvPr/>
        </p:nvSpPr>
        <p:spPr>
          <a:xfrm rot="5400000">
            <a:off x="8047387" y="2261926"/>
            <a:ext cx="502200" cy="1253525"/>
          </a:xfrm>
          <a:prstGeom prst="round2Same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lt1"/>
              </a:gs>
              <a:gs pos="79000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4"/>
          <p:cNvSpPr txBox="1"/>
          <p:nvPr/>
        </p:nvSpPr>
        <p:spPr>
          <a:xfrm>
            <a:off x="7774625" y="2616589"/>
            <a:ext cx="1100175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 dirty="0">
                <a:solidFill>
                  <a:srgbClr val="4F4A6D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20 visitas </a:t>
            </a:r>
            <a:r>
              <a:rPr lang="es" sz="11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a</a:t>
            </a:r>
            <a:endParaRPr sz="1100" dirty="0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CDA</a:t>
            </a:r>
            <a:endParaRPr sz="1100" dirty="0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7671725" y="3638375"/>
            <a:ext cx="102900" cy="102900"/>
          </a:xfrm>
          <a:prstGeom prst="ellipse">
            <a:avLst/>
          </a:prstGeom>
          <a:solidFill>
            <a:srgbClr val="A001B1"/>
          </a:solidFill>
          <a:ln w="9525" cap="flat" cmpd="sng">
            <a:solidFill>
              <a:srgbClr val="55035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7719025" y="3526900"/>
            <a:ext cx="13005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Puntos de seguimiento a parámetros de emisión (CDA)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7431275" y="4452713"/>
            <a:ext cx="102900" cy="102900"/>
          </a:xfrm>
          <a:prstGeom prst="ellipse">
            <a:avLst/>
          </a:prstGeom>
          <a:solidFill>
            <a:srgbClr val="B8D3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4"/>
          <p:cNvSpPr txBox="1"/>
          <p:nvPr/>
        </p:nvSpPr>
        <p:spPr>
          <a:xfrm>
            <a:off x="7480925" y="4350525"/>
            <a:ext cx="652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0 - 30</a:t>
            </a:r>
            <a:endParaRPr sz="80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31 - 60</a:t>
            </a:r>
            <a:endParaRPr sz="80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61 - 109</a:t>
            </a:r>
            <a:endParaRPr sz="80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110 - 212</a:t>
            </a:r>
            <a:endParaRPr sz="80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7431275" y="4577750"/>
            <a:ext cx="102900" cy="102900"/>
          </a:xfrm>
          <a:prstGeom prst="ellipse">
            <a:avLst/>
          </a:prstGeom>
          <a:solidFill>
            <a:srgbClr val="6A67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7431275" y="4702788"/>
            <a:ext cx="102900" cy="102900"/>
          </a:xfrm>
          <a:prstGeom prst="ellipse">
            <a:avLst/>
          </a:prstGeom>
          <a:solidFill>
            <a:srgbClr val="5A24A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4"/>
          <p:cNvSpPr/>
          <p:nvPr/>
        </p:nvSpPr>
        <p:spPr>
          <a:xfrm>
            <a:off x="7431275" y="4827850"/>
            <a:ext cx="102900" cy="102900"/>
          </a:xfrm>
          <a:prstGeom prst="ellipse">
            <a:avLst/>
          </a:prstGeom>
          <a:solidFill>
            <a:srgbClr val="59007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4"/>
          <p:cNvSpPr txBox="1"/>
          <p:nvPr/>
        </p:nvSpPr>
        <p:spPr>
          <a:xfrm>
            <a:off x="7345750" y="4049950"/>
            <a:ext cx="1579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Black"/>
                <a:ea typeface="Raleway Black"/>
                <a:cs typeface="Raleway Black"/>
                <a:sym typeface="Raleway Black"/>
              </a:rPr>
              <a:t>Cantidad de operativos de emisión de fuentes móviles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304800" y="3765338"/>
            <a:ext cx="102900" cy="102900"/>
          </a:xfrm>
          <a:prstGeom prst="ellipse">
            <a:avLst/>
          </a:prstGeom>
          <a:solidFill>
            <a:srgbClr val="B7DB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4"/>
          <p:cNvSpPr txBox="1"/>
          <p:nvPr/>
        </p:nvSpPr>
        <p:spPr>
          <a:xfrm>
            <a:off x="354450" y="3663150"/>
            <a:ext cx="1276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Estructura Ecológica Principal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Red de monitoreo de la calidad del aire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 Medium"/>
                <a:ea typeface="Raleway Medium"/>
                <a:cs typeface="Raleway Medium"/>
                <a:sym typeface="Raleway Medium"/>
              </a:rPr>
              <a:t>Actuación Técnica de ECS - Fuentes fijas</a:t>
            </a:r>
            <a:endParaRPr sz="800" dirty="0">
              <a:solidFill>
                <a:schemeClr val="tx1">
                  <a:lumMod val="85000"/>
                  <a:lumOff val="15000"/>
                </a:schemeClr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316650" y="4027275"/>
            <a:ext cx="79200" cy="79200"/>
          </a:xfrm>
          <a:prstGeom prst="rect">
            <a:avLst/>
          </a:prstGeom>
          <a:solidFill>
            <a:srgbClr val="E8E70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316650" y="4265500"/>
            <a:ext cx="102900" cy="792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5" title="Slides-RDC-2025-ambiente-mapa-final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5" title="PSA y adquisicion de predios (1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5259" y="978024"/>
            <a:ext cx="5248616" cy="3498368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</p:pic>
      <p:sp>
        <p:nvSpPr>
          <p:cNvPr id="117" name="Google Shape;117;p15"/>
          <p:cNvSpPr txBox="1"/>
          <p:nvPr/>
        </p:nvSpPr>
        <p:spPr>
          <a:xfrm>
            <a:off x="1289566" y="55427"/>
            <a:ext cx="6564868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dirty="0">
                <a:solidFill>
                  <a:srgbClr val="21212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Promovimos acciones de conservación de ecosistemas estratégicos para el recurso hídrico en Bogotá, Fómeque, Sesquilé, Guasca, La Calera y Guatavita</a:t>
            </a:r>
            <a:endParaRPr sz="1600" dirty="0">
              <a:solidFill>
                <a:srgbClr val="21212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1196678" y="954931"/>
            <a:ext cx="1635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12121"/>
                </a:solidFill>
                <a:latin typeface="Raleway Medium" pitchFamily="2" charset="0"/>
                <a:ea typeface="Raleway"/>
                <a:cs typeface="Raleway"/>
                <a:sym typeface="Raleway"/>
              </a:rPr>
              <a:t>Inversión de</a:t>
            </a:r>
            <a:endParaRPr dirty="0">
              <a:solidFill>
                <a:srgbClr val="212121"/>
              </a:solidFill>
              <a:latin typeface="Raleway Medium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119" name="Google Shape;119;p15"/>
          <p:cNvSpPr/>
          <p:nvPr/>
        </p:nvSpPr>
        <p:spPr>
          <a:xfrm rot="5400000">
            <a:off x="1317892" y="152233"/>
            <a:ext cx="471915" cy="2769463"/>
          </a:xfrm>
          <a:prstGeom prst="round2SameRect">
            <a:avLst>
              <a:gd name="adj1" fmla="val 28494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47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1253706" y="1265958"/>
            <a:ext cx="16356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26.207 M</a:t>
            </a:r>
            <a:endParaRPr sz="2200" dirty="0">
              <a:solidFill>
                <a:schemeClr val="lt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21" name="Google Shape;121;p15"/>
          <p:cNvSpPr/>
          <p:nvPr/>
        </p:nvSpPr>
        <p:spPr>
          <a:xfrm>
            <a:off x="470494" y="2258793"/>
            <a:ext cx="1517700" cy="442500"/>
          </a:xfrm>
          <a:prstGeom prst="round2DiagRect">
            <a:avLst>
              <a:gd name="adj1" fmla="val 46856"/>
              <a:gd name="adj2" fmla="val 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Ordenamiento Ambiental en Fincas</a:t>
            </a:r>
            <a:endParaRPr sz="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2" name="Google Shape;122;p15"/>
          <p:cNvSpPr/>
          <p:nvPr/>
        </p:nvSpPr>
        <p:spPr>
          <a:xfrm>
            <a:off x="939040" y="2691187"/>
            <a:ext cx="1032300" cy="442500"/>
          </a:xfrm>
          <a:prstGeom prst="round2DiagRect">
            <a:avLst>
              <a:gd name="adj1" fmla="val 46856"/>
              <a:gd name="adj2" fmla="val 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Acuerdo de Conservación</a:t>
            </a:r>
            <a:endParaRPr sz="1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2038693" y="2304082"/>
            <a:ext cx="113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10,03 ha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4" name="Google Shape;124;p15"/>
          <p:cNvSpPr txBox="1"/>
          <p:nvPr/>
        </p:nvSpPr>
        <p:spPr>
          <a:xfrm>
            <a:off x="2038693" y="2706209"/>
            <a:ext cx="113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43,38 ha</a:t>
            </a:r>
            <a:endParaRPr sz="15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532744" y="3151493"/>
            <a:ext cx="1438500" cy="442500"/>
          </a:xfrm>
          <a:prstGeom prst="round2DiagRect">
            <a:avLst>
              <a:gd name="adj1" fmla="val 46856"/>
              <a:gd name="adj2" fmla="val 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Pago por Servicios Ambientales</a:t>
            </a:r>
            <a:endParaRPr sz="12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6" name="Google Shape;126;p15"/>
          <p:cNvSpPr txBox="1"/>
          <p:nvPr/>
        </p:nvSpPr>
        <p:spPr>
          <a:xfrm>
            <a:off x="2038693" y="3183957"/>
            <a:ext cx="113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1.436,8 ha</a:t>
            </a:r>
            <a:endParaRPr sz="1500" b="1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7" name="Google Shape;127;p15"/>
          <p:cNvSpPr/>
          <p:nvPr/>
        </p:nvSpPr>
        <p:spPr>
          <a:xfrm>
            <a:off x="936507" y="1843781"/>
            <a:ext cx="1049400" cy="442500"/>
          </a:xfrm>
          <a:prstGeom prst="round2DiagRect">
            <a:avLst>
              <a:gd name="adj1" fmla="val 46856"/>
              <a:gd name="adj2" fmla="val 0"/>
            </a:avLst>
          </a:prstGeom>
          <a:noFill/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9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Adquisición predial</a:t>
            </a:r>
            <a:endParaRPr sz="80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8" name="Google Shape;128;p15"/>
          <p:cNvSpPr txBox="1"/>
          <p:nvPr/>
        </p:nvSpPr>
        <p:spPr>
          <a:xfrm>
            <a:off x="2038693" y="1862981"/>
            <a:ext cx="113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311,89 ha</a:t>
            </a:r>
            <a:endParaRPr sz="1500" b="1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895028" y="3614462"/>
            <a:ext cx="2197800" cy="361500"/>
          </a:xfrm>
          <a:prstGeom prst="roundRect">
            <a:avLst>
              <a:gd name="adj" fmla="val 16667"/>
            </a:avLst>
          </a:prstGeom>
          <a:solidFill>
            <a:srgbClr val="64AC5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994255" y="3600567"/>
            <a:ext cx="19878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Total 1.802,1 ha</a:t>
            </a:r>
            <a:endParaRPr sz="1600" b="1" dirty="0">
              <a:solidFill>
                <a:schemeClr val="lt1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131" name="Google Shape;131;p15"/>
          <p:cNvSpPr txBox="1"/>
          <p:nvPr/>
        </p:nvSpPr>
        <p:spPr>
          <a:xfrm>
            <a:off x="201988" y="4106332"/>
            <a:ext cx="3583879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5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Hemos adquirido</a:t>
            </a:r>
            <a:r>
              <a:rPr lang="es" sz="1050" dirty="0">
                <a:solidFill>
                  <a:srgbClr val="212121"/>
                </a:solidFill>
                <a:latin typeface="Raleway Black"/>
                <a:ea typeface="Raleway Black"/>
                <a:cs typeface="Raleway Black"/>
                <a:sym typeface="Raleway Black"/>
              </a:rPr>
              <a:t> 311,89 ha en 41 predios,</a:t>
            </a:r>
            <a:r>
              <a:rPr lang="es" sz="105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distribuidos en Cerros Orientales, las cuencas del Sumapaz (con dos predios que ocupan 291,85 ha), Teusacá y los corredores ecológicos Chiguaza y Fucha. </a:t>
            </a:r>
            <a:endParaRPr sz="1050" dirty="0">
              <a:solidFill>
                <a:srgbClr val="212121"/>
              </a:solidFill>
            </a:endParaRPr>
          </a:p>
        </p:txBody>
      </p:sp>
      <p:cxnSp>
        <p:nvCxnSpPr>
          <p:cNvPr id="134" name="Google Shape;134;p15"/>
          <p:cNvCxnSpPr/>
          <p:nvPr/>
        </p:nvCxnSpPr>
        <p:spPr>
          <a:xfrm>
            <a:off x="1988194" y="1834268"/>
            <a:ext cx="0" cy="17121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2" name="Google Shape;132;p15"/>
          <p:cNvSpPr/>
          <p:nvPr/>
        </p:nvSpPr>
        <p:spPr>
          <a:xfrm rot="-5400000">
            <a:off x="7838961" y="3394711"/>
            <a:ext cx="684900" cy="1924928"/>
          </a:xfrm>
          <a:prstGeom prst="round2SameRect">
            <a:avLst>
              <a:gd name="adj1" fmla="val 28494"/>
              <a:gd name="adj2" fmla="val 0"/>
            </a:avLst>
          </a:prstGeom>
          <a:gradFill>
            <a:gsLst>
              <a:gs pos="0">
                <a:schemeClr val="lt1"/>
              </a:gs>
              <a:gs pos="58999">
                <a:srgbClr val="FFFFFF"/>
              </a:gs>
              <a:gs pos="100000">
                <a:srgbClr val="FFFFFF">
                  <a:alpha val="0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7323221" y="3920750"/>
            <a:ext cx="1726554" cy="97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800"/>
              </a:spcBef>
              <a:spcAft>
                <a:spcPts val="1800"/>
              </a:spcAft>
              <a:buNone/>
            </a:pPr>
            <a:r>
              <a:rPr lang="es" sz="1000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Zonas clave como el páramo de </a:t>
            </a:r>
            <a:r>
              <a:rPr lang="es" sz="1000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Chingaza y el embalse de Tominé.</a:t>
            </a:r>
            <a:endParaRPr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/>
        </p:nvSpPr>
        <p:spPr>
          <a:xfrm>
            <a:off x="6893288" y="3691766"/>
            <a:ext cx="1635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dirty="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Inversión de</a:t>
            </a:r>
            <a:endParaRPr sz="1500" dirty="0">
              <a:solidFill>
                <a:srgbClr val="21212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Google Shape;141;p16"/>
          <p:cNvSpPr/>
          <p:nvPr/>
        </p:nvSpPr>
        <p:spPr>
          <a:xfrm rot="-5400000">
            <a:off x="7892283" y="3051126"/>
            <a:ext cx="509400" cy="2507388"/>
          </a:xfrm>
          <a:prstGeom prst="round2SameRect">
            <a:avLst>
              <a:gd name="adj1" fmla="val 28494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47000">
                <a:srgbClr val="F7B010"/>
              </a:gs>
              <a:gs pos="100000">
                <a:srgbClr val="FFFFFF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6"/>
          <p:cNvSpPr txBox="1"/>
          <p:nvPr/>
        </p:nvSpPr>
        <p:spPr>
          <a:xfrm>
            <a:off x="6893288" y="4021995"/>
            <a:ext cx="16356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600" b="1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8.925 M</a:t>
            </a:r>
            <a:endParaRPr sz="2600" b="1" dirty="0">
              <a:solidFill>
                <a:schemeClr val="lt1"/>
              </a:solidFill>
              <a:latin typeface="Raleway Black" pitchFamily="2" charset="0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143" name="Google Shape;143;p16"/>
          <p:cNvSpPr txBox="1"/>
          <p:nvPr/>
        </p:nvSpPr>
        <p:spPr>
          <a:xfrm>
            <a:off x="706955" y="594351"/>
            <a:ext cx="4172325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 dirty="0">
                <a:solidFill>
                  <a:srgbClr val="FFC000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140 proyectos </a:t>
            </a:r>
            <a:r>
              <a:rPr lang="es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reducen el consumo de agua entre</a:t>
            </a:r>
            <a:r>
              <a:rPr lang="es" b="1" dirty="0">
                <a:solidFill>
                  <a:schemeClr val="lt1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 </a:t>
            </a:r>
            <a:r>
              <a:rPr lang="es" b="1" dirty="0">
                <a:solidFill>
                  <a:srgbClr val="FFC000"/>
                </a:solidFill>
                <a:latin typeface="Raleway Black" pitchFamily="2" charset="0"/>
                <a:ea typeface="Raleway Black"/>
                <a:cs typeface="Raleway Black"/>
                <a:sym typeface="Raleway Black"/>
              </a:rPr>
              <a:t>25% y 40% </a:t>
            </a:r>
            <a:r>
              <a:rPr lang="es" b="1" dirty="0">
                <a:solidFill>
                  <a:schemeClr val="lt1"/>
                </a:solidFill>
                <a:latin typeface="Raleway Black" pitchFamily="2" charset="0"/>
                <a:ea typeface="Raleway"/>
                <a:cs typeface="Raleway"/>
                <a:sym typeface="Raleway"/>
              </a:rPr>
              <a:t>con el apoyo de la Secretaría Distrital de Ambiente.</a:t>
            </a:r>
            <a:endParaRPr b="1" dirty="0">
              <a:solidFill>
                <a:schemeClr val="lt1"/>
              </a:solidFill>
              <a:latin typeface="Raleway Black" pitchFamily="2" charset="0"/>
            </a:endParaRPr>
          </a:p>
        </p:txBody>
      </p:sp>
      <p:sp>
        <p:nvSpPr>
          <p:cNvPr id="144" name="Google Shape;144;p16"/>
          <p:cNvSpPr/>
          <p:nvPr/>
        </p:nvSpPr>
        <p:spPr>
          <a:xfrm>
            <a:off x="7342600" y="182476"/>
            <a:ext cx="102900" cy="102900"/>
          </a:xfrm>
          <a:prstGeom prst="ellipse">
            <a:avLst/>
          </a:prstGeom>
          <a:solidFill>
            <a:srgbClr val="B7DB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7389900" y="71001"/>
            <a:ext cx="17541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1212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Estructura Ecológica Principal</a:t>
            </a:r>
            <a:endParaRPr sz="800">
              <a:solidFill>
                <a:srgbClr val="21212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1212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1212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Proyecto de Ecourbanismo y Construcción Sostenible</a:t>
            </a:r>
            <a:endParaRPr sz="800">
              <a:solidFill>
                <a:srgbClr val="21212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21212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800">
                <a:solidFill>
                  <a:srgbClr val="212121"/>
                </a:solidFill>
                <a:latin typeface="Raleway Medium"/>
                <a:ea typeface="Raleway Medium"/>
                <a:cs typeface="Raleway Medium"/>
                <a:sym typeface="Raleway Medium"/>
              </a:rPr>
              <a:t>Proyecto de producción y consumo sostenible</a:t>
            </a:r>
            <a:endParaRPr sz="800">
              <a:solidFill>
                <a:srgbClr val="212121"/>
              </a:solidFill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146" name="Google Shape;146;p16"/>
          <p:cNvSpPr/>
          <p:nvPr/>
        </p:nvSpPr>
        <p:spPr>
          <a:xfrm>
            <a:off x="7342600" y="424264"/>
            <a:ext cx="102900" cy="102900"/>
          </a:xfrm>
          <a:prstGeom prst="ellipse">
            <a:avLst/>
          </a:prstGeom>
          <a:solidFill>
            <a:srgbClr val="C602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>
            <a:off x="7374825" y="787476"/>
            <a:ext cx="84000" cy="87000"/>
          </a:xfrm>
          <a:prstGeom prst="mathPlus">
            <a:avLst>
              <a:gd name="adj1" fmla="val 23520"/>
            </a:avLst>
          </a:prstGeom>
          <a:solidFill>
            <a:srgbClr val="00AA84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306300" y="4392075"/>
            <a:ext cx="46722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200">
                <a:solidFill>
                  <a:srgbClr val="212121"/>
                </a:solidFill>
                <a:latin typeface="Raleway Black"/>
                <a:ea typeface="Raleway Black"/>
                <a:cs typeface="Raleway Black"/>
                <a:sym typeface="Raleway Black"/>
              </a:rPr>
              <a:t>Implementación</a:t>
            </a:r>
            <a:r>
              <a:rPr lang="es" sz="1200">
                <a:solidFill>
                  <a:srgbClr val="212121"/>
                </a:solidFill>
                <a:latin typeface="Raleway"/>
                <a:ea typeface="Raleway"/>
                <a:cs typeface="Raleway"/>
                <a:sym typeface="Raleway"/>
              </a:rPr>
              <a:t> de sistemas de retención y/o infiltración de agua, aprovechamiento de aguas lluvia y de aguas grises.</a:t>
            </a:r>
            <a:endParaRPr sz="1200">
              <a:solidFill>
                <a:srgbClr val="212121"/>
              </a:solidFill>
            </a:endParaRPr>
          </a:p>
        </p:txBody>
      </p:sp>
      <p:sp>
        <p:nvSpPr>
          <p:cNvPr id="149" name="Google Shape;149;p16"/>
          <p:cNvSpPr/>
          <p:nvPr/>
        </p:nvSpPr>
        <p:spPr>
          <a:xfrm>
            <a:off x="636192" y="2286000"/>
            <a:ext cx="2951400" cy="1743839"/>
          </a:xfrm>
          <a:prstGeom prst="roundRect">
            <a:avLst>
              <a:gd name="adj" fmla="val 11607"/>
            </a:avLst>
          </a:prstGeom>
          <a:solidFill>
            <a:schemeClr val="lt1"/>
          </a:solidFill>
          <a:ln>
            <a:noFill/>
          </a:ln>
          <a:effectLst>
            <a:outerShdw blurRad="357188" dist="76200" dir="4680000" algn="bl" rotWithShape="0">
              <a:srgbClr val="000000">
                <a:alpha val="2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706955" y="2592886"/>
            <a:ext cx="2858100" cy="946500"/>
          </a:xfrm>
          <a:prstGeom prst="round2DiagRect">
            <a:avLst>
              <a:gd name="adj1" fmla="val 0"/>
              <a:gd name="adj2" fmla="val 0"/>
            </a:avLst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algn="ctr"/>
            <a:r>
              <a:rPr lang="es-CO" sz="1200" b="1" dirty="0">
                <a:latin typeface="Raleway Black" pitchFamily="2" charset="0"/>
              </a:rPr>
              <a:t>Bogotá Construcción Sostenible: </a:t>
            </a:r>
            <a:r>
              <a:rPr lang="es-CO" sz="1200" dirty="0">
                <a:latin typeface="Raleway Black" pitchFamily="2" charset="0"/>
              </a:rPr>
              <a:t> </a:t>
            </a:r>
          </a:p>
          <a:p>
            <a:pPr algn="ctr"/>
            <a:r>
              <a:rPr lang="es-CO" sz="1200" b="1" dirty="0">
                <a:latin typeface="Raleway Black" pitchFamily="2" charset="0"/>
              </a:rPr>
              <a:t>43 proyectos</a:t>
            </a:r>
            <a:r>
              <a:rPr lang="es-CO" sz="1200" dirty="0">
                <a:latin typeface="Raleway Black" pitchFamily="2" charset="0"/>
              </a:rPr>
              <a:t> </a:t>
            </a:r>
            <a:r>
              <a:rPr lang="es-CO" sz="1200" dirty="0">
                <a:latin typeface="Raleway" panose="020B0604020202020204" charset="0"/>
              </a:rPr>
              <a:t>lograron ahorros de agua de hasta el </a:t>
            </a:r>
            <a:r>
              <a:rPr lang="es-CO" sz="1200" dirty="0">
                <a:latin typeface="Raleway Black" pitchFamily="2" charset="0"/>
              </a:rPr>
              <a:t>40%.</a:t>
            </a:r>
          </a:p>
          <a:p>
            <a:pPr algn="ctr"/>
            <a:br>
              <a:rPr lang="es-CO" sz="1200" dirty="0">
                <a:latin typeface="Raleway" panose="020B0604020202020204" charset="0"/>
              </a:rPr>
            </a:br>
            <a:r>
              <a:rPr lang="es-CO" sz="1200" b="1" dirty="0">
                <a:latin typeface="Raleway Black" pitchFamily="2" charset="0"/>
              </a:rPr>
              <a:t>Gestión Ambiental Empresarial de Bogotá: 97 proyectos</a:t>
            </a:r>
            <a:r>
              <a:rPr lang="es-CO" sz="1200" dirty="0">
                <a:latin typeface="Raleway" panose="020B0604020202020204" charset="0"/>
              </a:rPr>
              <a:t> lograron ahorros de agua de hasta el </a:t>
            </a:r>
            <a:r>
              <a:rPr lang="es-CO" sz="1200" dirty="0">
                <a:latin typeface="Raleway Black" pitchFamily="2" charset="0"/>
              </a:rPr>
              <a:t>25%</a:t>
            </a:r>
            <a:endParaRPr sz="1200" b="1" dirty="0">
              <a:solidFill>
                <a:srgbClr val="000000"/>
              </a:solidFill>
              <a:latin typeface="Raleway Black" pitchFamily="2" charset="0"/>
              <a:ea typeface="Raleway"/>
              <a:cs typeface="Raleway"/>
              <a:sym typeface="Raleway"/>
            </a:endParaRPr>
          </a:p>
        </p:txBody>
      </p:sp>
      <p:sp>
        <p:nvSpPr>
          <p:cNvPr id="14" name="Google Shape;451;p39"/>
          <p:cNvSpPr/>
          <p:nvPr/>
        </p:nvSpPr>
        <p:spPr>
          <a:xfrm>
            <a:off x="1442453" y="3773977"/>
            <a:ext cx="564354" cy="511724"/>
          </a:xfrm>
          <a:prstGeom prst="round2DiagRect">
            <a:avLst>
              <a:gd name="adj1" fmla="val 46856"/>
              <a:gd name="adj2" fmla="val 15615"/>
            </a:avLst>
          </a:prstGeom>
          <a:solidFill>
            <a:srgbClr val="00B050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88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Sector privado</a:t>
            </a:r>
            <a:endParaRPr sz="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" name="Google Shape;452;p39"/>
          <p:cNvSpPr/>
          <p:nvPr/>
        </p:nvSpPr>
        <p:spPr>
          <a:xfrm>
            <a:off x="2149607" y="3773977"/>
            <a:ext cx="564354" cy="511724"/>
          </a:xfrm>
          <a:prstGeom prst="round2DiagRect">
            <a:avLst>
              <a:gd name="adj1" fmla="val 46856"/>
              <a:gd name="adj2" fmla="val 15615"/>
            </a:avLst>
          </a:prstGeom>
          <a:solidFill>
            <a:srgbClr val="00B050"/>
          </a:solidFill>
          <a:ln>
            <a:noFill/>
          </a:ln>
          <a:effectLst>
            <a:outerShdw blurRad="171450" dist="19050" dir="540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1200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9</a:t>
            </a:r>
            <a:endParaRPr sz="1200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" sz="600" b="1" dirty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rPr>
              <a:t>Sector público</a:t>
            </a:r>
            <a:endParaRPr sz="600" b="1" dirty="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 title="ma7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562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BD2612-AE18-48D7-B93D-6EF6B48193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1302AD-1933-4CDF-A6F3-9263EDDA9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304F30D-83D6-4E9E-91B7-8965B4E0C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61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D7EB48-0B23-4705-ADEE-6D1D26FA75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63D1944-10E8-4EF5-966A-BE584366FE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343EB0-2FA9-4966-A7F0-2E3C6EDAB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6234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FFEA3A-F802-4B8B-8DA0-B3208033B0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DBF595A-90CF-4932-A4E0-41BD5B5C75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C2C810-DF25-46AC-97C4-BA35ECED8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5041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EF2AFB-73D5-4D4C-A7D8-F3A855B70D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023FF9-A2F5-4B46-94B5-830DA6FC92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3A1EA80-0206-498A-91EC-0CC338752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399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B3B43-649B-4B58-8699-4B7FB448C2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8BBDAFF-5522-46CB-BF12-500AF61ABD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639E3DD-A01B-4A97-A7F4-14F2CEDB0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5165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7519AF-B30A-4D94-A334-3F2530429E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85960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2165</Words>
  <Application>Microsoft Office PowerPoint</Application>
  <PresentationFormat>Presentación en pantalla (16:9)</PresentationFormat>
  <Paragraphs>329</Paragraphs>
  <Slides>48</Slides>
  <Notes>43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8" baseType="lpstr">
      <vt:lpstr>Raleway SemiBold</vt:lpstr>
      <vt:lpstr>Raleway Black</vt:lpstr>
      <vt:lpstr>Raleway ExtraBold</vt:lpstr>
      <vt:lpstr>Raleway</vt:lpstr>
      <vt:lpstr>Montserrat Medium</vt:lpstr>
      <vt:lpstr>Raleway Medium</vt:lpstr>
      <vt:lpstr>Arial Narrow</vt:lpstr>
      <vt:lpstr>Arial</vt:lpstr>
      <vt:lpstr>Calibri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LUIS.ACOSTA</dc:creator>
  <cp:lastModifiedBy>SALA DE COMUNICACIONES</cp:lastModifiedBy>
  <cp:revision>5</cp:revision>
  <dcterms:modified xsi:type="dcterms:W3CDTF">2025-04-25T12:44:55Z</dcterms:modified>
</cp:coreProperties>
</file>