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57" r:id="rId3"/>
    <p:sldId id="276" r:id="rId4"/>
    <p:sldId id="271" r:id="rId5"/>
    <p:sldId id="274" r:id="rId6"/>
    <p:sldId id="275" r:id="rId7"/>
    <p:sldId id="270" r:id="rId8"/>
    <p:sldId id="277" r:id="rId9"/>
    <p:sldId id="279" r:id="rId10"/>
    <p:sldId id="278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4F76E-B03F-43FC-8759-ACD80C357F6F}" type="datetimeFigureOut">
              <a:rPr lang="es-CO" smtClean="0"/>
              <a:t>11/12/2019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72513-CA33-4E9C-842B-09BDBAA57D9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444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1FB52-B91C-4776-8553-A05BC8D82D9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30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1FB52-B91C-4776-8553-A05BC8D82D9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1FB52-B91C-4776-8553-A05BC8D82D9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91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1FB52-B91C-4776-8553-A05BC8D82D9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98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8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53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92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6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26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48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9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26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56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98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6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2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3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3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5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1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3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1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5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6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9F58C-37E8-4377-B51E-704F720F47F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06B9A-61E1-40D8-959A-B3601B31D3B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7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831001" y="2420888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JBB</a:t>
            </a:r>
          </a:p>
          <a:p>
            <a:pPr algn="ctr"/>
            <a:endParaRPr lang="es-CO" sz="44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s-CO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Presentación avance implementación política</a:t>
            </a:r>
          </a:p>
          <a:p>
            <a:pPr algn="ctr"/>
            <a:r>
              <a:rPr lang="es-CO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pública distrital de ruralidad</a:t>
            </a:r>
          </a:p>
        </p:txBody>
      </p:sp>
    </p:spTree>
    <p:extLst>
      <p:ext uri="{BB962C8B-B14F-4D97-AF65-F5344CB8AC3E}">
        <p14:creationId xmlns:p14="http://schemas.microsoft.com/office/powerpoint/2010/main" val="72080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61" y="316455"/>
            <a:ext cx="10023880" cy="52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71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_tradnl" b="1" dirty="0">
                <a:solidFill>
                  <a:schemeClr val="accent1"/>
                </a:solidFill>
              </a:rPr>
              <a:t>Territorios del proyecto</a:t>
            </a:r>
            <a:endParaRPr lang="es-CO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85652" y="1496292"/>
            <a:ext cx="1065216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Usme: Agroecología </a:t>
            </a:r>
            <a:r>
              <a:rPr lang="mr-IN" sz="3200" dirty="0"/>
              <a:t>–</a:t>
            </a:r>
            <a:r>
              <a:rPr lang="es-ES_tradnl" sz="3200" dirty="0"/>
              <a:t> Modelo de producción campesina.</a:t>
            </a:r>
          </a:p>
          <a:p>
            <a:endParaRPr lang="es-ES_tradnl" sz="3200" dirty="0"/>
          </a:p>
          <a:p>
            <a:r>
              <a:rPr lang="es-ES_tradnl" sz="3200" dirty="0"/>
              <a:t>Sumapaz: Agroecología y salud </a:t>
            </a:r>
            <a:r>
              <a:rPr lang="mr-IN" sz="3200" dirty="0"/>
              <a:t>–</a:t>
            </a:r>
            <a:r>
              <a:rPr lang="es-ES_tradnl" sz="3200" dirty="0"/>
              <a:t> Modelo de producción y conocimiento ancestral.</a:t>
            </a:r>
          </a:p>
          <a:p>
            <a:endParaRPr lang="es-ES_tradnl" sz="3200" dirty="0"/>
          </a:p>
          <a:p>
            <a:r>
              <a:rPr lang="es-ES_tradnl" sz="3200" dirty="0"/>
              <a:t>Cerros Orientales: Modelo de educación, apropiación social mediante </a:t>
            </a:r>
            <a:r>
              <a:rPr lang="es-ES_tradnl" sz="3200" dirty="0" err="1"/>
              <a:t>replicabilidad</a:t>
            </a:r>
            <a:r>
              <a:rPr lang="es-ES_tradnl" sz="3200" dirty="0"/>
              <a:t> en casa.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19985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7043" y="1398494"/>
            <a:ext cx="7767918" cy="3893952"/>
          </a:xfrm>
        </p:spPr>
        <p:txBody>
          <a:bodyPr numCol="2">
            <a:normAutofit fontScale="25000" lnSpcReduction="20000"/>
          </a:bodyPr>
          <a:lstStyle/>
          <a:p>
            <a:r>
              <a:rPr lang="es-CO" sz="8000" dirty="0">
                <a:latin typeface="Arial Rounded MT Bold" panose="020F0704030504030204" pitchFamily="34" charset="0"/>
              </a:rPr>
              <a:t>Territorio</a:t>
            </a:r>
          </a:p>
          <a:p>
            <a:pPr algn="just"/>
            <a:r>
              <a:rPr lang="es-CO" sz="8000" dirty="0">
                <a:latin typeface="Arial Rounded MT Bold" panose="020F0704030504030204" pitchFamily="34" charset="0"/>
              </a:rPr>
              <a:t>Biodiversidad – identificación del ecosistema, flora y fauna</a:t>
            </a:r>
          </a:p>
          <a:p>
            <a:pPr algn="just"/>
            <a:r>
              <a:rPr lang="es-CO" sz="8000" dirty="0">
                <a:latin typeface="Arial Rounded MT Bold" panose="020F0704030504030204" pitchFamily="34" charset="0"/>
              </a:rPr>
              <a:t>Biodiversidad – Servicios Ecosistémicos </a:t>
            </a:r>
          </a:p>
          <a:p>
            <a:pPr marL="0" indent="0" algn="just">
              <a:buNone/>
            </a:pPr>
            <a:r>
              <a:rPr lang="es-CO" sz="8000" u="sng" dirty="0" err="1">
                <a:latin typeface="Arial Rounded MT Bold" panose="020F0704030504030204" pitchFamily="34" charset="0"/>
              </a:rPr>
              <a:t>Ecotalleres</a:t>
            </a:r>
            <a:endParaRPr lang="es-CO" sz="8000" u="sng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Elaboración de compost y </a:t>
            </a:r>
            <a:r>
              <a:rPr lang="es-ES" sz="8000" dirty="0" err="1">
                <a:latin typeface="Arial Rounded MT Bold" panose="020F0704030504030204" pitchFamily="34" charset="0"/>
              </a:rPr>
              <a:t>Bio</a:t>
            </a:r>
            <a:r>
              <a:rPr lang="es-ES" sz="8000" dirty="0">
                <a:latin typeface="Arial Rounded MT Bold" panose="020F0704030504030204" pitchFamily="34" charset="0"/>
              </a:rPr>
              <a:t> preparados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Elaboración de semilleros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Bioingeniería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Fallo de Cerros orientales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Las aves del Nodo Cerros Orientales (monitoreo participativo)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Artrópodos del Nodo Cerros Orientales (monitoreo participativo)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Interpretación Ambiental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Plantas del Nodo Cerros Orientales (monitoreo participativo)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Plantas Medicinales, elaboración de crema y ungüentos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Elaboración de lácteos y vino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Recorridos guiados Nodo Cerros orientales.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ES" sz="8000" dirty="0">
                <a:latin typeface="Arial Rounded MT Bold" panose="020F0704030504030204" pitchFamily="34" charset="0"/>
              </a:rPr>
              <a:t>Servicios ecosistémicos</a:t>
            </a:r>
            <a:endParaRPr lang="es-CO" sz="8000" dirty="0">
              <a:latin typeface="Arial Rounded MT Bold" panose="020F0704030504030204" pitchFamily="34" charset="0"/>
            </a:endParaRPr>
          </a:p>
          <a:p>
            <a:pPr algn="just"/>
            <a:endParaRPr lang="es-CO" dirty="0">
              <a:latin typeface="Arial Rounded MT Bold" panose="020F0704030504030204" pitchFamily="34" charset="0"/>
            </a:endParaRPr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es-CO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s-CO" dirty="0">
              <a:latin typeface="Arial Rounded MT Bold" panose="020F0704030504030204" pitchFamily="34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21341" y="67235"/>
            <a:ext cx="10972800" cy="1143000"/>
          </a:xfrm>
        </p:spPr>
        <p:txBody>
          <a:bodyPr>
            <a:normAutofit/>
          </a:bodyPr>
          <a:lstStyle/>
          <a:p>
            <a:r>
              <a:rPr lang="es-CO" sz="22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Nodo Cerros Orientales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63" y="1210235"/>
            <a:ext cx="3218950" cy="19710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63" y="3571225"/>
            <a:ext cx="3218950" cy="19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5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22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Nodo de Agrobiodiversidad de Usme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384982"/>
            <a:ext cx="5384800" cy="4525963"/>
          </a:xfrm>
        </p:spPr>
        <p:txBody>
          <a:bodyPr>
            <a:normAutofit fontScale="62500" lnSpcReduction="20000"/>
          </a:bodyPr>
          <a:lstStyle/>
          <a:p>
            <a:r>
              <a:rPr lang="es-CO" dirty="0">
                <a:latin typeface="Arial Rounded MT Bold" panose="020F0704030504030204" pitchFamily="34" charset="0"/>
              </a:rPr>
              <a:t>Territorio</a:t>
            </a:r>
          </a:p>
          <a:p>
            <a:pPr algn="just"/>
            <a:r>
              <a:rPr lang="es-CO" dirty="0">
                <a:latin typeface="Arial Rounded MT Bold" panose="020F0704030504030204" pitchFamily="34" charset="0"/>
              </a:rPr>
              <a:t>Biodiversidad – identificación del ecosistema, flora y fauna</a:t>
            </a:r>
          </a:p>
          <a:p>
            <a:pPr algn="just"/>
            <a:r>
              <a:rPr lang="es-CO" dirty="0">
                <a:latin typeface="Arial Rounded MT Bold" panose="020F0704030504030204" pitchFamily="34" charset="0"/>
              </a:rPr>
              <a:t>Biodiversidad – Servicios Ecosistémicos </a:t>
            </a:r>
          </a:p>
          <a:p>
            <a:pPr algn="just"/>
            <a:r>
              <a:rPr lang="es-CO" dirty="0">
                <a:latin typeface="Arial Rounded MT Bold" panose="020F0704030504030204" pitchFamily="34" charset="0"/>
              </a:rPr>
              <a:t>Agricultura ecológica y convencional</a:t>
            </a:r>
          </a:p>
          <a:p>
            <a:pPr marL="0" indent="0" algn="just">
              <a:buNone/>
            </a:pPr>
            <a:r>
              <a:rPr lang="es-CO" sz="2900" dirty="0">
                <a:latin typeface="Arial Rounded MT Bold" panose="020F0704030504030204" pitchFamily="34" charset="0"/>
              </a:rPr>
              <a:t>Apropiación social de la ciencia, la tecnología y la innovación (ASCT): línea de acción de intercambio y transferencia del conocimiento</a:t>
            </a:r>
          </a:p>
          <a:p>
            <a:pPr algn="just"/>
            <a:r>
              <a:rPr lang="es-CO" dirty="0">
                <a:latin typeface="Arial Rounded MT Bold" panose="020F0704030504030204" pitchFamily="34" charset="0"/>
              </a:rPr>
              <a:t>Apropiación, monitoreo de la biodiversidad y transferencia del conocimiento - Participación Comunitaria en el Nodo de Usme</a:t>
            </a:r>
          </a:p>
          <a:p>
            <a:pPr algn="just"/>
            <a:r>
              <a:rPr lang="es-CO" dirty="0">
                <a:latin typeface="Arial Rounded MT Bold" panose="020F0704030504030204" pitchFamily="34" charset="0"/>
              </a:rPr>
              <a:t>Talleres de Educación Ambiental con énfasis en agrobiodiversidad </a:t>
            </a:r>
          </a:p>
          <a:p>
            <a:pPr algn="just"/>
            <a:r>
              <a:rPr lang="es-CO" dirty="0">
                <a:latin typeface="Arial Rounded MT Bold" panose="020F0704030504030204" pitchFamily="34" charset="0"/>
              </a:rPr>
              <a:t>Recorridos de interpretación ambiental por el Nodo Usme</a:t>
            </a:r>
          </a:p>
          <a:p>
            <a:pPr algn="just"/>
            <a:r>
              <a:rPr lang="es-CO" dirty="0">
                <a:latin typeface="Arial Rounded MT Bold" panose="020F0704030504030204" pitchFamily="34" charset="0"/>
              </a:rPr>
              <a:t>Escuela Agroecológica de Usme</a:t>
            </a:r>
          </a:p>
          <a:p>
            <a:pPr algn="just"/>
            <a:endParaRPr lang="es-CO" dirty="0">
              <a:latin typeface="Arial Rounded MT Bold" panose="020F0704030504030204" pitchFamily="34" charset="0"/>
            </a:endParaRPr>
          </a:p>
          <a:p>
            <a:endParaRPr lang="es-CO" b="1" dirty="0"/>
          </a:p>
          <a:p>
            <a:endParaRPr lang="es-CO" dirty="0"/>
          </a:p>
          <a:p>
            <a:endParaRPr lang="es-ES" dirty="0">
              <a:latin typeface="Arial Rounded MT Bold" panose="020F0704030504030204" pitchFamily="34" charset="0"/>
            </a:endParaRPr>
          </a:p>
          <a:p>
            <a:pPr algn="just"/>
            <a:endParaRPr lang="es-CO" dirty="0">
              <a:latin typeface="Arial Rounded MT Bold" panose="020F0704030504030204" pitchFamily="34" charset="0"/>
            </a:endParaRPr>
          </a:p>
          <a:p>
            <a:endParaRPr lang="es-CO" dirty="0">
              <a:latin typeface="Arial Rounded MT Bold" panose="020F0704030504030204" pitchFamily="34" charset="0"/>
            </a:endParaRPr>
          </a:p>
          <a:p>
            <a:endParaRPr lang="es-CO" dirty="0">
              <a:latin typeface="Arial Rounded MT Bold" panose="020F0704030504030204" pitchFamily="34" charset="0"/>
            </a:endParaRPr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26327"/>
            <a:ext cx="53848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s-CO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s-CO" dirty="0">
              <a:latin typeface="Arial Rounded MT Bold" panose="020F0704030504030204" pitchFamily="34" charset="0"/>
            </a:endParaRPr>
          </a:p>
          <a:p>
            <a:endParaRPr lang="es-ES" dirty="0">
              <a:latin typeface="Arial Rounded MT Bold" panose="020F0704030504030204" pitchFamily="34" charset="0"/>
            </a:endParaRPr>
          </a:p>
          <a:p>
            <a:endParaRPr lang="es-CO" dirty="0">
              <a:latin typeface="Arial Rounded MT Bold" panose="020F0704030504030204" pitchFamily="34" charset="0"/>
            </a:endParaRPr>
          </a:p>
          <a:p>
            <a:endParaRPr lang="es-CO" dirty="0">
              <a:latin typeface="Arial Rounded MT Bold" panose="020F0704030504030204" pitchFamily="34" charset="0"/>
            </a:endParaRPr>
          </a:p>
          <a:p>
            <a:endParaRPr lang="es-CO" dirty="0">
              <a:latin typeface="Arial Rounded MT Bold" panose="020F0704030504030204" pitchFamily="34" charset="0"/>
            </a:endParaRPr>
          </a:p>
          <a:p>
            <a:endParaRPr lang="es-CO" dirty="0">
              <a:latin typeface="Arial Rounded MT Bold" panose="020F07040305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72" y="1228228"/>
            <a:ext cx="3107377" cy="23305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72" y="3767449"/>
            <a:ext cx="3187618" cy="17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1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5650" y="0"/>
            <a:ext cx="10972800" cy="803684"/>
          </a:xfrm>
        </p:spPr>
        <p:txBody>
          <a:bodyPr>
            <a:normAutofit/>
          </a:bodyPr>
          <a:lstStyle/>
          <a:p>
            <a:r>
              <a:rPr lang="es-CO" sz="22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Nodo Sumapaz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3839" y="542426"/>
            <a:ext cx="6588036" cy="5623242"/>
          </a:xfrm>
        </p:spPr>
        <p:txBody>
          <a:bodyPr numCol="1">
            <a:noAutofit/>
          </a:bodyPr>
          <a:lstStyle/>
          <a:p>
            <a:pPr marL="0" indent="0" algn="just">
              <a:buNone/>
            </a:pPr>
            <a:r>
              <a:rPr lang="es-MX" sz="1600" u="sng" dirty="0">
                <a:latin typeface="Arial Rounded MT Bold" panose="020F0704030504030204" pitchFamily="34" charset="0"/>
              </a:rPr>
              <a:t>Línea 1. Principios básicos de agroecología </a:t>
            </a:r>
            <a:endParaRPr lang="es-CO" sz="1600" u="sng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1. El suelo un órgano vivo: su cuidado (</a:t>
            </a:r>
            <a:r>
              <a:rPr lang="es-MX" sz="1600" dirty="0" err="1">
                <a:latin typeface="Arial Rounded MT Bold" panose="020F0704030504030204" pitchFamily="34" charset="0"/>
              </a:rPr>
              <a:t>biopreparados</a:t>
            </a:r>
            <a:r>
              <a:rPr lang="es-MX" sz="1600" dirty="0">
                <a:latin typeface="Arial Rounded MT Bold" panose="020F0704030504030204" pitchFamily="34" charset="0"/>
              </a:rPr>
              <a:t>)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2. Compostaje y </a:t>
            </a:r>
            <a:r>
              <a:rPr lang="es-MX" sz="1600" dirty="0" err="1">
                <a:latin typeface="Arial Rounded MT Bold" panose="020F0704030504030204" pitchFamily="34" charset="0"/>
              </a:rPr>
              <a:t>lombricultivos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3. Semillas Nativas y cosecha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4. Autogestión y comercialización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marL="0" indent="0" algn="just">
              <a:buNone/>
            </a:pPr>
            <a:r>
              <a:rPr lang="es-MX" sz="1600" u="sng" dirty="0">
                <a:latin typeface="Arial Rounded MT Bold" panose="020F0704030504030204" pitchFamily="34" charset="0"/>
              </a:rPr>
              <a:t>Línea 2.  Soberanía Alimentaria y </a:t>
            </a:r>
            <a:r>
              <a:rPr lang="es-MX" sz="1600" u="sng" dirty="0" err="1">
                <a:latin typeface="Arial Rounded MT Bold" panose="020F0704030504030204" pitchFamily="34" charset="0"/>
              </a:rPr>
              <a:t>EcoSalud</a:t>
            </a:r>
            <a:endParaRPr lang="es-CO" sz="1600" u="sng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 Tema 1.  Retrato de Huertas 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 Tema 2.  Historia de alimentos ancestrales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 Tema 3.  Preparación de recetas tradicionales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 Tema 4.  Valores Nutricionales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marL="0" indent="0" algn="just">
              <a:buNone/>
            </a:pPr>
            <a:r>
              <a:rPr lang="es-MX" sz="1600" u="sng" dirty="0">
                <a:latin typeface="Arial Rounded MT Bold" panose="020F0704030504030204" pitchFamily="34" charset="0"/>
              </a:rPr>
              <a:t>Línea 3. Conocimiento Tradicional de Plantas Medicinales</a:t>
            </a:r>
            <a:endParaRPr lang="es-CO" sz="1600" u="sng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1. Inventario de plantas que curan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2. Recetas de páramo (</a:t>
            </a:r>
            <a:r>
              <a:rPr lang="es-MX" sz="1600" dirty="0" err="1">
                <a:latin typeface="Arial Rounded MT Bold" panose="020F0704030504030204" pitchFamily="34" charset="0"/>
              </a:rPr>
              <a:t>Arnika</a:t>
            </a:r>
            <a:r>
              <a:rPr lang="es-MX" sz="1600" dirty="0">
                <a:latin typeface="Arial Rounded MT Bold" panose="020F0704030504030204" pitchFamily="34" charset="0"/>
              </a:rPr>
              <a:t>, Valeriana, Sanalotodo, planta del dolor)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3  Preparación de cremas y ungüentos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4. Preparación de Infusiones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marL="0" indent="0" algn="just">
              <a:buNone/>
            </a:pPr>
            <a:r>
              <a:rPr lang="es-MX" sz="1600" u="sng" dirty="0">
                <a:latin typeface="Arial Rounded MT Bold" panose="020F0704030504030204" pitchFamily="34" charset="0"/>
              </a:rPr>
              <a:t>Línea 4. El agua y el ordenamiento territorial</a:t>
            </a:r>
            <a:endParaRPr lang="es-CO" sz="1600" u="sng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1. Conocer el territorio a través del agua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2. Los </a:t>
            </a:r>
            <a:r>
              <a:rPr lang="es-MX" sz="1600" dirty="0" err="1">
                <a:latin typeface="Arial Rounded MT Bold" panose="020F0704030504030204" pitchFamily="34" charset="0"/>
              </a:rPr>
              <a:t>agroecosistemas</a:t>
            </a:r>
            <a:r>
              <a:rPr lang="es-MX" sz="1600" dirty="0">
                <a:latin typeface="Arial Rounded MT Bold" panose="020F0704030504030204" pitchFamily="34" charset="0"/>
              </a:rPr>
              <a:t> y sus impactos ambientales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lvl="0" algn="just"/>
            <a:r>
              <a:rPr lang="es-MX" sz="1600" dirty="0">
                <a:latin typeface="Arial Rounded MT Bold" panose="020F0704030504030204" pitchFamily="34" charset="0"/>
              </a:rPr>
              <a:t>Tema 3. Buenas prácticas agropecuarias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algn="just"/>
            <a:endParaRPr lang="es-CO" sz="16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s-CO" sz="1600" dirty="0">
              <a:latin typeface="Arial Rounded MT Bold" panose="020F07040305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6" y="803684"/>
            <a:ext cx="3467100" cy="2311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6" y="3695996"/>
            <a:ext cx="3568553" cy="18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5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76" y="561388"/>
            <a:ext cx="10938204" cy="429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7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7588"/>
            <a:ext cx="22796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4552" y="0"/>
            <a:ext cx="373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Nodos de Biodiversidad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091" y="0"/>
            <a:ext cx="4102204" cy="58807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4" y="386628"/>
            <a:ext cx="4149343" cy="27678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097" y="0"/>
            <a:ext cx="2203487" cy="58807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0" y="3079447"/>
            <a:ext cx="4199532" cy="28013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003" y="0"/>
            <a:ext cx="2203997" cy="58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20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831001" y="2420888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44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753" y="0"/>
            <a:ext cx="4361185" cy="586169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887241" y="2620941"/>
            <a:ext cx="4346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altLang="es-CO" sz="5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GRACIAS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93667401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381</Words>
  <Application>Microsoft Office PowerPoint</Application>
  <PresentationFormat>Panorámica</PresentationFormat>
  <Paragraphs>76</Paragraphs>
  <Slides>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1_Tema de Office</vt:lpstr>
      <vt:lpstr>Tema de Office</vt:lpstr>
      <vt:lpstr>Presentación de PowerPoint</vt:lpstr>
      <vt:lpstr>Presentación de PowerPoint</vt:lpstr>
      <vt:lpstr>Territorios del proyecto</vt:lpstr>
      <vt:lpstr>Nodo Cerros Orientales</vt:lpstr>
      <vt:lpstr>Nodo de Agrobiodiversidad de Usme</vt:lpstr>
      <vt:lpstr>Nodo Sumapaz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onitopus kcres</dc:creator>
  <cp:lastModifiedBy>MARCELA.REYES</cp:lastModifiedBy>
  <cp:revision>37</cp:revision>
  <dcterms:created xsi:type="dcterms:W3CDTF">2018-02-01T03:03:53Z</dcterms:created>
  <dcterms:modified xsi:type="dcterms:W3CDTF">2019-12-11T19:26:06Z</dcterms:modified>
</cp:coreProperties>
</file>