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  <p:sldMasterId id="2147483670" r:id="rId2"/>
  </p:sldMasterIdLst>
  <p:notesMasterIdLst>
    <p:notesMasterId r:id="rId12"/>
  </p:notesMasterIdLst>
  <p:sldIdLst>
    <p:sldId id="256" r:id="rId3"/>
    <p:sldId id="257" r:id="rId4"/>
    <p:sldId id="276" r:id="rId5"/>
    <p:sldId id="260" r:id="rId6"/>
    <p:sldId id="274" r:id="rId7"/>
    <p:sldId id="275" r:id="rId8"/>
    <p:sldId id="277" r:id="rId9"/>
    <p:sldId id="273" r:id="rId10"/>
    <p:sldId id="269" r:id="rId11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000000"/>
          </p15:clr>
        </p15:guide>
        <p15:guide id="2" pos="2161" userDrawn="1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20B56-36CC-42AB-8C3D-9241E07C19A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81EDCFC-398D-4793-8E1D-9B44A41F7A7E}">
      <dgm:prSet phldrT="[Texto]" custT="1"/>
      <dgm:spPr/>
      <dgm:t>
        <a:bodyPr/>
        <a:lstStyle/>
        <a:p>
          <a:r>
            <a:rPr lang="es-CO" sz="1400" dirty="0"/>
            <a:t>Convenio de Asociación  con CERLALC , por</a:t>
          </a:r>
        </a:p>
        <a:p>
          <a:r>
            <a:rPr lang="es-CO" sz="1400" dirty="0"/>
            <a:t>    $ 183.610,000 </a:t>
          </a:r>
        </a:p>
        <a:p>
          <a:r>
            <a:rPr lang="es-CO" sz="1400" dirty="0"/>
            <a:t>Formación a mediadores </a:t>
          </a:r>
        </a:p>
        <a:p>
          <a:r>
            <a:rPr lang="es-CO" sz="1400" b="1" dirty="0"/>
            <a:t>763</a:t>
          </a:r>
          <a:r>
            <a:rPr lang="es-CO" sz="1400" dirty="0"/>
            <a:t> </a:t>
          </a:r>
        </a:p>
        <a:p>
          <a:r>
            <a:rPr lang="es-CO" sz="1400" dirty="0"/>
            <a:t>Familias Beneficiadas</a:t>
          </a:r>
        </a:p>
      </dgm:t>
    </dgm:pt>
    <dgm:pt modelId="{FC1D4ECC-CED2-4023-BF18-7089FB7DC1DA}" type="parTrans" cxnId="{D51EDC24-70C7-4D14-8125-8AACF194D12B}">
      <dgm:prSet/>
      <dgm:spPr/>
      <dgm:t>
        <a:bodyPr/>
        <a:lstStyle/>
        <a:p>
          <a:endParaRPr lang="es-CO"/>
        </a:p>
      </dgm:t>
    </dgm:pt>
    <dgm:pt modelId="{07B9405E-CBFA-408B-8E0D-B2725FF017A3}" type="sibTrans" cxnId="{D51EDC24-70C7-4D14-8125-8AACF194D12B}">
      <dgm:prSet/>
      <dgm:spPr/>
      <dgm:t>
        <a:bodyPr/>
        <a:lstStyle/>
        <a:p>
          <a:endParaRPr lang="es-CO"/>
        </a:p>
      </dgm:t>
    </dgm:pt>
    <dgm:pt modelId="{12881564-3A78-4BF4-81B0-B2283A629C8A}">
      <dgm:prSet phldrT="[Texto]" custT="1"/>
      <dgm:spPr/>
      <dgm:t>
        <a:bodyPr/>
        <a:lstStyle/>
        <a:p>
          <a:r>
            <a:rPr lang="es-CO" sz="1400" dirty="0"/>
            <a:t>Biblioteca Pública </a:t>
          </a:r>
        </a:p>
        <a:p>
          <a:r>
            <a:rPr lang="es-CO" sz="1400" dirty="0"/>
            <a:t>1459 personas formadas </a:t>
          </a:r>
        </a:p>
        <a:p>
          <a:r>
            <a:rPr lang="es-CO" sz="1400" dirty="0"/>
            <a:t>A través de 3 líneas misionales </a:t>
          </a:r>
        </a:p>
        <a:p>
          <a:r>
            <a:rPr lang="es-CO" sz="1400" dirty="0"/>
            <a:t>BibloRed, Lectura, escritura y oralidad</a:t>
          </a:r>
        </a:p>
        <a:p>
          <a:r>
            <a:rPr lang="es-CO" sz="1400" dirty="0"/>
            <a:t>Espacios creativos y ciencia</a:t>
          </a:r>
        </a:p>
        <a:p>
          <a:r>
            <a:rPr lang="es-CO" sz="1400" dirty="0"/>
            <a:t>Arte y Cultura</a:t>
          </a:r>
        </a:p>
      </dgm:t>
    </dgm:pt>
    <dgm:pt modelId="{812C4209-AE52-4D12-B7BA-FCDB9EAF5824}" type="parTrans" cxnId="{4F2C7307-C799-4F41-852E-FFC3C6003658}">
      <dgm:prSet/>
      <dgm:spPr/>
      <dgm:t>
        <a:bodyPr/>
        <a:lstStyle/>
        <a:p>
          <a:endParaRPr lang="es-CO"/>
        </a:p>
      </dgm:t>
    </dgm:pt>
    <dgm:pt modelId="{B1FEE139-8893-48D0-BDA8-DD6D21BC357F}" type="sibTrans" cxnId="{4F2C7307-C799-4F41-852E-FFC3C6003658}">
      <dgm:prSet/>
      <dgm:spPr/>
      <dgm:t>
        <a:bodyPr/>
        <a:lstStyle/>
        <a:p>
          <a:endParaRPr lang="es-CO"/>
        </a:p>
      </dgm:t>
    </dgm:pt>
    <dgm:pt modelId="{B03E1248-D620-4D81-B1E4-45C52BFB92B4}">
      <dgm:prSet custT="1"/>
      <dgm:spPr/>
      <dgm:t>
        <a:bodyPr/>
        <a:lstStyle/>
        <a:p>
          <a:r>
            <a:rPr lang="es-CO" sz="1400" dirty="0"/>
            <a:t>Se realizaron acciones  de promoción de lectura y escritura   ( 4 sesiones mensuales) </a:t>
          </a:r>
        </a:p>
        <a:p>
          <a:r>
            <a:rPr lang="es-CO" sz="1400" dirty="0"/>
            <a:t>131 visitas</a:t>
          </a:r>
        </a:p>
        <a:p>
          <a:r>
            <a:rPr lang="es-CO" sz="1400" dirty="0"/>
            <a:t>564 Personas Beneficiadas </a:t>
          </a:r>
        </a:p>
        <a:p>
          <a:endParaRPr lang="es-CO" sz="1400" dirty="0"/>
        </a:p>
      </dgm:t>
    </dgm:pt>
    <dgm:pt modelId="{A0BDA5CF-CEB9-41F7-8C78-F2C68FE4BB51}" type="parTrans" cxnId="{74B071F1-76C4-4E01-87EA-C431E42CC85E}">
      <dgm:prSet/>
      <dgm:spPr/>
      <dgm:t>
        <a:bodyPr/>
        <a:lstStyle/>
        <a:p>
          <a:endParaRPr lang="es-CO"/>
        </a:p>
      </dgm:t>
    </dgm:pt>
    <dgm:pt modelId="{784E6561-4CB6-478D-97F2-923F2EC2B6C0}" type="sibTrans" cxnId="{74B071F1-76C4-4E01-87EA-C431E42CC85E}">
      <dgm:prSet/>
      <dgm:spPr/>
      <dgm:t>
        <a:bodyPr/>
        <a:lstStyle/>
        <a:p>
          <a:endParaRPr lang="es-CO"/>
        </a:p>
      </dgm:t>
    </dgm:pt>
    <dgm:pt modelId="{F1890DB7-F380-434D-8306-EEA5B13A3A66}" type="pres">
      <dgm:prSet presAssocID="{29220B56-36CC-42AB-8C3D-9241E07C19AE}" presName="CompostProcess" presStyleCnt="0">
        <dgm:presLayoutVars>
          <dgm:dir/>
          <dgm:resizeHandles val="exact"/>
        </dgm:presLayoutVars>
      </dgm:prSet>
      <dgm:spPr/>
    </dgm:pt>
    <dgm:pt modelId="{63AC90F0-DCD8-4861-AFC4-0449F9CB40B3}" type="pres">
      <dgm:prSet presAssocID="{29220B56-36CC-42AB-8C3D-9241E07C19AE}" presName="arrow" presStyleLbl="bgShp" presStyleIdx="0" presStyleCnt="1" custLinFactNeighborX="1026" custLinFactNeighborY="1153"/>
      <dgm:spPr/>
    </dgm:pt>
    <dgm:pt modelId="{9C1DFFC1-631B-4855-93AA-6BCA2BF413D9}" type="pres">
      <dgm:prSet presAssocID="{29220B56-36CC-42AB-8C3D-9241E07C19AE}" presName="linearProcess" presStyleCnt="0"/>
      <dgm:spPr/>
    </dgm:pt>
    <dgm:pt modelId="{CDEA733F-68C7-488B-8150-AE4DAEE77DEC}" type="pres">
      <dgm:prSet presAssocID="{E81EDCFC-398D-4793-8E1D-9B44A41F7A7E}" presName="textNode" presStyleLbl="node1" presStyleIdx="0" presStyleCnt="3" custScaleX="94697" custScaleY="116132">
        <dgm:presLayoutVars>
          <dgm:bulletEnabled val="1"/>
        </dgm:presLayoutVars>
      </dgm:prSet>
      <dgm:spPr/>
    </dgm:pt>
    <dgm:pt modelId="{DB613921-B1C7-4281-8154-4D0C56236F5F}" type="pres">
      <dgm:prSet presAssocID="{07B9405E-CBFA-408B-8E0D-B2725FF017A3}" presName="sibTrans" presStyleCnt="0"/>
      <dgm:spPr/>
    </dgm:pt>
    <dgm:pt modelId="{A21D7E8C-EBEF-4289-8740-832B021DD02A}" type="pres">
      <dgm:prSet presAssocID="{B03E1248-D620-4D81-B1E4-45C52BFB92B4}" presName="textNode" presStyleLbl="node1" presStyleIdx="1" presStyleCnt="3" custScaleY="116132">
        <dgm:presLayoutVars>
          <dgm:bulletEnabled val="1"/>
        </dgm:presLayoutVars>
      </dgm:prSet>
      <dgm:spPr/>
    </dgm:pt>
    <dgm:pt modelId="{10A03E28-C4D6-4B67-AD1A-1F749DF21F15}" type="pres">
      <dgm:prSet presAssocID="{784E6561-4CB6-478D-97F2-923F2EC2B6C0}" presName="sibTrans" presStyleCnt="0"/>
      <dgm:spPr/>
    </dgm:pt>
    <dgm:pt modelId="{4B3AE1F9-704D-4C86-92CF-B20EEC685124}" type="pres">
      <dgm:prSet presAssocID="{12881564-3A78-4BF4-81B0-B2283A629C8A}" presName="textNode" presStyleLbl="node1" presStyleIdx="2" presStyleCnt="3" custScaleY="116132">
        <dgm:presLayoutVars>
          <dgm:bulletEnabled val="1"/>
        </dgm:presLayoutVars>
      </dgm:prSet>
      <dgm:spPr/>
    </dgm:pt>
  </dgm:ptLst>
  <dgm:cxnLst>
    <dgm:cxn modelId="{4F2C7307-C799-4F41-852E-FFC3C6003658}" srcId="{29220B56-36CC-42AB-8C3D-9241E07C19AE}" destId="{12881564-3A78-4BF4-81B0-B2283A629C8A}" srcOrd="2" destOrd="0" parTransId="{812C4209-AE52-4D12-B7BA-FCDB9EAF5824}" sibTransId="{B1FEE139-8893-48D0-BDA8-DD6D21BC357F}"/>
    <dgm:cxn modelId="{E7C06911-01B2-4362-9757-D90347783AC7}" type="presOf" srcId="{E81EDCFC-398D-4793-8E1D-9B44A41F7A7E}" destId="{CDEA733F-68C7-488B-8150-AE4DAEE77DEC}" srcOrd="0" destOrd="0" presId="urn:microsoft.com/office/officeart/2005/8/layout/hProcess9"/>
    <dgm:cxn modelId="{D51EDC24-70C7-4D14-8125-8AACF194D12B}" srcId="{29220B56-36CC-42AB-8C3D-9241E07C19AE}" destId="{E81EDCFC-398D-4793-8E1D-9B44A41F7A7E}" srcOrd="0" destOrd="0" parTransId="{FC1D4ECC-CED2-4023-BF18-7089FB7DC1DA}" sibTransId="{07B9405E-CBFA-408B-8E0D-B2725FF017A3}"/>
    <dgm:cxn modelId="{D9332428-C6FB-4B1F-8668-740083DD9C3C}" type="presOf" srcId="{12881564-3A78-4BF4-81B0-B2283A629C8A}" destId="{4B3AE1F9-704D-4C86-92CF-B20EEC685124}" srcOrd="0" destOrd="0" presId="urn:microsoft.com/office/officeart/2005/8/layout/hProcess9"/>
    <dgm:cxn modelId="{73D0BE2E-3A13-4C51-BA6C-AD2700745908}" type="presOf" srcId="{29220B56-36CC-42AB-8C3D-9241E07C19AE}" destId="{F1890DB7-F380-434D-8306-EEA5B13A3A66}" srcOrd="0" destOrd="0" presId="urn:microsoft.com/office/officeart/2005/8/layout/hProcess9"/>
    <dgm:cxn modelId="{18E20D78-9699-484C-A50E-D9B043241EB7}" type="presOf" srcId="{B03E1248-D620-4D81-B1E4-45C52BFB92B4}" destId="{A21D7E8C-EBEF-4289-8740-832B021DD02A}" srcOrd="0" destOrd="0" presId="urn:microsoft.com/office/officeart/2005/8/layout/hProcess9"/>
    <dgm:cxn modelId="{74B071F1-76C4-4E01-87EA-C431E42CC85E}" srcId="{29220B56-36CC-42AB-8C3D-9241E07C19AE}" destId="{B03E1248-D620-4D81-B1E4-45C52BFB92B4}" srcOrd="1" destOrd="0" parTransId="{A0BDA5CF-CEB9-41F7-8C78-F2C68FE4BB51}" sibTransId="{784E6561-4CB6-478D-97F2-923F2EC2B6C0}"/>
    <dgm:cxn modelId="{08E6A17D-0549-4A7F-AD39-867EEF9BE66F}" type="presParOf" srcId="{F1890DB7-F380-434D-8306-EEA5B13A3A66}" destId="{63AC90F0-DCD8-4861-AFC4-0449F9CB40B3}" srcOrd="0" destOrd="0" presId="urn:microsoft.com/office/officeart/2005/8/layout/hProcess9"/>
    <dgm:cxn modelId="{BBB43A8C-168F-4F3D-ADDF-176E28D58D36}" type="presParOf" srcId="{F1890DB7-F380-434D-8306-EEA5B13A3A66}" destId="{9C1DFFC1-631B-4855-93AA-6BCA2BF413D9}" srcOrd="1" destOrd="0" presId="urn:microsoft.com/office/officeart/2005/8/layout/hProcess9"/>
    <dgm:cxn modelId="{410E17FD-7D86-4419-860B-A79AB6EF7015}" type="presParOf" srcId="{9C1DFFC1-631B-4855-93AA-6BCA2BF413D9}" destId="{CDEA733F-68C7-488B-8150-AE4DAEE77DEC}" srcOrd="0" destOrd="0" presId="urn:microsoft.com/office/officeart/2005/8/layout/hProcess9"/>
    <dgm:cxn modelId="{3AE2C0E2-4CFA-419A-A164-D9AF7867F007}" type="presParOf" srcId="{9C1DFFC1-631B-4855-93AA-6BCA2BF413D9}" destId="{DB613921-B1C7-4281-8154-4D0C56236F5F}" srcOrd="1" destOrd="0" presId="urn:microsoft.com/office/officeart/2005/8/layout/hProcess9"/>
    <dgm:cxn modelId="{77D988A3-99C2-4812-A3C6-A74846F03C02}" type="presParOf" srcId="{9C1DFFC1-631B-4855-93AA-6BCA2BF413D9}" destId="{A21D7E8C-EBEF-4289-8740-832B021DD02A}" srcOrd="2" destOrd="0" presId="urn:microsoft.com/office/officeart/2005/8/layout/hProcess9"/>
    <dgm:cxn modelId="{AAAD8722-D4E4-4659-8ADC-DC6D493196D3}" type="presParOf" srcId="{9C1DFFC1-631B-4855-93AA-6BCA2BF413D9}" destId="{10A03E28-C4D6-4B67-AD1A-1F749DF21F15}" srcOrd="3" destOrd="0" presId="urn:microsoft.com/office/officeart/2005/8/layout/hProcess9"/>
    <dgm:cxn modelId="{017C5B62-A86D-40AE-B933-48BCF124A29E}" type="presParOf" srcId="{9C1DFFC1-631B-4855-93AA-6BCA2BF413D9}" destId="{4B3AE1F9-704D-4C86-92CF-B20EEC68512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20B56-36CC-42AB-8C3D-9241E07C19A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81EDCFC-398D-4793-8E1D-9B44A41F7A7E}">
      <dgm:prSet phldrT="[Texto]" custT="1"/>
      <dgm:spPr/>
      <dgm:t>
        <a:bodyPr/>
        <a:lstStyle/>
        <a:p>
          <a:r>
            <a:rPr lang="es-CO" sz="1600" dirty="0"/>
            <a:t>Colectivo Sumapaz,  realizó actividades de fomento de lectura con las JAC de las veredas de la localidad de Sumapaz </a:t>
          </a:r>
        </a:p>
        <a:p>
          <a:r>
            <a:rPr lang="es-CO" sz="1600" dirty="0"/>
            <a:t>Estímulo  $ 7.000.000</a:t>
          </a:r>
        </a:p>
        <a:p>
          <a:endParaRPr lang="es-CO" sz="1400" dirty="0"/>
        </a:p>
      </dgm:t>
    </dgm:pt>
    <dgm:pt modelId="{FC1D4ECC-CED2-4023-BF18-7089FB7DC1DA}" type="parTrans" cxnId="{D51EDC24-70C7-4D14-8125-8AACF194D12B}">
      <dgm:prSet/>
      <dgm:spPr/>
      <dgm:t>
        <a:bodyPr/>
        <a:lstStyle/>
        <a:p>
          <a:endParaRPr lang="es-CO"/>
        </a:p>
      </dgm:t>
    </dgm:pt>
    <dgm:pt modelId="{07B9405E-CBFA-408B-8E0D-B2725FF017A3}" type="sibTrans" cxnId="{D51EDC24-70C7-4D14-8125-8AACF194D12B}">
      <dgm:prSet/>
      <dgm:spPr/>
      <dgm:t>
        <a:bodyPr/>
        <a:lstStyle/>
        <a:p>
          <a:endParaRPr lang="es-CO"/>
        </a:p>
      </dgm:t>
    </dgm:pt>
    <dgm:pt modelId="{B03E1248-D620-4D81-B1E4-45C52BFB92B4}">
      <dgm:prSet custT="1"/>
      <dgm:spPr/>
      <dgm:t>
        <a:bodyPr/>
        <a:lstStyle/>
        <a:p>
          <a:r>
            <a:rPr lang="es-CO" sz="1800" dirty="0"/>
            <a:t>Desde Julio 2018, inicia operación la Biblioteca Pública </a:t>
          </a:r>
          <a:r>
            <a:rPr lang="es-CO" sz="2000" b="1" u="sng" dirty="0"/>
            <a:t>Pasquilla</a:t>
          </a:r>
        </a:p>
        <a:p>
          <a:r>
            <a:rPr lang="es-CO" sz="1800" b="1" dirty="0"/>
            <a:t>326 </a:t>
          </a:r>
        </a:p>
        <a:p>
          <a:r>
            <a:rPr lang="es-CO" sz="1800" dirty="0"/>
            <a:t>Personas  Beneficiadas </a:t>
          </a:r>
        </a:p>
      </dgm:t>
    </dgm:pt>
    <dgm:pt modelId="{A0BDA5CF-CEB9-41F7-8C78-F2C68FE4BB51}" type="parTrans" cxnId="{74B071F1-76C4-4E01-87EA-C431E42CC85E}">
      <dgm:prSet/>
      <dgm:spPr/>
      <dgm:t>
        <a:bodyPr/>
        <a:lstStyle/>
        <a:p>
          <a:endParaRPr lang="es-CO"/>
        </a:p>
      </dgm:t>
    </dgm:pt>
    <dgm:pt modelId="{784E6561-4CB6-478D-97F2-923F2EC2B6C0}" type="sibTrans" cxnId="{74B071F1-76C4-4E01-87EA-C431E42CC85E}">
      <dgm:prSet/>
      <dgm:spPr/>
      <dgm:t>
        <a:bodyPr/>
        <a:lstStyle/>
        <a:p>
          <a:endParaRPr lang="es-CO"/>
        </a:p>
      </dgm:t>
    </dgm:pt>
    <dgm:pt modelId="{F1890DB7-F380-434D-8306-EEA5B13A3A66}" type="pres">
      <dgm:prSet presAssocID="{29220B56-36CC-42AB-8C3D-9241E07C19AE}" presName="CompostProcess" presStyleCnt="0">
        <dgm:presLayoutVars>
          <dgm:dir/>
          <dgm:resizeHandles val="exact"/>
        </dgm:presLayoutVars>
      </dgm:prSet>
      <dgm:spPr/>
    </dgm:pt>
    <dgm:pt modelId="{63AC90F0-DCD8-4861-AFC4-0449F9CB40B3}" type="pres">
      <dgm:prSet presAssocID="{29220B56-36CC-42AB-8C3D-9241E07C19AE}" presName="arrow" presStyleLbl="bgShp" presStyleIdx="0" presStyleCnt="1" custScaleX="117647" custLinFactNeighborX="0" custLinFactNeighborY="0"/>
      <dgm:spPr/>
    </dgm:pt>
    <dgm:pt modelId="{9C1DFFC1-631B-4855-93AA-6BCA2BF413D9}" type="pres">
      <dgm:prSet presAssocID="{29220B56-36CC-42AB-8C3D-9241E07C19AE}" presName="linearProcess" presStyleCnt="0"/>
      <dgm:spPr/>
    </dgm:pt>
    <dgm:pt modelId="{CDEA733F-68C7-488B-8150-AE4DAEE77DEC}" type="pres">
      <dgm:prSet presAssocID="{E81EDCFC-398D-4793-8E1D-9B44A41F7A7E}" presName="textNode" presStyleLbl="node1" presStyleIdx="0" presStyleCnt="2" custScaleX="94697" custScaleY="116132" custLinFactNeighborX="-83677" custLinFactNeighborY="0">
        <dgm:presLayoutVars>
          <dgm:bulletEnabled val="1"/>
        </dgm:presLayoutVars>
      </dgm:prSet>
      <dgm:spPr/>
    </dgm:pt>
    <dgm:pt modelId="{DB613921-B1C7-4281-8154-4D0C56236F5F}" type="pres">
      <dgm:prSet presAssocID="{07B9405E-CBFA-408B-8E0D-B2725FF017A3}" presName="sibTrans" presStyleCnt="0"/>
      <dgm:spPr/>
    </dgm:pt>
    <dgm:pt modelId="{A21D7E8C-EBEF-4289-8740-832B021DD02A}" type="pres">
      <dgm:prSet presAssocID="{B03E1248-D620-4D81-B1E4-45C52BFB92B4}" presName="textNode" presStyleLbl="node1" presStyleIdx="1" presStyleCnt="2" custScaleY="116132" custLinFactX="-3273" custLinFactNeighborX="-100000" custLinFactNeighborY="0">
        <dgm:presLayoutVars>
          <dgm:bulletEnabled val="1"/>
        </dgm:presLayoutVars>
      </dgm:prSet>
      <dgm:spPr/>
    </dgm:pt>
  </dgm:ptLst>
  <dgm:cxnLst>
    <dgm:cxn modelId="{E7C06911-01B2-4362-9757-D90347783AC7}" type="presOf" srcId="{E81EDCFC-398D-4793-8E1D-9B44A41F7A7E}" destId="{CDEA733F-68C7-488B-8150-AE4DAEE77DEC}" srcOrd="0" destOrd="0" presId="urn:microsoft.com/office/officeart/2005/8/layout/hProcess9"/>
    <dgm:cxn modelId="{D51EDC24-70C7-4D14-8125-8AACF194D12B}" srcId="{29220B56-36CC-42AB-8C3D-9241E07C19AE}" destId="{E81EDCFC-398D-4793-8E1D-9B44A41F7A7E}" srcOrd="0" destOrd="0" parTransId="{FC1D4ECC-CED2-4023-BF18-7089FB7DC1DA}" sibTransId="{07B9405E-CBFA-408B-8E0D-B2725FF017A3}"/>
    <dgm:cxn modelId="{73D0BE2E-3A13-4C51-BA6C-AD2700745908}" type="presOf" srcId="{29220B56-36CC-42AB-8C3D-9241E07C19AE}" destId="{F1890DB7-F380-434D-8306-EEA5B13A3A66}" srcOrd="0" destOrd="0" presId="urn:microsoft.com/office/officeart/2005/8/layout/hProcess9"/>
    <dgm:cxn modelId="{18E20D78-9699-484C-A50E-D9B043241EB7}" type="presOf" srcId="{B03E1248-D620-4D81-B1E4-45C52BFB92B4}" destId="{A21D7E8C-EBEF-4289-8740-832B021DD02A}" srcOrd="0" destOrd="0" presId="urn:microsoft.com/office/officeart/2005/8/layout/hProcess9"/>
    <dgm:cxn modelId="{74B071F1-76C4-4E01-87EA-C431E42CC85E}" srcId="{29220B56-36CC-42AB-8C3D-9241E07C19AE}" destId="{B03E1248-D620-4D81-B1E4-45C52BFB92B4}" srcOrd="1" destOrd="0" parTransId="{A0BDA5CF-CEB9-41F7-8C78-F2C68FE4BB51}" sibTransId="{784E6561-4CB6-478D-97F2-923F2EC2B6C0}"/>
    <dgm:cxn modelId="{08E6A17D-0549-4A7F-AD39-867EEF9BE66F}" type="presParOf" srcId="{F1890DB7-F380-434D-8306-EEA5B13A3A66}" destId="{63AC90F0-DCD8-4861-AFC4-0449F9CB40B3}" srcOrd="0" destOrd="0" presId="urn:microsoft.com/office/officeart/2005/8/layout/hProcess9"/>
    <dgm:cxn modelId="{BBB43A8C-168F-4F3D-ADDF-176E28D58D36}" type="presParOf" srcId="{F1890DB7-F380-434D-8306-EEA5B13A3A66}" destId="{9C1DFFC1-631B-4855-93AA-6BCA2BF413D9}" srcOrd="1" destOrd="0" presId="urn:microsoft.com/office/officeart/2005/8/layout/hProcess9"/>
    <dgm:cxn modelId="{410E17FD-7D86-4419-860B-A79AB6EF7015}" type="presParOf" srcId="{9C1DFFC1-631B-4855-93AA-6BCA2BF413D9}" destId="{CDEA733F-68C7-488B-8150-AE4DAEE77DEC}" srcOrd="0" destOrd="0" presId="urn:microsoft.com/office/officeart/2005/8/layout/hProcess9"/>
    <dgm:cxn modelId="{3AE2C0E2-4CFA-419A-A164-D9AF7867F007}" type="presParOf" srcId="{9C1DFFC1-631B-4855-93AA-6BCA2BF413D9}" destId="{DB613921-B1C7-4281-8154-4D0C56236F5F}" srcOrd="1" destOrd="0" presId="urn:microsoft.com/office/officeart/2005/8/layout/hProcess9"/>
    <dgm:cxn modelId="{77D988A3-99C2-4812-A3C6-A74846F03C02}" type="presParOf" srcId="{9C1DFFC1-631B-4855-93AA-6BCA2BF413D9}" destId="{A21D7E8C-EBEF-4289-8740-832B021DD02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4C4583-0645-4251-807E-22C8B9F04CA0}" type="doc">
      <dgm:prSet loTypeId="urn:microsoft.com/office/officeart/2005/8/layout/h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75E9C8CC-69FA-4FB7-90C5-9FDF9B9B676B}">
      <dgm:prSet phldrT="[Texto]"/>
      <dgm:spPr/>
      <dgm:t>
        <a:bodyPr/>
        <a:lstStyle/>
        <a:p>
          <a:r>
            <a:rPr lang="es-CO" b="1" dirty="0"/>
            <a:t>BECA: FORTALECIMIENTO DE LOS PROCESOS CULTURALES Y PATRIMONIALES DE LAS COMUNIDADES CAMPESINAS Y RURALES</a:t>
          </a:r>
          <a:r>
            <a:rPr lang="es-CO" dirty="0"/>
            <a:t>" </a:t>
          </a:r>
        </a:p>
        <a:p>
          <a:r>
            <a:rPr lang="es-CO" dirty="0"/>
            <a:t>Resolución 263 de 2018</a:t>
          </a:r>
        </a:p>
      </dgm:t>
    </dgm:pt>
    <dgm:pt modelId="{D2BEF890-34E1-479C-9F10-260DA4AD90BF}" type="parTrans" cxnId="{852AE6F9-3DB9-46F5-AF0F-B7B4B5D04ADB}">
      <dgm:prSet/>
      <dgm:spPr/>
      <dgm:t>
        <a:bodyPr/>
        <a:lstStyle/>
        <a:p>
          <a:endParaRPr lang="es-CO"/>
        </a:p>
      </dgm:t>
    </dgm:pt>
    <dgm:pt modelId="{760AF57B-1DBC-40A7-9E8D-585C3EEB9185}" type="sibTrans" cxnId="{852AE6F9-3DB9-46F5-AF0F-B7B4B5D04ADB}">
      <dgm:prSet/>
      <dgm:spPr/>
      <dgm:t>
        <a:bodyPr/>
        <a:lstStyle/>
        <a:p>
          <a:endParaRPr lang="es-CO"/>
        </a:p>
      </dgm:t>
    </dgm:pt>
    <dgm:pt modelId="{A05618AA-55DA-4917-84BA-480DE7C6FF59}">
      <dgm:prSet phldrT="[Texto]" custT="1"/>
      <dgm:spPr/>
      <dgm:t>
        <a:bodyPr/>
        <a:lstStyle/>
        <a:p>
          <a:r>
            <a:rPr lang="es-CO" sz="1800" b="1" dirty="0"/>
            <a:t>Agrupación</a:t>
          </a:r>
          <a:r>
            <a:rPr lang="es-CO" sz="1800" dirty="0"/>
            <a:t>: Atizando la Palabra</a:t>
          </a:r>
        </a:p>
        <a:p>
          <a:endParaRPr lang="es-CO" sz="1800" dirty="0"/>
        </a:p>
      </dgm:t>
    </dgm:pt>
    <dgm:pt modelId="{8174DE6A-4C9E-48B1-8782-5B694E0F65B6}" type="parTrans" cxnId="{ABDA1F0E-7A5B-498E-B531-5E3150C02958}">
      <dgm:prSet/>
      <dgm:spPr/>
      <dgm:t>
        <a:bodyPr/>
        <a:lstStyle/>
        <a:p>
          <a:endParaRPr lang="es-CO"/>
        </a:p>
      </dgm:t>
    </dgm:pt>
    <dgm:pt modelId="{125E7C0E-774D-4A2D-9976-94491AC0F69E}" type="sibTrans" cxnId="{ABDA1F0E-7A5B-498E-B531-5E3150C02958}">
      <dgm:prSet/>
      <dgm:spPr/>
      <dgm:t>
        <a:bodyPr/>
        <a:lstStyle/>
        <a:p>
          <a:endParaRPr lang="es-CO"/>
        </a:p>
      </dgm:t>
    </dgm:pt>
    <dgm:pt modelId="{AE347B85-928B-4683-ADDF-C1BBE9FFDC9E}">
      <dgm:prSet phldrT="[Texto]"/>
      <dgm:spPr/>
      <dgm:t>
        <a:bodyPr/>
        <a:lstStyle/>
        <a:p>
          <a:endParaRPr lang="es-CO" dirty="0"/>
        </a:p>
        <a:p>
          <a:r>
            <a:rPr lang="es-CO" dirty="0"/>
            <a:t>Fortalecer procesos socio culturales que, a través del arte, la cultura y  el patrimonio, exalten las costumbres y conserven el arraigo cultural de las comunidades rurales y campesinas del Distrito Capital </a:t>
          </a:r>
        </a:p>
      </dgm:t>
    </dgm:pt>
    <dgm:pt modelId="{1EF75772-1692-4489-8F4A-D51E878B55CE}" type="sibTrans" cxnId="{D106F63D-519D-421D-B79C-9524DD3A7FB7}">
      <dgm:prSet/>
      <dgm:spPr/>
      <dgm:t>
        <a:bodyPr/>
        <a:lstStyle/>
        <a:p>
          <a:endParaRPr lang="es-CO"/>
        </a:p>
      </dgm:t>
    </dgm:pt>
    <dgm:pt modelId="{BA8DCB10-6B7F-4B04-B410-897FDB80CDE1}" type="parTrans" cxnId="{D106F63D-519D-421D-B79C-9524DD3A7FB7}">
      <dgm:prSet/>
      <dgm:spPr/>
      <dgm:t>
        <a:bodyPr/>
        <a:lstStyle/>
        <a:p>
          <a:endParaRPr lang="es-CO"/>
        </a:p>
      </dgm:t>
    </dgm:pt>
    <dgm:pt modelId="{DF5327D9-8B9F-4583-AAF5-EA8102CDF6F7}">
      <dgm:prSet phldrT="[Texto]" custT="1"/>
      <dgm:spPr/>
      <dgm:t>
        <a:bodyPr/>
        <a:lstStyle/>
        <a:p>
          <a:r>
            <a:rPr lang="es-CO" sz="1800" b="1" dirty="0"/>
            <a:t>Propuesta</a:t>
          </a:r>
          <a:r>
            <a:rPr lang="es-CO" sz="1800" dirty="0"/>
            <a:t>: Pa'ciencia de Noche/Día para las semillas monta-ñerxs de las periferias.</a:t>
          </a:r>
        </a:p>
      </dgm:t>
    </dgm:pt>
    <dgm:pt modelId="{2755E5C9-0FAD-4712-A5E1-F4E8956FA2AF}" type="sibTrans" cxnId="{64ABC420-970C-403B-AD46-08B3F478E00D}">
      <dgm:prSet/>
      <dgm:spPr/>
      <dgm:t>
        <a:bodyPr/>
        <a:lstStyle/>
        <a:p>
          <a:endParaRPr lang="es-CO"/>
        </a:p>
      </dgm:t>
    </dgm:pt>
    <dgm:pt modelId="{D44871F4-534B-4E8A-9C8A-D0DA09652336}" type="parTrans" cxnId="{64ABC420-970C-403B-AD46-08B3F478E00D}">
      <dgm:prSet/>
      <dgm:spPr/>
      <dgm:t>
        <a:bodyPr/>
        <a:lstStyle/>
        <a:p>
          <a:endParaRPr lang="es-CO"/>
        </a:p>
      </dgm:t>
    </dgm:pt>
    <dgm:pt modelId="{0C823271-D5D3-4FC3-82AD-6045FB4E08F3}">
      <dgm:prSet phldrT="[Texto]" custT="1"/>
      <dgm:spPr/>
      <dgm:t>
        <a:bodyPr/>
        <a:lstStyle/>
        <a:p>
          <a:r>
            <a:rPr lang="es-CO" sz="1800" dirty="0"/>
            <a:t>$ 20,000,000</a:t>
          </a:r>
        </a:p>
      </dgm:t>
    </dgm:pt>
    <dgm:pt modelId="{F9687F6B-F09E-4392-9588-4D870CBC9489}" type="sibTrans" cxnId="{7F1F90C2-D393-41B1-B2D6-96B6BFA933DD}">
      <dgm:prSet/>
      <dgm:spPr/>
      <dgm:t>
        <a:bodyPr/>
        <a:lstStyle/>
        <a:p>
          <a:endParaRPr lang="es-CO"/>
        </a:p>
      </dgm:t>
    </dgm:pt>
    <dgm:pt modelId="{78B95029-8028-4337-BA3F-F27AA283937E}" type="parTrans" cxnId="{7F1F90C2-D393-41B1-B2D6-96B6BFA933DD}">
      <dgm:prSet/>
      <dgm:spPr/>
      <dgm:t>
        <a:bodyPr/>
        <a:lstStyle/>
        <a:p>
          <a:endParaRPr lang="es-CO"/>
        </a:p>
      </dgm:t>
    </dgm:pt>
    <dgm:pt modelId="{2469B720-D507-4048-989E-40B3B42B29A0}">
      <dgm:prSet phldrT="[Texto]" custT="1"/>
      <dgm:spPr/>
      <dgm:t>
        <a:bodyPr/>
        <a:lstStyle/>
        <a:p>
          <a:endParaRPr lang="es-CO" sz="1800" dirty="0"/>
        </a:p>
      </dgm:t>
    </dgm:pt>
    <dgm:pt modelId="{87CA9300-927D-4500-853C-9445C36866B8}" type="parTrans" cxnId="{837FB2F6-2BB0-4E97-B62F-32399631EC74}">
      <dgm:prSet/>
      <dgm:spPr/>
      <dgm:t>
        <a:bodyPr/>
        <a:lstStyle/>
        <a:p>
          <a:endParaRPr lang="es-CO"/>
        </a:p>
      </dgm:t>
    </dgm:pt>
    <dgm:pt modelId="{854EEAD9-E716-4E37-9EB2-1F82146EB784}" type="sibTrans" cxnId="{837FB2F6-2BB0-4E97-B62F-32399631EC74}">
      <dgm:prSet/>
      <dgm:spPr/>
      <dgm:t>
        <a:bodyPr/>
        <a:lstStyle/>
        <a:p>
          <a:endParaRPr lang="es-CO"/>
        </a:p>
      </dgm:t>
    </dgm:pt>
    <dgm:pt modelId="{FDE7C5FE-6D37-4C00-B853-00DEE168DF02}" type="pres">
      <dgm:prSet presAssocID="{DF4C4583-0645-4251-807E-22C8B9F04CA0}" presName="Name0" presStyleCnt="0">
        <dgm:presLayoutVars>
          <dgm:dir/>
          <dgm:resizeHandles val="exact"/>
        </dgm:presLayoutVars>
      </dgm:prSet>
      <dgm:spPr/>
    </dgm:pt>
    <dgm:pt modelId="{9D748DF4-D01F-482E-AF6A-00F1936487B6}" type="pres">
      <dgm:prSet presAssocID="{75E9C8CC-69FA-4FB7-90C5-9FDF9B9B676B}" presName="node" presStyleLbl="node1" presStyleIdx="0" presStyleCnt="3">
        <dgm:presLayoutVars>
          <dgm:bulletEnabled val="1"/>
        </dgm:presLayoutVars>
      </dgm:prSet>
      <dgm:spPr/>
    </dgm:pt>
    <dgm:pt modelId="{97F7E53F-5FB3-4B6C-B464-B2ADFB03B488}" type="pres">
      <dgm:prSet presAssocID="{760AF57B-1DBC-40A7-9E8D-585C3EEB9185}" presName="sibTrans" presStyleCnt="0"/>
      <dgm:spPr/>
    </dgm:pt>
    <dgm:pt modelId="{2AF5B5D9-3A38-4A0F-9249-A879833DA66A}" type="pres">
      <dgm:prSet presAssocID="{AE347B85-928B-4683-ADDF-C1BBE9FFDC9E}" presName="node" presStyleLbl="node1" presStyleIdx="1" presStyleCnt="3">
        <dgm:presLayoutVars>
          <dgm:bulletEnabled val="1"/>
        </dgm:presLayoutVars>
      </dgm:prSet>
      <dgm:spPr/>
    </dgm:pt>
    <dgm:pt modelId="{2C17AFF9-ABC9-4FE3-A351-E26D3132689A}" type="pres">
      <dgm:prSet presAssocID="{1EF75772-1692-4489-8F4A-D51E878B55CE}" presName="sibTrans" presStyleCnt="0"/>
      <dgm:spPr/>
    </dgm:pt>
    <dgm:pt modelId="{709BAE8A-CCEB-4948-94E6-B4BE771D2550}" type="pres">
      <dgm:prSet presAssocID="{A05618AA-55DA-4917-84BA-480DE7C6FF59}" presName="node" presStyleLbl="node1" presStyleIdx="2" presStyleCnt="3">
        <dgm:presLayoutVars>
          <dgm:bulletEnabled val="1"/>
        </dgm:presLayoutVars>
      </dgm:prSet>
      <dgm:spPr/>
    </dgm:pt>
  </dgm:ptLst>
  <dgm:cxnLst>
    <dgm:cxn modelId="{ABDA1F0E-7A5B-498E-B531-5E3150C02958}" srcId="{DF4C4583-0645-4251-807E-22C8B9F04CA0}" destId="{A05618AA-55DA-4917-84BA-480DE7C6FF59}" srcOrd="2" destOrd="0" parTransId="{8174DE6A-4C9E-48B1-8782-5B694E0F65B6}" sibTransId="{125E7C0E-774D-4A2D-9976-94491AC0F69E}"/>
    <dgm:cxn modelId="{3335B117-E7F3-46B4-8536-F0A5A0A73903}" type="presOf" srcId="{AE347B85-928B-4683-ADDF-C1BBE9FFDC9E}" destId="{2AF5B5D9-3A38-4A0F-9249-A879833DA66A}" srcOrd="0" destOrd="0" presId="urn:microsoft.com/office/officeart/2005/8/layout/hList6"/>
    <dgm:cxn modelId="{64ABC420-970C-403B-AD46-08B3F478E00D}" srcId="{A05618AA-55DA-4917-84BA-480DE7C6FF59}" destId="{DF5327D9-8B9F-4583-AAF5-EA8102CDF6F7}" srcOrd="0" destOrd="0" parTransId="{D44871F4-534B-4E8A-9C8A-D0DA09652336}" sibTransId="{2755E5C9-0FAD-4712-A5E1-F4E8956FA2AF}"/>
    <dgm:cxn modelId="{A9071A30-A53F-419C-9D9A-F12CCC1AFE15}" type="presOf" srcId="{2469B720-D507-4048-989E-40B3B42B29A0}" destId="{709BAE8A-CCEB-4948-94E6-B4BE771D2550}" srcOrd="0" destOrd="2" presId="urn:microsoft.com/office/officeart/2005/8/layout/hList6"/>
    <dgm:cxn modelId="{D106F63D-519D-421D-B79C-9524DD3A7FB7}" srcId="{DF4C4583-0645-4251-807E-22C8B9F04CA0}" destId="{AE347B85-928B-4683-ADDF-C1BBE9FFDC9E}" srcOrd="1" destOrd="0" parTransId="{BA8DCB10-6B7F-4B04-B410-897FDB80CDE1}" sibTransId="{1EF75772-1692-4489-8F4A-D51E878B55CE}"/>
    <dgm:cxn modelId="{ABBAE758-29DA-475C-A329-1FD950C60E98}" type="presOf" srcId="{0C823271-D5D3-4FC3-82AD-6045FB4E08F3}" destId="{709BAE8A-CCEB-4948-94E6-B4BE771D2550}" srcOrd="0" destOrd="3" presId="urn:microsoft.com/office/officeart/2005/8/layout/hList6"/>
    <dgm:cxn modelId="{BC632897-59FA-4894-ABE1-B3F6D57D7A3A}" type="presOf" srcId="{75E9C8CC-69FA-4FB7-90C5-9FDF9B9B676B}" destId="{9D748DF4-D01F-482E-AF6A-00F1936487B6}" srcOrd="0" destOrd="0" presId="urn:microsoft.com/office/officeart/2005/8/layout/hList6"/>
    <dgm:cxn modelId="{EF65D4A9-6CAA-4F48-8C99-05A185027CA4}" type="presOf" srcId="{A05618AA-55DA-4917-84BA-480DE7C6FF59}" destId="{709BAE8A-CCEB-4948-94E6-B4BE771D2550}" srcOrd="0" destOrd="0" presId="urn:microsoft.com/office/officeart/2005/8/layout/hList6"/>
    <dgm:cxn modelId="{7F1F90C2-D393-41B1-B2D6-96B6BFA933DD}" srcId="{A05618AA-55DA-4917-84BA-480DE7C6FF59}" destId="{0C823271-D5D3-4FC3-82AD-6045FB4E08F3}" srcOrd="2" destOrd="0" parTransId="{78B95029-8028-4337-BA3F-F27AA283937E}" sibTransId="{F9687F6B-F09E-4392-9588-4D870CBC9489}"/>
    <dgm:cxn modelId="{9AF136E3-4964-42BA-9414-09969FFAE9D8}" type="presOf" srcId="{DF5327D9-8B9F-4583-AAF5-EA8102CDF6F7}" destId="{709BAE8A-CCEB-4948-94E6-B4BE771D2550}" srcOrd="0" destOrd="1" presId="urn:microsoft.com/office/officeart/2005/8/layout/hList6"/>
    <dgm:cxn modelId="{837FB2F6-2BB0-4E97-B62F-32399631EC74}" srcId="{A05618AA-55DA-4917-84BA-480DE7C6FF59}" destId="{2469B720-D507-4048-989E-40B3B42B29A0}" srcOrd="1" destOrd="0" parTransId="{87CA9300-927D-4500-853C-9445C36866B8}" sibTransId="{854EEAD9-E716-4E37-9EB2-1F82146EB784}"/>
    <dgm:cxn modelId="{852AE6F9-3DB9-46F5-AF0F-B7B4B5D04ADB}" srcId="{DF4C4583-0645-4251-807E-22C8B9F04CA0}" destId="{75E9C8CC-69FA-4FB7-90C5-9FDF9B9B676B}" srcOrd="0" destOrd="0" parTransId="{D2BEF890-34E1-479C-9F10-260DA4AD90BF}" sibTransId="{760AF57B-1DBC-40A7-9E8D-585C3EEB9185}"/>
    <dgm:cxn modelId="{D8798AFF-0F23-4C58-9D05-1C92D01D8CB5}" type="presOf" srcId="{DF4C4583-0645-4251-807E-22C8B9F04CA0}" destId="{FDE7C5FE-6D37-4C00-B853-00DEE168DF02}" srcOrd="0" destOrd="0" presId="urn:microsoft.com/office/officeart/2005/8/layout/hList6"/>
    <dgm:cxn modelId="{7EEC1199-785C-4E6E-8E72-70A03FF99D76}" type="presParOf" srcId="{FDE7C5FE-6D37-4C00-B853-00DEE168DF02}" destId="{9D748DF4-D01F-482E-AF6A-00F1936487B6}" srcOrd="0" destOrd="0" presId="urn:microsoft.com/office/officeart/2005/8/layout/hList6"/>
    <dgm:cxn modelId="{6DB369C1-ED7E-42D8-A4E6-ADE5AEBD0FD6}" type="presParOf" srcId="{FDE7C5FE-6D37-4C00-B853-00DEE168DF02}" destId="{97F7E53F-5FB3-4B6C-B464-B2ADFB03B488}" srcOrd="1" destOrd="0" presId="urn:microsoft.com/office/officeart/2005/8/layout/hList6"/>
    <dgm:cxn modelId="{6EFDF843-EE8B-43C5-B8E9-482784AB27DF}" type="presParOf" srcId="{FDE7C5FE-6D37-4C00-B853-00DEE168DF02}" destId="{2AF5B5D9-3A38-4A0F-9249-A879833DA66A}" srcOrd="2" destOrd="0" presId="urn:microsoft.com/office/officeart/2005/8/layout/hList6"/>
    <dgm:cxn modelId="{2BFF2A05-AA6B-408A-8E12-679EC452A903}" type="presParOf" srcId="{FDE7C5FE-6D37-4C00-B853-00DEE168DF02}" destId="{2C17AFF9-ABC9-4FE3-A351-E26D3132689A}" srcOrd="3" destOrd="0" presId="urn:microsoft.com/office/officeart/2005/8/layout/hList6"/>
    <dgm:cxn modelId="{2A8B8D1A-AEA1-4B55-A893-FC7F33BF31C9}" type="presParOf" srcId="{FDE7C5FE-6D37-4C00-B853-00DEE168DF02}" destId="{709BAE8A-CCEB-4948-94E6-B4BE771D255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220B56-36CC-42AB-8C3D-9241E07C19A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81EDCFC-398D-4793-8E1D-9B44A41F7A7E}">
      <dgm:prSet phldrT="[Texto]" custT="1"/>
      <dgm:spPr/>
      <dgm:t>
        <a:bodyPr/>
        <a:lstStyle/>
        <a:p>
          <a:r>
            <a:rPr lang="es-CO" sz="1400" dirty="0"/>
            <a:t>Convenio Bibloamigos  y SDE</a:t>
          </a:r>
        </a:p>
        <a:p>
          <a:r>
            <a:rPr lang="es-CO" sz="1400" dirty="0"/>
            <a:t>Implementación prototipo Biblioteca- Público – Escolar en Sumapaz </a:t>
          </a:r>
        </a:p>
        <a:p>
          <a:r>
            <a:rPr lang="es-CO" sz="1400" dirty="0"/>
            <a:t>$ 120.000.000</a:t>
          </a:r>
        </a:p>
      </dgm:t>
    </dgm:pt>
    <dgm:pt modelId="{FC1D4ECC-CED2-4023-BF18-7089FB7DC1DA}" type="parTrans" cxnId="{D51EDC24-70C7-4D14-8125-8AACF194D12B}">
      <dgm:prSet/>
      <dgm:spPr/>
      <dgm:t>
        <a:bodyPr/>
        <a:lstStyle/>
        <a:p>
          <a:endParaRPr lang="es-CO"/>
        </a:p>
      </dgm:t>
    </dgm:pt>
    <dgm:pt modelId="{07B9405E-CBFA-408B-8E0D-B2725FF017A3}" type="sibTrans" cxnId="{D51EDC24-70C7-4D14-8125-8AACF194D12B}">
      <dgm:prSet/>
      <dgm:spPr/>
      <dgm:t>
        <a:bodyPr/>
        <a:lstStyle/>
        <a:p>
          <a:endParaRPr lang="es-CO"/>
        </a:p>
      </dgm:t>
    </dgm:pt>
    <dgm:pt modelId="{B03E1248-D620-4D81-B1E4-45C52BFB92B4}">
      <dgm:prSet custT="1"/>
      <dgm:spPr/>
      <dgm:t>
        <a:bodyPr/>
        <a:lstStyle/>
        <a:p>
          <a:r>
            <a:rPr lang="es-CO" sz="1400" dirty="0"/>
            <a:t>Adquisición colecciones  para la Biblioteca de Sumapaz </a:t>
          </a:r>
        </a:p>
        <a:p>
          <a:r>
            <a:rPr lang="es-CO" sz="1400" dirty="0"/>
            <a:t>Convenio de Asociación : Fundalectura</a:t>
          </a:r>
        </a:p>
        <a:p>
          <a:r>
            <a:rPr lang="es-CO" sz="1400" dirty="0"/>
            <a:t>2647 Libros </a:t>
          </a:r>
        </a:p>
        <a:p>
          <a:r>
            <a:rPr lang="es-CO" sz="1400" dirty="0"/>
            <a:t>$ 113.922.148</a:t>
          </a:r>
        </a:p>
        <a:p>
          <a:endParaRPr lang="es-CO" sz="1400" dirty="0"/>
        </a:p>
      </dgm:t>
    </dgm:pt>
    <dgm:pt modelId="{A0BDA5CF-CEB9-41F7-8C78-F2C68FE4BB51}" type="parTrans" cxnId="{74B071F1-76C4-4E01-87EA-C431E42CC85E}">
      <dgm:prSet/>
      <dgm:spPr/>
      <dgm:t>
        <a:bodyPr/>
        <a:lstStyle/>
        <a:p>
          <a:endParaRPr lang="es-CO"/>
        </a:p>
      </dgm:t>
    </dgm:pt>
    <dgm:pt modelId="{784E6561-4CB6-478D-97F2-923F2EC2B6C0}" type="sibTrans" cxnId="{74B071F1-76C4-4E01-87EA-C431E42CC85E}">
      <dgm:prSet/>
      <dgm:spPr/>
      <dgm:t>
        <a:bodyPr/>
        <a:lstStyle/>
        <a:p>
          <a:endParaRPr lang="es-CO"/>
        </a:p>
      </dgm:t>
    </dgm:pt>
    <dgm:pt modelId="{12881564-3A78-4BF4-81B0-B2283A629C8A}">
      <dgm:prSet phldrT="[Texto]" custT="1"/>
      <dgm:spPr/>
      <dgm:t>
        <a:bodyPr/>
        <a:lstStyle/>
        <a:p>
          <a:r>
            <a:rPr lang="es-CO" sz="1400" dirty="0"/>
            <a:t>Inversión construcción Biblioteca                 $ 371.405.733</a:t>
          </a:r>
        </a:p>
        <a:p>
          <a:r>
            <a:rPr lang="es-CO" sz="1400" dirty="0"/>
            <a:t>Material Bibliográfico :           $ 97-871.071</a:t>
          </a:r>
        </a:p>
        <a:p>
          <a:r>
            <a:rPr lang="es-CO" sz="1400" dirty="0"/>
            <a:t>Equipos Tecnológicos </a:t>
          </a:r>
        </a:p>
        <a:p>
          <a:r>
            <a:rPr lang="es-CO" sz="1400"/>
            <a:t>$ 103.928.158</a:t>
          </a:r>
          <a:endParaRPr lang="es-CO" sz="1400" dirty="0"/>
        </a:p>
        <a:p>
          <a:endParaRPr lang="es-CO" sz="1400" dirty="0"/>
        </a:p>
        <a:p>
          <a:endParaRPr lang="es-CO" sz="1400" dirty="0"/>
        </a:p>
      </dgm:t>
    </dgm:pt>
    <dgm:pt modelId="{B1FEE139-8893-48D0-BDA8-DD6D21BC357F}" type="sibTrans" cxnId="{4F2C7307-C799-4F41-852E-FFC3C6003658}">
      <dgm:prSet/>
      <dgm:spPr/>
      <dgm:t>
        <a:bodyPr/>
        <a:lstStyle/>
        <a:p>
          <a:endParaRPr lang="es-CO"/>
        </a:p>
      </dgm:t>
    </dgm:pt>
    <dgm:pt modelId="{812C4209-AE52-4D12-B7BA-FCDB9EAF5824}" type="parTrans" cxnId="{4F2C7307-C799-4F41-852E-FFC3C6003658}">
      <dgm:prSet/>
      <dgm:spPr/>
      <dgm:t>
        <a:bodyPr/>
        <a:lstStyle/>
        <a:p>
          <a:endParaRPr lang="es-CO"/>
        </a:p>
      </dgm:t>
    </dgm:pt>
    <dgm:pt modelId="{F1890DB7-F380-434D-8306-EEA5B13A3A66}" type="pres">
      <dgm:prSet presAssocID="{29220B56-36CC-42AB-8C3D-9241E07C19AE}" presName="CompostProcess" presStyleCnt="0">
        <dgm:presLayoutVars>
          <dgm:dir/>
          <dgm:resizeHandles val="exact"/>
        </dgm:presLayoutVars>
      </dgm:prSet>
      <dgm:spPr/>
    </dgm:pt>
    <dgm:pt modelId="{63AC90F0-DCD8-4861-AFC4-0449F9CB40B3}" type="pres">
      <dgm:prSet presAssocID="{29220B56-36CC-42AB-8C3D-9241E07C19AE}" presName="arrow" presStyleLbl="bgShp" presStyleIdx="0" presStyleCnt="1" custScaleX="117647" custLinFactNeighborX="1026" custLinFactNeighborY="1153"/>
      <dgm:spPr/>
    </dgm:pt>
    <dgm:pt modelId="{9C1DFFC1-631B-4855-93AA-6BCA2BF413D9}" type="pres">
      <dgm:prSet presAssocID="{29220B56-36CC-42AB-8C3D-9241E07C19AE}" presName="linearProcess" presStyleCnt="0"/>
      <dgm:spPr/>
    </dgm:pt>
    <dgm:pt modelId="{CDEA733F-68C7-488B-8150-AE4DAEE77DEC}" type="pres">
      <dgm:prSet presAssocID="{E81EDCFC-398D-4793-8E1D-9B44A41F7A7E}" presName="textNode" presStyleLbl="node1" presStyleIdx="0" presStyleCnt="3" custScaleX="65756" custScaleY="116132">
        <dgm:presLayoutVars>
          <dgm:bulletEnabled val="1"/>
        </dgm:presLayoutVars>
      </dgm:prSet>
      <dgm:spPr/>
    </dgm:pt>
    <dgm:pt modelId="{DB613921-B1C7-4281-8154-4D0C56236F5F}" type="pres">
      <dgm:prSet presAssocID="{07B9405E-CBFA-408B-8E0D-B2725FF017A3}" presName="sibTrans" presStyleCnt="0"/>
      <dgm:spPr/>
    </dgm:pt>
    <dgm:pt modelId="{A21D7E8C-EBEF-4289-8740-832B021DD02A}" type="pres">
      <dgm:prSet presAssocID="{B03E1248-D620-4D81-B1E4-45C52BFB92B4}" presName="textNode" presStyleLbl="node1" presStyleIdx="1" presStyleCnt="3" custScaleX="73083" custScaleY="116132" custLinFactNeighborX="-36184" custLinFactNeighborY="708">
        <dgm:presLayoutVars>
          <dgm:bulletEnabled val="1"/>
        </dgm:presLayoutVars>
      </dgm:prSet>
      <dgm:spPr/>
    </dgm:pt>
    <dgm:pt modelId="{10A03E28-C4D6-4B67-AD1A-1F749DF21F15}" type="pres">
      <dgm:prSet presAssocID="{784E6561-4CB6-478D-97F2-923F2EC2B6C0}" presName="sibTrans" presStyleCnt="0"/>
      <dgm:spPr/>
    </dgm:pt>
    <dgm:pt modelId="{4B3AE1F9-704D-4C86-92CF-B20EEC685124}" type="pres">
      <dgm:prSet presAssocID="{12881564-3A78-4BF4-81B0-B2283A629C8A}" presName="textNode" presStyleLbl="node1" presStyleIdx="2" presStyleCnt="3" custScaleX="67237" custScaleY="116132" custLinFactNeighborX="-98856" custLinFactNeighborY="708">
        <dgm:presLayoutVars>
          <dgm:bulletEnabled val="1"/>
        </dgm:presLayoutVars>
      </dgm:prSet>
      <dgm:spPr/>
    </dgm:pt>
  </dgm:ptLst>
  <dgm:cxnLst>
    <dgm:cxn modelId="{4F2C7307-C799-4F41-852E-FFC3C6003658}" srcId="{29220B56-36CC-42AB-8C3D-9241E07C19AE}" destId="{12881564-3A78-4BF4-81B0-B2283A629C8A}" srcOrd="2" destOrd="0" parTransId="{812C4209-AE52-4D12-B7BA-FCDB9EAF5824}" sibTransId="{B1FEE139-8893-48D0-BDA8-DD6D21BC357F}"/>
    <dgm:cxn modelId="{E7C06911-01B2-4362-9757-D90347783AC7}" type="presOf" srcId="{E81EDCFC-398D-4793-8E1D-9B44A41F7A7E}" destId="{CDEA733F-68C7-488B-8150-AE4DAEE77DEC}" srcOrd="0" destOrd="0" presId="urn:microsoft.com/office/officeart/2005/8/layout/hProcess9"/>
    <dgm:cxn modelId="{D51EDC24-70C7-4D14-8125-8AACF194D12B}" srcId="{29220B56-36CC-42AB-8C3D-9241E07C19AE}" destId="{E81EDCFC-398D-4793-8E1D-9B44A41F7A7E}" srcOrd="0" destOrd="0" parTransId="{FC1D4ECC-CED2-4023-BF18-7089FB7DC1DA}" sibTransId="{07B9405E-CBFA-408B-8E0D-B2725FF017A3}"/>
    <dgm:cxn modelId="{D9332428-C6FB-4B1F-8668-740083DD9C3C}" type="presOf" srcId="{12881564-3A78-4BF4-81B0-B2283A629C8A}" destId="{4B3AE1F9-704D-4C86-92CF-B20EEC685124}" srcOrd="0" destOrd="0" presId="urn:microsoft.com/office/officeart/2005/8/layout/hProcess9"/>
    <dgm:cxn modelId="{73D0BE2E-3A13-4C51-BA6C-AD2700745908}" type="presOf" srcId="{29220B56-36CC-42AB-8C3D-9241E07C19AE}" destId="{F1890DB7-F380-434D-8306-EEA5B13A3A66}" srcOrd="0" destOrd="0" presId="urn:microsoft.com/office/officeart/2005/8/layout/hProcess9"/>
    <dgm:cxn modelId="{18E20D78-9699-484C-A50E-D9B043241EB7}" type="presOf" srcId="{B03E1248-D620-4D81-B1E4-45C52BFB92B4}" destId="{A21D7E8C-EBEF-4289-8740-832B021DD02A}" srcOrd="0" destOrd="0" presId="urn:microsoft.com/office/officeart/2005/8/layout/hProcess9"/>
    <dgm:cxn modelId="{74B071F1-76C4-4E01-87EA-C431E42CC85E}" srcId="{29220B56-36CC-42AB-8C3D-9241E07C19AE}" destId="{B03E1248-D620-4D81-B1E4-45C52BFB92B4}" srcOrd="1" destOrd="0" parTransId="{A0BDA5CF-CEB9-41F7-8C78-F2C68FE4BB51}" sibTransId="{784E6561-4CB6-478D-97F2-923F2EC2B6C0}"/>
    <dgm:cxn modelId="{08E6A17D-0549-4A7F-AD39-867EEF9BE66F}" type="presParOf" srcId="{F1890DB7-F380-434D-8306-EEA5B13A3A66}" destId="{63AC90F0-DCD8-4861-AFC4-0449F9CB40B3}" srcOrd="0" destOrd="0" presId="urn:microsoft.com/office/officeart/2005/8/layout/hProcess9"/>
    <dgm:cxn modelId="{BBB43A8C-168F-4F3D-ADDF-176E28D58D36}" type="presParOf" srcId="{F1890DB7-F380-434D-8306-EEA5B13A3A66}" destId="{9C1DFFC1-631B-4855-93AA-6BCA2BF413D9}" srcOrd="1" destOrd="0" presId="urn:microsoft.com/office/officeart/2005/8/layout/hProcess9"/>
    <dgm:cxn modelId="{410E17FD-7D86-4419-860B-A79AB6EF7015}" type="presParOf" srcId="{9C1DFFC1-631B-4855-93AA-6BCA2BF413D9}" destId="{CDEA733F-68C7-488B-8150-AE4DAEE77DEC}" srcOrd="0" destOrd="0" presId="urn:microsoft.com/office/officeart/2005/8/layout/hProcess9"/>
    <dgm:cxn modelId="{3AE2C0E2-4CFA-419A-A164-D9AF7867F007}" type="presParOf" srcId="{9C1DFFC1-631B-4855-93AA-6BCA2BF413D9}" destId="{DB613921-B1C7-4281-8154-4D0C56236F5F}" srcOrd="1" destOrd="0" presId="urn:microsoft.com/office/officeart/2005/8/layout/hProcess9"/>
    <dgm:cxn modelId="{77D988A3-99C2-4812-A3C6-A74846F03C02}" type="presParOf" srcId="{9C1DFFC1-631B-4855-93AA-6BCA2BF413D9}" destId="{A21D7E8C-EBEF-4289-8740-832B021DD02A}" srcOrd="2" destOrd="0" presId="urn:microsoft.com/office/officeart/2005/8/layout/hProcess9"/>
    <dgm:cxn modelId="{AAAD8722-D4E4-4659-8ADC-DC6D493196D3}" type="presParOf" srcId="{9C1DFFC1-631B-4855-93AA-6BCA2BF413D9}" destId="{10A03E28-C4D6-4B67-AD1A-1F749DF21F15}" srcOrd="3" destOrd="0" presId="urn:microsoft.com/office/officeart/2005/8/layout/hProcess9"/>
    <dgm:cxn modelId="{017C5B62-A86D-40AE-B933-48BCF124A29E}" type="presParOf" srcId="{9C1DFFC1-631B-4855-93AA-6BCA2BF413D9}" destId="{4B3AE1F9-704D-4C86-92CF-B20EEC68512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C90F0-DCD8-4861-AFC4-0449F9CB40B3}">
      <dsp:nvSpPr>
        <dsp:cNvPr id="0" name=""/>
        <dsp:cNvSpPr/>
      </dsp:nvSpPr>
      <dsp:spPr>
        <a:xfrm>
          <a:off x="649163" y="0"/>
          <a:ext cx="6590803" cy="520447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A733F-68C7-488B-8150-AE4DAEE77DEC}">
      <dsp:nvSpPr>
        <dsp:cNvPr id="0" name=""/>
        <dsp:cNvSpPr/>
      </dsp:nvSpPr>
      <dsp:spPr>
        <a:xfrm>
          <a:off x="2307" y="1393425"/>
          <a:ext cx="2252644" cy="2417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Convenio de Asociación  con CERLALC , por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    $ 183.610,000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Formación a mediadores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763</a:t>
          </a:r>
          <a:r>
            <a:rPr lang="es-CO" sz="14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Familias Beneficiadas</a:t>
          </a:r>
        </a:p>
      </dsp:txBody>
      <dsp:txXfrm>
        <a:off x="112272" y="1503390"/>
        <a:ext cx="2032714" cy="2197694"/>
      </dsp:txXfrm>
    </dsp:sp>
    <dsp:sp modelId="{A21D7E8C-EBEF-4289-8740-832B021DD02A}">
      <dsp:nvSpPr>
        <dsp:cNvPr id="0" name=""/>
        <dsp:cNvSpPr/>
      </dsp:nvSpPr>
      <dsp:spPr>
        <a:xfrm>
          <a:off x="2624473" y="1393425"/>
          <a:ext cx="2378792" cy="2417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Se realizaron acciones  de promoción de lectura y escritura   ( 4 sesiones mensuales)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131 visitas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564 Personas Beneficiadas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 dirty="0"/>
        </a:p>
      </dsp:txBody>
      <dsp:txXfrm>
        <a:off x="2740596" y="1509548"/>
        <a:ext cx="2146546" cy="2185378"/>
      </dsp:txXfrm>
    </dsp:sp>
    <dsp:sp modelId="{4B3AE1F9-704D-4C86-92CF-B20EEC685124}">
      <dsp:nvSpPr>
        <dsp:cNvPr id="0" name=""/>
        <dsp:cNvSpPr/>
      </dsp:nvSpPr>
      <dsp:spPr>
        <a:xfrm>
          <a:off x="5372786" y="1393425"/>
          <a:ext cx="2378792" cy="2417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Biblioteca Pública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1459 personas formadas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A través de 3 líneas misionales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BibloRed, Lectura, escritura y oralidad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Espacios creativos y ciencia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Arte y Cultura</a:t>
          </a:r>
        </a:p>
      </dsp:txBody>
      <dsp:txXfrm>
        <a:off x="5488909" y="1509548"/>
        <a:ext cx="2146546" cy="2185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C90F0-DCD8-4861-AFC4-0449F9CB40B3}">
      <dsp:nvSpPr>
        <dsp:cNvPr id="0" name=""/>
        <dsp:cNvSpPr/>
      </dsp:nvSpPr>
      <dsp:spPr>
        <a:xfrm>
          <a:off x="1" y="0"/>
          <a:ext cx="7413905" cy="522999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A733F-68C7-488B-8150-AE4DAEE77DEC}">
      <dsp:nvSpPr>
        <dsp:cNvPr id="0" name=""/>
        <dsp:cNvSpPr/>
      </dsp:nvSpPr>
      <dsp:spPr>
        <a:xfrm>
          <a:off x="443695" y="1400258"/>
          <a:ext cx="2692339" cy="2429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Colectivo Sumapaz,  realizó actividades de fomento de lectura con las JAC de las veredas de la localidad de Sumapaz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Estímulo  $ 7.000.000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 dirty="0"/>
        </a:p>
      </dsp:txBody>
      <dsp:txXfrm>
        <a:off x="562292" y="1518855"/>
        <a:ext cx="2455145" cy="2192286"/>
      </dsp:txXfrm>
    </dsp:sp>
    <dsp:sp modelId="{A21D7E8C-EBEF-4289-8740-832B021DD02A}">
      <dsp:nvSpPr>
        <dsp:cNvPr id="0" name=""/>
        <dsp:cNvSpPr/>
      </dsp:nvSpPr>
      <dsp:spPr>
        <a:xfrm>
          <a:off x="3353166" y="1400258"/>
          <a:ext cx="2843109" cy="2429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Desde Julio 2018, inicia operación la Biblioteca Pública </a:t>
          </a:r>
          <a:r>
            <a:rPr lang="es-CO" sz="2000" b="1" u="sng" kern="1200" dirty="0"/>
            <a:t>Pasquilla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326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Personas  Beneficiadas </a:t>
          </a:r>
        </a:p>
      </dsp:txBody>
      <dsp:txXfrm>
        <a:off x="3471763" y="1518855"/>
        <a:ext cx="2605915" cy="2192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48DF4-D01F-482E-AF6A-00F1936487B6}">
      <dsp:nvSpPr>
        <dsp:cNvPr id="0" name=""/>
        <dsp:cNvSpPr/>
      </dsp:nvSpPr>
      <dsp:spPr>
        <a:xfrm rot="16200000">
          <a:off x="-1088663" y="1089650"/>
          <a:ext cx="4744968" cy="256566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234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/>
            <a:t>BECA: FORTALECIMIENTO DE LOS PROCESOS CULTURALES Y PATRIMONIALES DE LAS COMUNIDADES CAMPESINAS Y RURALES</a:t>
          </a:r>
          <a:r>
            <a:rPr lang="es-CO" sz="1700" kern="1200" dirty="0"/>
            <a:t>"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/>
            <a:t>Resolución 263 de 2018</a:t>
          </a:r>
        </a:p>
      </dsp:txBody>
      <dsp:txXfrm rot="5400000">
        <a:off x="987" y="948994"/>
        <a:ext cx="2565667" cy="2846980"/>
      </dsp:txXfrm>
    </dsp:sp>
    <dsp:sp modelId="{2AF5B5D9-3A38-4A0F-9249-A879833DA66A}">
      <dsp:nvSpPr>
        <dsp:cNvPr id="0" name=""/>
        <dsp:cNvSpPr/>
      </dsp:nvSpPr>
      <dsp:spPr>
        <a:xfrm rot="16200000">
          <a:off x="1669429" y="1089650"/>
          <a:ext cx="4744968" cy="256566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234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/>
            <a:t>Fortalecer procesos socio culturales que, a través del arte, la cultura y  el patrimonio, exalten las costumbres y conserven el arraigo cultural de las comunidades rurales y campesinas del Distrito Capital </a:t>
          </a:r>
        </a:p>
      </dsp:txBody>
      <dsp:txXfrm rot="5400000">
        <a:off x="2759079" y="948994"/>
        <a:ext cx="2565667" cy="2846980"/>
      </dsp:txXfrm>
    </dsp:sp>
    <dsp:sp modelId="{709BAE8A-CCEB-4948-94E6-B4BE771D2550}">
      <dsp:nvSpPr>
        <dsp:cNvPr id="0" name=""/>
        <dsp:cNvSpPr/>
      </dsp:nvSpPr>
      <dsp:spPr>
        <a:xfrm rot="16200000">
          <a:off x="4427521" y="1089650"/>
          <a:ext cx="4744968" cy="256566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Agrupación</a:t>
          </a:r>
          <a:r>
            <a:rPr lang="es-CO" sz="1800" kern="1200" dirty="0"/>
            <a:t>: Atizando la Palabra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1" kern="1200" dirty="0"/>
            <a:t>Propuesta</a:t>
          </a:r>
          <a:r>
            <a:rPr lang="es-CO" sz="1800" kern="1200" dirty="0"/>
            <a:t>: Pa'ciencia de Noche/Día para las semillas monta-ñerxs de las periferias.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/>
            <a:t>$ 20,000,000</a:t>
          </a:r>
        </a:p>
      </dsp:txBody>
      <dsp:txXfrm rot="5400000">
        <a:off x="5517171" y="948994"/>
        <a:ext cx="2565667" cy="2846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C90F0-DCD8-4861-AFC4-0449F9CB40B3}">
      <dsp:nvSpPr>
        <dsp:cNvPr id="0" name=""/>
        <dsp:cNvSpPr/>
      </dsp:nvSpPr>
      <dsp:spPr>
        <a:xfrm>
          <a:off x="3" y="0"/>
          <a:ext cx="7125086" cy="467801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A733F-68C7-488B-8150-AE4DAEE77DEC}">
      <dsp:nvSpPr>
        <dsp:cNvPr id="0" name=""/>
        <dsp:cNvSpPr/>
      </dsp:nvSpPr>
      <dsp:spPr>
        <a:xfrm>
          <a:off x="493245" y="1252473"/>
          <a:ext cx="1760558" cy="2173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Convenio Bibloamigos  y SDE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Implementación prototipo Biblioteca- Público – Escolar en Sumapaz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$ 120.000.000</a:t>
          </a:r>
        </a:p>
      </dsp:txBody>
      <dsp:txXfrm>
        <a:off x="579188" y="1338416"/>
        <a:ext cx="1588672" cy="2001184"/>
      </dsp:txXfrm>
    </dsp:sp>
    <dsp:sp modelId="{A21D7E8C-EBEF-4289-8740-832B021DD02A}">
      <dsp:nvSpPr>
        <dsp:cNvPr id="0" name=""/>
        <dsp:cNvSpPr/>
      </dsp:nvSpPr>
      <dsp:spPr>
        <a:xfrm>
          <a:off x="2451983" y="1265721"/>
          <a:ext cx="1956731" cy="2173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Adquisición colecciones  para la Biblioteca de Sumapaz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Convenio de Asociación : Fundalectura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2647 Libros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$ 113.922.148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 dirty="0"/>
        </a:p>
      </dsp:txBody>
      <dsp:txXfrm>
        <a:off x="2547503" y="1361241"/>
        <a:ext cx="1765691" cy="1982030"/>
      </dsp:txXfrm>
    </dsp:sp>
    <dsp:sp modelId="{4B3AE1F9-704D-4C86-92CF-B20EEC685124}">
      <dsp:nvSpPr>
        <dsp:cNvPr id="0" name=""/>
        <dsp:cNvSpPr/>
      </dsp:nvSpPr>
      <dsp:spPr>
        <a:xfrm>
          <a:off x="4524637" y="1265721"/>
          <a:ext cx="1800210" cy="2173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Inversión construcción Biblioteca                 $ 371.405.733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Material Bibliográfico :           $ 97-871.071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Equipos Tecnológicos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/>
            <a:t>$ 103.928.158</a:t>
          </a:r>
          <a:endParaRPr lang="es-CO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400" kern="1200" dirty="0"/>
        </a:p>
      </dsp:txBody>
      <dsp:txXfrm>
        <a:off x="4612516" y="1353600"/>
        <a:ext cx="1624452" cy="1997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1" y="0"/>
            <a:ext cx="6797674" cy="9926638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34" tIns="45705" rIns="91434" bIns="4570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1" y="1"/>
            <a:ext cx="6799262" cy="992822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34" tIns="45705" rIns="91434" bIns="4570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1" y="1"/>
            <a:ext cx="6799262" cy="9928225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34" tIns="45705" rIns="91434" bIns="4570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6175" cy="3716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681196" y="4715630"/>
            <a:ext cx="5433694" cy="44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/>
          <p:nvPr/>
        </p:nvSpPr>
        <p:spPr>
          <a:xfrm>
            <a:off x="0" y="0"/>
            <a:ext cx="2947088" cy="49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4" tIns="45705" rIns="91434" bIns="4570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 txBox="1"/>
          <p:nvPr/>
        </p:nvSpPr>
        <p:spPr>
          <a:xfrm>
            <a:off x="3847410" y="0"/>
            <a:ext cx="2947088" cy="49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4" tIns="45705" rIns="91434" bIns="4570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 txBox="1"/>
          <p:nvPr/>
        </p:nvSpPr>
        <p:spPr>
          <a:xfrm>
            <a:off x="0" y="9431259"/>
            <a:ext cx="2947088" cy="49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4" tIns="45705" rIns="91434" bIns="4570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n"/>
          <p:cNvSpPr txBox="1">
            <a:spLocks noGrp="1"/>
          </p:cNvSpPr>
          <p:nvPr>
            <p:ph type="sldNum" idx="12"/>
          </p:nvPr>
        </p:nvSpPr>
        <p:spPr>
          <a:xfrm>
            <a:off x="3847410" y="9431259"/>
            <a:ext cx="2945500" cy="490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‹Nº›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/>
        </p:nvSpPr>
        <p:spPr>
          <a:xfrm>
            <a:off x="3847410" y="9431259"/>
            <a:ext cx="2945500" cy="490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1</a:t>
            </a:fld>
            <a:endParaRPr dirty="0"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7762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1196" y="4715630"/>
            <a:ext cx="5435281" cy="4461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/>
        </p:nvSpPr>
        <p:spPr>
          <a:xfrm>
            <a:off x="3847410" y="9431259"/>
            <a:ext cx="2945500" cy="490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2</a:t>
            </a:fld>
            <a:endParaRPr dirty="0"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7762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1196" y="4715630"/>
            <a:ext cx="5435281" cy="4461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ac786ed58_0_0:notes"/>
          <p:cNvSpPr txBox="1"/>
          <p:nvPr/>
        </p:nvSpPr>
        <p:spPr>
          <a:xfrm>
            <a:off x="3847410" y="9431259"/>
            <a:ext cx="2945488" cy="490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3</a:t>
            </a:fld>
            <a:endParaRPr dirty="0"/>
          </a:p>
        </p:txBody>
      </p:sp>
      <p:sp>
        <p:nvSpPr>
          <p:cNvPr id="146" name="Google Shape;146;g4ac786ed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7762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7" name="Google Shape;147;g4ac786ed58_0_0:notes"/>
          <p:cNvSpPr txBox="1">
            <a:spLocks noGrp="1"/>
          </p:cNvSpPr>
          <p:nvPr>
            <p:ph type="body" idx="1"/>
          </p:nvPr>
        </p:nvSpPr>
        <p:spPr>
          <a:xfrm>
            <a:off x="681196" y="4715629"/>
            <a:ext cx="5435169" cy="446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32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ac786ed58_0_0:notes"/>
          <p:cNvSpPr txBox="1"/>
          <p:nvPr/>
        </p:nvSpPr>
        <p:spPr>
          <a:xfrm>
            <a:off x="3847410" y="9431259"/>
            <a:ext cx="2945488" cy="490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4</a:t>
            </a:fld>
            <a:endParaRPr dirty="0"/>
          </a:p>
        </p:txBody>
      </p:sp>
      <p:sp>
        <p:nvSpPr>
          <p:cNvPr id="146" name="Google Shape;146;g4ac786ed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7762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7" name="Google Shape;147;g4ac786ed58_0_0:notes"/>
          <p:cNvSpPr txBox="1">
            <a:spLocks noGrp="1"/>
          </p:cNvSpPr>
          <p:nvPr>
            <p:ph type="body" idx="1"/>
          </p:nvPr>
        </p:nvSpPr>
        <p:spPr>
          <a:xfrm>
            <a:off x="681196" y="4715629"/>
            <a:ext cx="5435169" cy="446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ac786ed58_0_8:notes"/>
          <p:cNvSpPr txBox="1"/>
          <p:nvPr/>
        </p:nvSpPr>
        <p:spPr>
          <a:xfrm>
            <a:off x="3847410" y="9431259"/>
            <a:ext cx="2945488" cy="490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6</a:t>
            </a:fld>
            <a:endParaRPr dirty="0"/>
          </a:p>
        </p:txBody>
      </p:sp>
      <p:sp>
        <p:nvSpPr>
          <p:cNvPr id="154" name="Google Shape;154;g4ac786ed5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7762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5" name="Google Shape;155;g4ac786ed58_0_8:notes"/>
          <p:cNvSpPr txBox="1">
            <a:spLocks noGrp="1"/>
          </p:cNvSpPr>
          <p:nvPr>
            <p:ph type="body" idx="1"/>
          </p:nvPr>
        </p:nvSpPr>
        <p:spPr>
          <a:xfrm>
            <a:off x="681196" y="4715629"/>
            <a:ext cx="5435169" cy="446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55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/>
        </p:nvSpPr>
        <p:spPr>
          <a:xfrm>
            <a:off x="3847410" y="9431259"/>
            <a:ext cx="2945500" cy="490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7</a:t>
            </a:fld>
            <a:endParaRPr dirty="0"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7762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1196" y="4715630"/>
            <a:ext cx="5435281" cy="4461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611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ac786ed58_0_0:notes"/>
          <p:cNvSpPr txBox="1"/>
          <p:nvPr/>
        </p:nvSpPr>
        <p:spPr>
          <a:xfrm>
            <a:off x="3847410" y="9431259"/>
            <a:ext cx="2945488" cy="490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8</a:t>
            </a:fld>
            <a:endParaRPr dirty="0"/>
          </a:p>
        </p:txBody>
      </p:sp>
      <p:sp>
        <p:nvSpPr>
          <p:cNvPr id="146" name="Google Shape;146;g4ac786ed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7762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7" name="Google Shape;147;g4ac786ed58_0_0:notes"/>
          <p:cNvSpPr txBox="1">
            <a:spLocks noGrp="1"/>
          </p:cNvSpPr>
          <p:nvPr>
            <p:ph type="body" idx="1"/>
          </p:nvPr>
        </p:nvSpPr>
        <p:spPr>
          <a:xfrm>
            <a:off x="681196" y="4715629"/>
            <a:ext cx="5435169" cy="446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504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:notes"/>
          <p:cNvSpPr txBox="1"/>
          <p:nvPr/>
        </p:nvSpPr>
        <p:spPr>
          <a:xfrm>
            <a:off x="3847410" y="9431259"/>
            <a:ext cx="2945500" cy="490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9</a:t>
            </a:fld>
            <a:endParaRPr dirty="0"/>
          </a:p>
        </p:txBody>
      </p:sp>
      <p:sp>
        <p:nvSpPr>
          <p:cNvPr id="214" name="Google Shape;21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54063"/>
            <a:ext cx="4957762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5" name="Google Shape;215;p28:notes"/>
          <p:cNvSpPr txBox="1"/>
          <p:nvPr/>
        </p:nvSpPr>
        <p:spPr>
          <a:xfrm>
            <a:off x="681196" y="4715630"/>
            <a:ext cx="5435281" cy="4461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4" tIns="45705" rIns="91434" bIns="45705" anchor="ctr" anchorCtr="0">
            <a:noAutofit/>
          </a:bodyPr>
          <a:lstStyle/>
          <a:p>
            <a:pPr>
              <a:buSzPts val="2400"/>
            </a:pPr>
            <a:endParaRPr sz="2400" dirty="0"/>
          </a:p>
        </p:txBody>
      </p:sp>
      <p:sp>
        <p:nvSpPr>
          <p:cNvPr id="216" name="Google Shape;216;p28:notes"/>
          <p:cNvSpPr txBox="1"/>
          <p:nvPr/>
        </p:nvSpPr>
        <p:spPr>
          <a:xfrm>
            <a:off x="3847410" y="9431259"/>
            <a:ext cx="2947088" cy="49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r">
              <a:lnSpc>
                <a:spcPct val="93000"/>
              </a:lnSpc>
              <a:buSzPts val="1300"/>
            </a:pPr>
            <a:fld id="{00000000-1234-1234-1234-123412341234}" type="slidenum"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lnSpc>
                  <a:spcPct val="93000"/>
                </a:lnSpc>
                <a:buSzPts val="1300"/>
              </a:pPr>
              <a:t>9</a:t>
            </a:fld>
            <a:endParaRPr dirty="0"/>
          </a:p>
        </p:txBody>
      </p:sp>
      <p:sp>
        <p:nvSpPr>
          <p:cNvPr id="217" name="Google Shape;217;p28:notes"/>
          <p:cNvSpPr txBox="1">
            <a:spLocks noGrp="1"/>
          </p:cNvSpPr>
          <p:nvPr>
            <p:ph type="body" idx="1"/>
          </p:nvPr>
        </p:nvSpPr>
        <p:spPr>
          <a:xfrm>
            <a:off x="681196" y="4715630"/>
            <a:ext cx="5433694" cy="44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 rot="5400000">
            <a:off x="2583656" y="-521494"/>
            <a:ext cx="3975100" cy="822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7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7" name="Google Shape;87;p1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body" idx="1"/>
          </p:nvPr>
        </p:nvSpPr>
        <p:spPr>
          <a:xfrm>
            <a:off x="457200" y="1604963"/>
            <a:ext cx="4037013" cy="39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body" idx="2"/>
          </p:nvPr>
        </p:nvSpPr>
        <p:spPr>
          <a:xfrm>
            <a:off x="4646613" y="1604963"/>
            <a:ext cx="4038600" cy="39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8" name="Google Shape;98;p2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39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3" name="Google Shape;103;p2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ctr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2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8" name="Google Shape;108;p2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800" y="5688012"/>
            <a:ext cx="1100137" cy="11001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0800" y="5688012"/>
            <a:ext cx="1100137" cy="1100137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215900" marR="0" lvl="1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15900" marR="0" lvl="2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15900" marR="0" lvl="3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5900" marR="0" lvl="4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15900" marR="0" lvl="5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15900" marR="0" lvl="6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15900" marR="0" lvl="7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15900" marR="0" lvl="8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15900" lvl="0" indent="-21590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39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8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8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8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8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8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/>
        </p:nvSpPr>
        <p:spPr>
          <a:xfrm>
            <a:off x="0" y="5661025"/>
            <a:ext cx="1979612" cy="1152525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812"/>
            <a:ext cx="93345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47000" y="5634037"/>
            <a:ext cx="1397000" cy="139541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4"/>
          <p:cNvSpPr txBox="1"/>
          <p:nvPr/>
        </p:nvSpPr>
        <p:spPr>
          <a:xfrm>
            <a:off x="4189863" y="2748025"/>
            <a:ext cx="4503761" cy="8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CO" sz="2400" b="1" dirty="0"/>
              <a:t>Comunidades Rurales y Campesinas </a:t>
            </a: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4"/>
          <p:cNvSpPr txBox="1"/>
          <p:nvPr/>
        </p:nvSpPr>
        <p:spPr>
          <a:xfrm>
            <a:off x="1835150" y="981075"/>
            <a:ext cx="7056437" cy="11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Secretaría Distrital de Cultura, Recreación y Deporte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452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1C3452"/>
                </a:solidFill>
                <a:latin typeface="Arial"/>
                <a:ea typeface="Arial"/>
                <a:cs typeface="Arial"/>
                <a:sym typeface="Arial"/>
              </a:rPr>
              <a:t>Subsecretaría de Gobernanza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452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1C3452"/>
                </a:solidFill>
                <a:latin typeface="Arial"/>
                <a:ea typeface="Arial"/>
                <a:cs typeface="Arial"/>
                <a:sym typeface="Arial"/>
              </a:rPr>
              <a:t>Dirección de  Asuntos Locales y Participación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1C345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4"/>
          <p:cNvSpPr txBox="1"/>
          <p:nvPr/>
        </p:nvSpPr>
        <p:spPr>
          <a:xfrm>
            <a:off x="4572000" y="3565525"/>
            <a:ext cx="3956050" cy="61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–––––––––––––––––––––––––––––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/>
        </p:nvSpPr>
        <p:spPr>
          <a:xfrm>
            <a:off x="2484437" y="1628775"/>
            <a:ext cx="143986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Contexto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5"/>
          <p:cNvSpPr txBox="1"/>
          <p:nvPr/>
        </p:nvSpPr>
        <p:spPr>
          <a:xfrm>
            <a:off x="634800" y="408525"/>
            <a:ext cx="8190000" cy="54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CO" sz="1800" b="1" dirty="0"/>
              <a:t>EJE 3. IDENTIDAD Y CULTURAS CAMPESINAS </a:t>
            </a:r>
          </a:p>
          <a:p>
            <a:pPr lvl="0" algn="ctr"/>
            <a:endParaRPr lang="es-CO" sz="1800" b="1" dirty="0"/>
          </a:p>
          <a:p>
            <a:pPr lvl="0" algn="ctr"/>
            <a:r>
              <a:rPr lang="es-CO" sz="1800" b="1" dirty="0"/>
              <a:t> PROGRAMA :  Fortalecimiento de las culturas  campesinas e interculturalidad</a:t>
            </a:r>
          </a:p>
          <a:p>
            <a:pPr lvl="0" algn="ctr"/>
            <a:endParaRPr lang="es-CO" sz="1800" b="1" dirty="0"/>
          </a:p>
          <a:p>
            <a:pPr lvl="0" algn="ctr"/>
            <a:r>
              <a:rPr lang="es-CO" sz="1800" b="1" dirty="0"/>
              <a:t>Subprograma: </a:t>
            </a:r>
            <a:r>
              <a:rPr lang="es-CO" sz="1600" b="1" dirty="0"/>
              <a:t>Cobertura y calidad para la cultura campesina e interculturalidad Bogotana</a:t>
            </a:r>
          </a:p>
          <a:p>
            <a:pPr lvl="0" algn="ctr"/>
            <a:endParaRPr lang="es-CO" sz="1600" b="1" dirty="0"/>
          </a:p>
          <a:p>
            <a:pPr lvl="0" algn="ctr"/>
            <a:r>
              <a:rPr lang="es-CO" sz="1600" b="1" dirty="0"/>
              <a:t>Proyecto: Participación campesina en diferentes expresiones culturales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/>
        </p:nvSpPr>
        <p:spPr>
          <a:xfrm>
            <a:off x="2484437" y="1628775"/>
            <a:ext cx="14400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Contexto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8"/>
          <p:cNvSpPr txBox="1"/>
          <p:nvPr/>
        </p:nvSpPr>
        <p:spPr>
          <a:xfrm>
            <a:off x="204775" y="2271699"/>
            <a:ext cx="8599200" cy="3442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6210B69-1C07-4B93-A3EA-F56F7AD5FD22}"/>
              </a:ext>
            </a:extLst>
          </p:cNvPr>
          <p:cNvGraphicFramePr/>
          <p:nvPr/>
        </p:nvGraphicFramePr>
        <p:xfrm>
          <a:off x="627432" y="878272"/>
          <a:ext cx="7753886" cy="520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C98F8037-E33F-4726-AA68-78105C88E58E}"/>
              </a:ext>
            </a:extLst>
          </p:cNvPr>
          <p:cNvSpPr txBox="1"/>
          <p:nvPr/>
        </p:nvSpPr>
        <p:spPr>
          <a:xfrm>
            <a:off x="795130" y="293496"/>
            <a:ext cx="500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BIBLIOTECAS - SUMAPAZ</a:t>
            </a:r>
          </a:p>
        </p:txBody>
      </p:sp>
    </p:spTree>
    <p:extLst>
      <p:ext uri="{BB962C8B-B14F-4D97-AF65-F5344CB8AC3E}">
        <p14:creationId xmlns:p14="http://schemas.microsoft.com/office/powerpoint/2010/main" val="2905973797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/>
        </p:nvSpPr>
        <p:spPr>
          <a:xfrm>
            <a:off x="2484437" y="1628775"/>
            <a:ext cx="14400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Contexto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8"/>
          <p:cNvSpPr txBox="1"/>
          <p:nvPr/>
        </p:nvSpPr>
        <p:spPr>
          <a:xfrm>
            <a:off x="204775" y="2271699"/>
            <a:ext cx="8599200" cy="3442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6210B69-1C07-4B93-A3EA-F56F7AD5FD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478"/>
              </p:ext>
            </p:extLst>
          </p:nvPr>
        </p:nvGraphicFramePr>
        <p:xfrm>
          <a:off x="967408" y="1144298"/>
          <a:ext cx="7413909" cy="522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C98F8037-E33F-4726-AA68-78105C88E58E}"/>
              </a:ext>
            </a:extLst>
          </p:cNvPr>
          <p:cNvSpPr txBox="1"/>
          <p:nvPr/>
        </p:nvSpPr>
        <p:spPr>
          <a:xfrm>
            <a:off x="795130" y="293496"/>
            <a:ext cx="5009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BIBLIOTECAS 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5E46353-0EE6-410C-ABFA-E65B8E1B04EC}"/>
              </a:ext>
            </a:extLst>
          </p:cNvPr>
          <p:cNvSpPr/>
          <p:nvPr/>
        </p:nvSpPr>
        <p:spPr>
          <a:xfrm>
            <a:off x="1179443" y="2090172"/>
            <a:ext cx="715617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1600" b="1" dirty="0"/>
              <a:t>EJE 3. IDENTIDAD Y CULTURAS CAMPESINAS </a:t>
            </a:r>
          </a:p>
          <a:p>
            <a:pPr lvl="0" algn="ctr"/>
            <a:endParaRPr lang="es-CO" sz="1600" b="1" dirty="0"/>
          </a:p>
          <a:p>
            <a:pPr lvl="0" algn="ctr"/>
            <a:r>
              <a:rPr lang="es-CO" sz="1600" b="1" dirty="0"/>
              <a:t> PROGRAMA :  Fortalecimiento de las culturas  campesinas e interculturalidad</a:t>
            </a:r>
          </a:p>
          <a:p>
            <a:pPr lvl="0" algn="ctr"/>
            <a:endParaRPr lang="es-CO" sz="1600" b="1" dirty="0"/>
          </a:p>
          <a:p>
            <a:pPr lvl="0" algn="ctr"/>
            <a:r>
              <a:rPr lang="es-CO" sz="1600" b="1" dirty="0"/>
              <a:t>Subprograma: </a:t>
            </a:r>
            <a:r>
              <a:rPr lang="es-CO" b="1" dirty="0"/>
              <a:t>Cobertura y calidad para la cultura campesina e interculturalidad Bogotana</a:t>
            </a:r>
          </a:p>
          <a:p>
            <a:pPr lvl="0" algn="ctr"/>
            <a:endParaRPr lang="es-CO" b="1" dirty="0"/>
          </a:p>
          <a:p>
            <a:pPr lvl="0" algn="ctr"/>
            <a:r>
              <a:rPr lang="es-CO" b="1" dirty="0"/>
              <a:t>Proyecto: Desarrollo de incentivos para el  fomento de la cultura campesina e interculturalidad Bogotana.</a:t>
            </a:r>
          </a:p>
        </p:txBody>
      </p:sp>
    </p:spTree>
    <p:extLst>
      <p:ext uri="{BB962C8B-B14F-4D97-AF65-F5344CB8AC3E}">
        <p14:creationId xmlns:p14="http://schemas.microsoft.com/office/powerpoint/2010/main" val="45478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/>
        </p:nvSpPr>
        <p:spPr>
          <a:xfrm>
            <a:off x="2484437" y="1628775"/>
            <a:ext cx="14400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Contexto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9"/>
          <p:cNvSpPr txBox="1"/>
          <p:nvPr/>
        </p:nvSpPr>
        <p:spPr>
          <a:xfrm>
            <a:off x="204775" y="127525"/>
            <a:ext cx="8599200" cy="60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/>
            <a:endParaRPr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44108D4-363F-4759-A90C-3D980D9358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9216257"/>
              </p:ext>
            </p:extLst>
          </p:nvPr>
        </p:nvGraphicFramePr>
        <p:xfrm>
          <a:off x="530087" y="701676"/>
          <a:ext cx="8083826" cy="4744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535699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/>
        </p:nvSpPr>
        <p:spPr>
          <a:xfrm>
            <a:off x="2484437" y="1628775"/>
            <a:ext cx="143986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Contexto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5"/>
          <p:cNvSpPr txBox="1"/>
          <p:nvPr/>
        </p:nvSpPr>
        <p:spPr>
          <a:xfrm>
            <a:off x="634800" y="408525"/>
            <a:ext cx="8190000" cy="54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CO" sz="1800" b="1" dirty="0"/>
              <a:t>EJE 3. IDENTIDAD Y CULTURAS CAMPESINAS </a:t>
            </a:r>
          </a:p>
          <a:p>
            <a:pPr lvl="0" algn="ctr"/>
            <a:endParaRPr lang="es-CO" sz="1800" b="1" dirty="0"/>
          </a:p>
          <a:p>
            <a:pPr lvl="0" algn="ctr"/>
            <a:r>
              <a:rPr lang="es-CO" sz="1800" b="1" dirty="0"/>
              <a:t> PROGRAMA :  Fortalecimiento de las culturas  campesinas e interculturalidad</a:t>
            </a:r>
          </a:p>
          <a:p>
            <a:pPr lvl="0" algn="ctr"/>
            <a:endParaRPr lang="es-CO" sz="1800" b="1" dirty="0"/>
          </a:p>
          <a:p>
            <a:pPr lvl="0" algn="ctr"/>
            <a:r>
              <a:rPr lang="es-CO" sz="1800" b="1" dirty="0"/>
              <a:t>Subprograma: </a:t>
            </a:r>
            <a:r>
              <a:rPr lang="es-CO" sz="1600" b="1" dirty="0"/>
              <a:t>Infraestructura para  la cultura campesina e interculturalidad Bogotana</a:t>
            </a:r>
          </a:p>
          <a:p>
            <a:pPr lvl="0" algn="ctr"/>
            <a:endParaRPr lang="es-CO" sz="1600" b="1" dirty="0"/>
          </a:p>
          <a:p>
            <a:pPr lvl="0" algn="ctr"/>
            <a:r>
              <a:rPr lang="es-CO" sz="1600" b="1" dirty="0"/>
              <a:t>Proyecto: Formulación del plan de construcción, dotación y mejoramiento de la infraestructura para la cultura campesina e interculturalidad bogotana (incluye escenarios, ludotecas, bibliotecas y videotecas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2907783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/>
        </p:nvSpPr>
        <p:spPr>
          <a:xfrm>
            <a:off x="2484437" y="1628775"/>
            <a:ext cx="14400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Contexto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8"/>
          <p:cNvSpPr txBox="1"/>
          <p:nvPr/>
        </p:nvSpPr>
        <p:spPr>
          <a:xfrm>
            <a:off x="204775" y="2271699"/>
            <a:ext cx="8599200" cy="3442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6210B69-1C07-4B93-A3EA-F56F7AD5FD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920475"/>
              </p:ext>
            </p:extLst>
          </p:nvPr>
        </p:nvGraphicFramePr>
        <p:xfrm>
          <a:off x="627432" y="1404730"/>
          <a:ext cx="7125090" cy="4678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C98F8037-E33F-4726-AA68-78105C88E58E}"/>
              </a:ext>
            </a:extLst>
          </p:cNvPr>
          <p:cNvSpPr txBox="1"/>
          <p:nvPr/>
        </p:nvSpPr>
        <p:spPr>
          <a:xfrm>
            <a:off x="795130" y="293496"/>
            <a:ext cx="500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730289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 txBox="1"/>
          <p:nvPr/>
        </p:nvSpPr>
        <p:spPr>
          <a:xfrm>
            <a:off x="0" y="0"/>
            <a:ext cx="1587" cy="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22/03/17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0" name="Google Shape;220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80287" y="358775"/>
            <a:ext cx="1655762" cy="3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36550" y="1164950"/>
            <a:ext cx="6223299" cy="410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397</Words>
  <Application>Microsoft Office PowerPoint</Application>
  <PresentationFormat>Presentación en pantalla (4:3)</PresentationFormat>
  <Paragraphs>85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Angelica Montoya</dc:creator>
  <cp:lastModifiedBy>MARCELA.REYES</cp:lastModifiedBy>
  <cp:revision>17</cp:revision>
  <cp:lastPrinted>2018-12-19T22:04:59Z</cp:lastPrinted>
  <dcterms:modified xsi:type="dcterms:W3CDTF">2019-12-11T19:28:58Z</dcterms:modified>
</cp:coreProperties>
</file>