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66" r:id="rId2"/>
    <p:sldId id="690" r:id="rId3"/>
    <p:sldId id="688" r:id="rId4"/>
    <p:sldId id="689" r:id="rId5"/>
    <p:sldId id="687" r:id="rId6"/>
    <p:sldId id="628" r:id="rId7"/>
  </p:sldIdLst>
  <p:sldSz cx="9144000" cy="6858000" type="screen4x3"/>
  <p:notesSz cx="7010400" cy="92964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liana Pulido Villamil" initials="LPV" lastIdx="12" clrIdx="0"/>
  <p:cmAuthor id="2" name="usuario" initials="u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7A"/>
    <a:srgbClr val="009999"/>
    <a:srgbClr val="F2D10E"/>
    <a:srgbClr val="FF99CC"/>
    <a:srgbClr val="F3F3F3"/>
    <a:srgbClr val="0080FF"/>
    <a:srgbClr val="1D87BE"/>
    <a:srgbClr val="C99207"/>
    <a:srgbClr val="419FCE"/>
    <a:srgbClr val="8690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8" autoAdjust="0"/>
    <p:restoredTop sz="96250" autoAdjust="0"/>
  </p:normalViewPr>
  <p:slideViewPr>
    <p:cSldViewPr snapToGrid="0" snapToObjects="1">
      <p:cViewPr varScale="1">
        <p:scale>
          <a:sx n="86" d="100"/>
          <a:sy n="86" d="100"/>
        </p:scale>
        <p:origin x="1566" y="60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BA2D23F-9387-400B-9036-2A1E1C2489B1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21B4527-75F3-4F54-B915-70A1D4E4C56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170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EDEB2-9654-4C3E-8144-79706759F7EE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4586E-B5EC-4398-829A-A29C741EE4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7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0DF53-892F-4269-891C-138B4A0CFA5C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40345-512C-45EB-A9D6-D5B86CA6B3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34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9539D-B884-4A95-9C00-924159268377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522A2-4F15-4161-A610-D27E05C756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182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FF433-EFB5-45B3-B665-FB3893995502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CB018-1145-44AE-BC2E-7C99D207B1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425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1118C-5A98-4DC7-AD21-D044C51EA91B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FB960-6709-4AF1-BD12-09EB42C2D0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602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C2753-97D5-4B5D-BBAA-8B7111EC8D4D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E15AA-0618-40D4-8752-E66A0E02AF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98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F242-2FD5-457A-8550-86DF9A0D8B67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D03A7-6837-4702-A2B7-F07F4316A3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29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2EE2-83DD-49A4-B7F1-0C322E695E6F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AF10D-CC54-4E76-BF42-C1AB36D4FE7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72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E7E82-73E3-4055-9175-1AF7952EC91F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AFB24-326C-4CA1-BA67-FB3258B19D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05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50CCB-7DC3-4331-965E-E0EA76474722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88125-4E0E-4B3E-AB24-A3170C7A6B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291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FEBC-1EB6-47C2-A415-F202CE0A286B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216ED-9230-4D02-A06B-27461BD45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21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  <a:endParaRPr lang="es-ES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90C7EFC-5ABB-4305-97D3-D0014CE8E902}" type="datetimeFigureOut">
              <a:rPr lang="es-ES"/>
              <a:pPr>
                <a:defRPr/>
              </a:pPr>
              <a:t>11/12/2019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95A742-B934-4AC9-85DF-1C25F97ADE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7" name="Agrupar 11"/>
          <p:cNvGrpSpPr>
            <a:grpSpLocks/>
          </p:cNvGrpSpPr>
          <p:nvPr userDrawn="1"/>
        </p:nvGrpSpPr>
        <p:grpSpPr bwMode="auto">
          <a:xfrm>
            <a:off x="0" y="6172200"/>
            <a:ext cx="9144000" cy="685800"/>
            <a:chOff x="0" y="6172627"/>
            <a:chExt cx="9144000" cy="685373"/>
          </a:xfrm>
        </p:grpSpPr>
        <p:sp>
          <p:nvSpPr>
            <p:cNvPr id="8" name="Rectángulo 7"/>
            <p:cNvSpPr>
              <a:spLocks noChangeArrowheads="1"/>
            </p:cNvSpPr>
            <p:nvPr/>
          </p:nvSpPr>
          <p:spPr bwMode="auto">
            <a:xfrm>
              <a:off x="0" y="6172627"/>
              <a:ext cx="9144000" cy="685373"/>
            </a:xfrm>
            <a:prstGeom prst="rect">
              <a:avLst/>
            </a:prstGeom>
            <a:solidFill>
              <a:srgbClr val="00739A"/>
            </a:solidFill>
            <a:ln w="9525">
              <a:solidFill>
                <a:srgbClr val="46AAC5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pic>
          <p:nvPicPr>
            <p:cNvPr id="9" name="Imagen 10" descr="LogoBTAmejor.png"/>
            <p:cNvPicPr>
              <a:picLocks noChangeAspect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74337" y="6234611"/>
              <a:ext cx="1132502" cy="514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ortadaSola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26"/>
            <a:ext cx="9144000" cy="606626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30306" y="2328571"/>
            <a:ext cx="8310282" cy="13849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BALANCE EJECUCIÓN PROYECTOS RURALES</a:t>
            </a:r>
          </a:p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LOCALIDAD SUMAPAZ</a:t>
            </a:r>
          </a:p>
          <a:p>
            <a:pPr algn="ctr"/>
            <a:r>
              <a:rPr lang="es-ES" sz="2800" b="1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2016 - 2018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2821188" y="4877886"/>
            <a:ext cx="2941831" cy="30777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SECTOR INTEGRACIÓN SOCIAL</a:t>
            </a:r>
          </a:p>
        </p:txBody>
      </p:sp>
    </p:spTree>
    <p:extLst>
      <p:ext uri="{BB962C8B-B14F-4D97-AF65-F5344CB8AC3E}">
        <p14:creationId xmlns:p14="http://schemas.microsoft.com/office/powerpoint/2010/main" val="249294477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155368"/>
            <a:ext cx="8229600" cy="600005"/>
          </a:xfrm>
        </p:spPr>
        <p:txBody>
          <a:bodyPr/>
          <a:lstStyle/>
          <a:p>
            <a:r>
              <a:rPr lang="es-CO" sz="1800" b="1" dirty="0"/>
              <a:t>TERRITORIALIZACIÓN DE LA INVERSIÓN POAI SDIS 2016 - PLAN DE DESARROLLO "BOGOTÁ MEJOR PARA TODOS“   JUNIO A DICIEMBRE 2016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449822"/>
              </p:ext>
            </p:extLst>
          </p:nvPr>
        </p:nvGraphicFramePr>
        <p:xfrm>
          <a:off x="204539" y="755373"/>
          <a:ext cx="8783055" cy="5382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0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2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3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1115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1115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24631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87527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24631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0666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8869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4709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3096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Proyecto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Meta(s) Proyecto para el período del plan</a:t>
                      </a:r>
                      <a:br>
                        <a:rPr lang="es-CO" sz="700" b="1" u="none" strike="noStrike" dirty="0">
                          <a:effectLst/>
                        </a:rPr>
                      </a:br>
                      <a:r>
                        <a:rPr lang="es-CO" sz="700" b="1" u="none" strike="noStrike" dirty="0">
                          <a:effectLst/>
                        </a:rPr>
                        <a:t>(Ficha EBI - SEGPLAN)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Meta del pyto que se espera alcanzar en la localidad 2016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Meta del pyto alcanzada en la localidad</a:t>
                      </a:r>
                      <a:br>
                        <a:rPr lang="es-CO" sz="700" b="1" u="none" strike="noStrike" dirty="0">
                          <a:effectLst/>
                        </a:rPr>
                      </a:br>
                      <a:r>
                        <a:rPr lang="es-CO" sz="700" b="1" u="none" strike="noStrike" dirty="0">
                          <a:effectLst/>
                        </a:rPr>
                        <a:t>31 diciembre 2016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Porcentaje de ejecución 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0  a 5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6 a 12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13 a 17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18 a 26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26 a 59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mas de 59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Grupo etario sin definir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Total Población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TOTAL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H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M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I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H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M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I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I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>
                          <a:effectLst/>
                        </a:rPr>
                        <a:t>M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633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1118 Gestión Institucional y Fortalecimiento del Talento Humano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Implementar el 100% de las soluciones en materia de servicios logísticos para la atención eficiente y oportuna de las necesidades operativas de la Entidad.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$ 100.164.193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$ 100.164.193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021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1118 Gestión Institucional y Fortalecimiento del Talento Humano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Garantizar  el 100%  del recurso humano para atender las necesidades  de la entidad.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$ 747.509.780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$ 747.509.780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225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1099 - Envejecimiento digno, activo y feliz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Entregar a 90.318 personas mayores en situación de vulnerabilidad socioeconómica apoyos económicos.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$ 50.777.210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$ 50.777.210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97%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2429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1099 - Envejecimiento digno, activo y feliz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Atender integralmente a 38,000 personas mayores en condición de fragilidad social en la ciudad de Bogotá  a través del servicio Centros Día 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$ 140.488.186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103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$ 135.662.637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312%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97%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53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40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54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49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468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1098 - Bogotá te Nutre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Entregar el 100% de los apoyos alimentarios programados.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$ 338.678.898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$ 338.675.036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82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89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126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118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203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239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652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649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1.301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468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1092-Viviendo el Territorio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Atender 41.363 personas en emergencia social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$ 182.145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$ 176.911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33%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97%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468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1092-Viviendo el Territorio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Integrar 90.000 personas a procesos de desarrollo de capacidades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$ 102.466.070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$ 387.905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225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>
                          <a:effectLst/>
                        </a:rPr>
                        <a:t>1096 "Desarrollo Integral desde la Gestación hasta la Adolescencia"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Atender integralmente en 61.241  cupos a niños y niñas de 0 a 5 años en ámbitos institucionales con enfoque diferencial.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$ 302.504.069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111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$ 302.504.056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102%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48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48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63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111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408">
                <a:tc>
                  <a:txBody>
                    <a:bodyPr/>
                    <a:lstStyle/>
                    <a:p>
                      <a:pPr algn="just" fontAlgn="ctr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$ 1.782.770.551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$ 1.675.857.728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94%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138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145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  89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70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72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76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  -  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126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118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204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256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164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144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          -  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 793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809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        -  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        1.602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51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116"/>
            <a:ext cx="8229600" cy="785536"/>
          </a:xfrm>
        </p:spPr>
        <p:txBody>
          <a:bodyPr/>
          <a:lstStyle/>
          <a:p>
            <a:r>
              <a:rPr lang="es-CO" sz="1800" b="1" dirty="0"/>
              <a:t>TERRITORIALIZACIÓN DE LA INVERSIÓN POAI SDIS 2017 - PLAN DE DESARROLLO "BOGOTÁ MEJOR PARA TODOS"</a:t>
            </a:r>
            <a:br>
              <a:rPr lang="es-CO" sz="1800" b="1" dirty="0"/>
            </a:br>
            <a:r>
              <a:rPr lang="es-CO" sz="1800" b="1" dirty="0"/>
              <a:t>30 DE DICIEMBRE DE 2017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31337"/>
              </p:ext>
            </p:extLst>
          </p:nvPr>
        </p:nvGraphicFramePr>
        <p:xfrm>
          <a:off x="92765" y="927651"/>
          <a:ext cx="8945217" cy="51683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9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27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1494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1494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920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28661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9268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28661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1036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45119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0305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5301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Proyecto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effectLst/>
                        </a:rPr>
                        <a:t>Meta(s) Proyecto para el período del plan</a:t>
                      </a:r>
                      <a:br>
                        <a:rPr lang="es-CO" sz="800" u="none" strike="noStrike">
                          <a:effectLst/>
                        </a:rPr>
                      </a:br>
                      <a:r>
                        <a:rPr lang="es-CO" sz="800" u="none" strike="noStrike">
                          <a:effectLst/>
                        </a:rPr>
                        <a:t>(Ficha EBI - SEGPLAN)</a:t>
                      </a:r>
                      <a:endParaRPr lang="es-CO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Meta del pyto que se espera alcanzar en la localidad 2017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Meta del pyto alcanzada en la localidad</a:t>
                      </a:r>
                      <a:br>
                        <a:rPr lang="es-CO" sz="800" u="none" strike="noStrike" dirty="0">
                          <a:effectLst/>
                        </a:rPr>
                      </a:br>
                      <a:r>
                        <a:rPr lang="es-CO" sz="800" u="none" strike="noStrike" dirty="0">
                          <a:effectLst/>
                        </a:rPr>
                        <a:t>30 diciembre 2017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Porcentaje de ejecución 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0  a 5 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6 a 12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13 a 17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18 a 26 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26 a 59 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effectLst/>
                        </a:rPr>
                        <a:t>mas de 59 </a:t>
                      </a:r>
                      <a:endParaRPr lang="es-CO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effectLst/>
                        </a:rPr>
                        <a:t>Grupo etario sin definir</a:t>
                      </a:r>
                      <a:endParaRPr lang="es-CO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effectLst/>
                        </a:rPr>
                        <a:t>Total Población</a:t>
                      </a:r>
                      <a:endParaRPr lang="es-CO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effectLst/>
                        </a:rPr>
                        <a:t>TOTAL</a:t>
                      </a:r>
                      <a:endParaRPr lang="es-CO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6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Presupuesto 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M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I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H</a:t>
                      </a:r>
                      <a:endParaRPr lang="es-CO" sz="7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H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M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8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 dirty="0">
                          <a:effectLst/>
                        </a:rPr>
                        <a:t>1086 - Una ciudad para las familias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Orientar 12000 personas en procesos de prevención de la violencia intrafamiliar atendidas por los servicios sociales de la SDIS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56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$5.132.820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$5.128.446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100%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7841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1086 - Una ciudad para las familias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Capacitar 15000 personas de las entidades distritales y personas de la sociedad civil en atención integral y la prevención de violencia intrafamiliar y delito sexual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31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$1.208.122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$1.207.607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4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1092-Viviendo el Territorio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Atender 41.363 personas en emergencia social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$1.060.006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$1.024.954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125%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97%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941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1092-Viviendo el Territorio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Integrar 90.000 personas a procesos de desarrollo de capacidades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22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$1.193.944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$1.151.233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0%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96%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4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1098 - Bogotá te Nutre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Entregar el 100% de los apoyos alimentarios programados.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$564.917.868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97%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$564.917.868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97%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39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91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95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152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158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288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362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135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807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848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1.656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5882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1099 - Envejecimiento digno, activo y feliz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Entregar a 90.318 personas mayores en situación de vulnerabilidad socioeconómica apoyos económicos.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$325.268.000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$321.560.000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99%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35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31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36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38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74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18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>
                          <a:effectLst/>
                        </a:rPr>
                        <a:t>1099 - Envejecimiento digno, activo y feliz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700" u="none" strike="noStrike" dirty="0">
                          <a:effectLst/>
                        </a:rPr>
                        <a:t>Atender integralmente a 38,000 personas mayores en condición de fragilidad social en la ciudad de Bogotá  a través del servicio Centros Día .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$571.866.114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$570.866.114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100%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2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7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38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30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40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37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0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77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325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2527"/>
          </a:xfrm>
        </p:spPr>
        <p:txBody>
          <a:bodyPr/>
          <a:lstStyle/>
          <a:p>
            <a:r>
              <a:rPr lang="es-CO" sz="1800" b="1" dirty="0"/>
              <a:t>TERRITORIALIZACIÓN DE LA INVERSIÓN POAI SDIS 2017 - PLAN DE DESARROLLO "BOGOTÁ MEJOR PARA TODOS"</a:t>
            </a:r>
            <a:br>
              <a:rPr lang="es-CO" sz="1800" b="1" dirty="0"/>
            </a:br>
            <a:r>
              <a:rPr lang="es-CO" sz="1800" b="1" dirty="0"/>
              <a:t>30 DE DICIEMBRE DE 2017</a:t>
            </a:r>
            <a:endParaRPr lang="es-CO" sz="18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990387"/>
              </p:ext>
            </p:extLst>
          </p:nvPr>
        </p:nvGraphicFramePr>
        <p:xfrm>
          <a:off x="106018" y="1099930"/>
          <a:ext cx="8878962" cy="50093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21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18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58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167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4216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41422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87773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0500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30623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12172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93723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58297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1076966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 dirty="0">
                          <a:effectLst/>
                        </a:rPr>
                        <a:t>1103 Espacios de Integración Social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 dirty="0">
                          <a:effectLst/>
                        </a:rPr>
                        <a:t>Realizar mantenimiento al 70% equipamientos de la SDIS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70%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$97.743.952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83%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$97.743.952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118%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496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 dirty="0">
                          <a:effectLst/>
                        </a:rPr>
                        <a:t>1118 Gestión Institucional y Fortalecimiento del Talento Humano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 dirty="0">
                          <a:effectLst/>
                        </a:rPr>
                        <a:t>Implementar el 100% de las soluciones en materia de servicios logísticos para la atención eficiente y oportuna de las necesidades operativas de la Entidad.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$346.367.918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$344.441.159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99%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0949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>
                          <a:effectLst/>
                        </a:rPr>
                        <a:t>1118 Gestión Institucional y Fortalecimiento del Talento Humano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900" u="none" strike="noStrike" dirty="0">
                          <a:effectLst/>
                        </a:rPr>
                        <a:t>Garantizar  el 100%  del recurso humano para atender las necesidades  de la entidad.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$1.555.211.592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$1.555.211.592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71"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effectLst/>
                        </a:rPr>
                        <a:t>$ 3.469.970.336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$ 3.463.252.925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37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39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152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159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292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378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209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161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885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926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1.823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671"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900" u="none" strike="noStrike">
                          <a:effectLst/>
                        </a:rPr>
                        <a:t>11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885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926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 dirty="0">
                          <a:effectLst/>
                        </a:rPr>
                        <a:t>1823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74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715"/>
            <a:ext cx="8229600" cy="604642"/>
          </a:xfrm>
        </p:spPr>
        <p:txBody>
          <a:bodyPr/>
          <a:lstStyle/>
          <a:p>
            <a:r>
              <a:rPr lang="es-CO" sz="1600" b="1" dirty="0"/>
              <a:t>TERRITORIALIZACIÓN DE LA INVERSIÓN POAI SDIS 2018 - PLAN DE DESARROLLO "BOGOTÁ MEJOR PARA TODOS"</a:t>
            </a:r>
            <a:br>
              <a:rPr lang="es-CO" sz="1600" b="1" dirty="0"/>
            </a:br>
            <a:r>
              <a:rPr lang="es-CO" sz="1600" b="1" dirty="0"/>
              <a:t>30 de septiembre de 2018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89630"/>
              </p:ext>
            </p:extLst>
          </p:nvPr>
        </p:nvGraphicFramePr>
        <p:xfrm>
          <a:off x="145768" y="743101"/>
          <a:ext cx="8799448" cy="5382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3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3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9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5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20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05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07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958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Proyecto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Meta(s) Proyecto para el período del plan</a:t>
                      </a:r>
                      <a:b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(Ficha EBI - SEGPLAN)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Meta del pyto que se espera alcanzar en la localidad 2018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Meta del pyto alcanzada en la localidad</a:t>
                      </a:r>
                      <a:b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 de junio 2018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Porcentaje de ejecución 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Población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solidFill>
                            <a:schemeClr val="tx1"/>
                          </a:solidFill>
                          <a:effectLst/>
                        </a:rPr>
                        <a:t>Presupuesto </a:t>
                      </a:r>
                      <a:endParaRPr lang="es-CO" sz="7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solidFill>
                            <a:schemeClr val="tx1"/>
                          </a:solidFill>
                          <a:effectLst/>
                        </a:rPr>
                        <a:t>Magnitud </a:t>
                      </a:r>
                      <a:endParaRPr lang="es-CO" sz="7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Presupuesto 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Magnitud 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solidFill>
                            <a:schemeClr val="tx1"/>
                          </a:solidFill>
                          <a:effectLst/>
                        </a:rPr>
                        <a:t>Presupuesto </a:t>
                      </a:r>
                      <a:endParaRPr lang="es-CO" sz="7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es-CO" sz="7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es-CO" sz="7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2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1086 - Una ciudad para las familias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Orientar 12000 personas en procesos de prevención de la violencia intrafamiliar atendidas por los servicios sociales de la SDIS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$6.588.236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$6.586.912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03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1086 - Una ciudad para las familias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Capacitar 15000 personas de las entidades distritales y personas de la sociedad civil en atención integral y la prevención de violencia intrafamiliar y delito sexual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$3.294.117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$3.293.454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9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1092-Viviendo el Territorio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Atender 41.363 personas en emergencia social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$1.102.870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$717.285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175%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65%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05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1092-Viviendo el Territorio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Integrar 161.673 personas a procesos de desarrollo de capacidades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$1.795.786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$1.741.118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97%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728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1098 - Bogotá te Nutre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Entregar el 100% de los apoyos alimentarios programados.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2132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$829.066.601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2290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$804.318.940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107%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97%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811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802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1.614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798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1099 - Envejecimiento digno, activo y feliz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Entregar a 90.318 personas mayores en situación de vulnerabilidad socioeconómica apoyos económicos.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$319.398.500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$319.398.500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5.048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9.382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14.430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632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1099 - Envejecimiento digno, activo y feliz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Atender integralmente a 42,000 personas mayores en condición de fragilidad social en la ciudad de Bogotá  a través del servicio Centros Día .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$227.856.000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110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$218.114.000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157%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96%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26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1103 Espacios de Integración Social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Realizar mantenimiento al 70% equipamientos de la SDIS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0,59%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$188.070.204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$132.312.360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70%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632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1118 Gestión Institucional y Fortalecimiento del Talento Humano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Implementar el 100% de las soluciones en materia de servicios logísticos para la atención eficiente y oportuna de las necesidades operativas de la Entidad.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2,19%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$2.577.054.098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2,29%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$2.572.961.852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105%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6322"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1118 Gestión Institucional y Fortalecimiento del Talento Humano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Garantizar  el 100%  del recurso humano para atender las necesidades  de la entidad.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1,30%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$1.729.855.628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1,30%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$1.112.886.970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64%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6581">
                <a:tc>
                  <a:txBody>
                    <a:bodyPr/>
                    <a:lstStyle/>
                    <a:p>
                      <a:pPr algn="l" fontAlgn="ctr"/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6581">
                <a:tc>
                  <a:txBody>
                    <a:bodyPr/>
                    <a:lstStyle/>
                    <a:p>
                      <a:pPr algn="l" fontAlgn="ctr"/>
                      <a:endParaRPr lang="es-CO" sz="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$ 5.884.082.040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$ 5.172.331.391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5.895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10.280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8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16.176</a:t>
                      </a:r>
                      <a:endParaRPr lang="es-CO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5455">
                <a:tc>
                  <a:txBody>
                    <a:bodyPr/>
                    <a:lstStyle/>
                    <a:p>
                      <a:pPr algn="l" fontAlgn="ctr"/>
                      <a:endParaRPr lang="es-CO" sz="7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5925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10350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16276</a:t>
                      </a:r>
                      <a:endParaRPr lang="es-CO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ortadaSola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26"/>
            <a:ext cx="9144000" cy="606626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015625" y="2326404"/>
            <a:ext cx="4340551" cy="120032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7200" dirty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GRACIAS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2821188" y="4877886"/>
            <a:ext cx="2941831" cy="30777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bg1">
                    <a:lumMod val="95000"/>
                  </a:schemeClr>
                </a:solidFill>
                <a:latin typeface="Arial"/>
                <a:cs typeface="Arial"/>
              </a:rPr>
              <a:t>SECTOR INTEGRACIÓN SOCIAL</a:t>
            </a:r>
          </a:p>
        </p:txBody>
      </p:sp>
    </p:spTree>
    <p:extLst>
      <p:ext uri="{BB962C8B-B14F-4D97-AF65-F5344CB8AC3E}">
        <p14:creationId xmlns:p14="http://schemas.microsoft.com/office/powerpoint/2010/main" val="3228429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10103</TotalTime>
  <Words>1824</Words>
  <Application>Microsoft Office PowerPoint</Application>
  <PresentationFormat>Presentación en pantalla (4:3)</PresentationFormat>
  <Paragraphs>863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Tema de Office</vt:lpstr>
      <vt:lpstr>Presentación de PowerPoint</vt:lpstr>
      <vt:lpstr>TERRITORIALIZACIÓN DE LA INVERSIÓN POAI SDIS 2016 - PLAN DE DESARROLLO "BOGOTÁ MEJOR PARA TODOS“   JUNIO A DICIEMBRE 2016</vt:lpstr>
      <vt:lpstr>TERRITORIALIZACIÓN DE LA INVERSIÓN POAI SDIS 2017 - PLAN DE DESARROLLO "BOGOTÁ MEJOR PARA TODOS" 30 DE DICIEMBRE DE 2017</vt:lpstr>
      <vt:lpstr>TERRITORIALIZACIÓN DE LA INVERSIÓN POAI SDIS 2017 - PLAN DE DESARROLLO "BOGOTÁ MEJOR PARA TODOS" 30 DE DICIEMBRE DE 2017</vt:lpstr>
      <vt:lpstr>TERRITORIALIZACIÓN DE LA INVERSIÓN POAI SDIS 2018 - PLAN DE DESARROLLO "BOGOTÁ MEJOR PARA TODOS" 30 de septiembre de 2018</vt:lpstr>
      <vt:lpstr>Presentación de PowerPoint</vt:lpstr>
    </vt:vector>
  </TitlesOfParts>
  <Company>Secretaría Distrital de Integración Social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SDIS SDIS</dc:creator>
  <cp:lastModifiedBy>MARCELA.REYES</cp:lastModifiedBy>
  <cp:revision>1768</cp:revision>
  <cp:lastPrinted>2018-02-23T01:31:49Z</cp:lastPrinted>
  <dcterms:created xsi:type="dcterms:W3CDTF">2016-05-12T20:04:40Z</dcterms:created>
  <dcterms:modified xsi:type="dcterms:W3CDTF">2019-12-11T19:20:48Z</dcterms:modified>
</cp:coreProperties>
</file>