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316" r:id="rId4"/>
    <p:sldId id="276" r:id="rId5"/>
    <p:sldId id="317" r:id="rId6"/>
    <p:sldId id="318" r:id="rId7"/>
    <p:sldId id="319" r:id="rId8"/>
    <p:sldId id="320" r:id="rId9"/>
    <p:sldId id="309" r:id="rId10"/>
    <p:sldId id="321" r:id="rId11"/>
    <p:sldId id="323" r:id="rId12"/>
    <p:sldId id="326" r:id="rId13"/>
    <p:sldId id="325" r:id="rId14"/>
    <p:sldId id="327" r:id="rId15"/>
    <p:sldId id="330" r:id="rId16"/>
    <p:sldId id="328" r:id="rId17"/>
    <p:sldId id="287" r:id="rId18"/>
    <p:sldId id="289" r:id="rId19"/>
    <p:sldId id="331" r:id="rId20"/>
    <p:sldId id="324" r:id="rId21"/>
    <p:sldId id="329" r:id="rId22"/>
    <p:sldId id="286" r:id="rId23"/>
    <p:sldId id="322" r:id="rId24"/>
    <p:sldId id="306" r:id="rId25"/>
    <p:sldId id="285" r:id="rId26"/>
    <p:sldId id="333" r:id="rId27"/>
    <p:sldId id="332" r:id="rId28"/>
    <p:sldId id="268" r:id="rId29"/>
    <p:sldId id="302" r:id="rId30"/>
    <p:sldId id="277"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315452"/>
            <a:ext cx="9144000" cy="1456574"/>
          </a:xfrm>
        </p:spPr>
        <p:txBody>
          <a:bodyPr anchor="b">
            <a:normAutofit/>
          </a:bodyPr>
          <a:lstStyle>
            <a:lvl1pPr algn="ctr">
              <a:defRPr sz="4800">
                <a:latin typeface="Gotham Rounded Bold" pitchFamily="50" charset="0"/>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524000" y="286410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p:cNvSpPr>
            <a:spLocks noGrp="1"/>
          </p:cNvSpPr>
          <p:nvPr>
            <p:ph type="dt" sz="half" idx="10"/>
          </p:nvPr>
        </p:nvSpPr>
        <p:spPr/>
        <p:txBody>
          <a:bodyPr/>
          <a:lstStyle/>
          <a:p>
            <a:fld id="{FA75A4D9-F823-4A49-A20B-AA3377EFBC81}" type="datetimeFigureOut">
              <a:rPr lang="es-CO" smtClean="0"/>
              <a:t>11/12/2019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21143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A75A4D9-F823-4A49-A20B-AA3377EFBC81}" type="datetimeFigureOut">
              <a:rPr lang="es-CO" smtClean="0"/>
              <a:t>11/12/2019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113754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491272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491272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A75A4D9-F823-4A49-A20B-AA3377EFBC81}" type="datetimeFigureOut">
              <a:rPr lang="es-CO" smtClean="0"/>
              <a:t>11/12/2019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40586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A75A4D9-F823-4A49-A20B-AA3377EFBC81}" type="datetimeFigureOut">
              <a:rPr lang="es-CO" smtClean="0"/>
              <a:t>11/12/2019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18475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699085"/>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357881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A75A4D9-F823-4A49-A20B-AA3377EFBC81}" type="datetimeFigureOut">
              <a:rPr lang="es-CO" smtClean="0"/>
              <a:t>11/12/2019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320966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342014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342014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A75A4D9-F823-4A49-A20B-AA3377EFBC81}" type="datetimeFigureOut">
              <a:rPr lang="es-CO" smtClean="0"/>
              <a:t>11/12/2019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109752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825229"/>
            <a:ext cx="5157787" cy="549003"/>
          </a:xfrm>
        </p:spPr>
        <p:txBody>
          <a:bodyPr anchor="b">
            <a:normAutofit/>
          </a:bodyPr>
          <a:lstStyle>
            <a:lvl1pPr marL="0" indent="0" algn="ctr">
              <a:buNone/>
              <a:defRPr sz="2000" b="1">
                <a:latin typeface="Gotham Rounded Book"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2804862"/>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p:cNvSpPr>
            <a:spLocks noGrp="1"/>
          </p:cNvSpPr>
          <p:nvPr>
            <p:ph type="body" sz="quarter" idx="3"/>
          </p:nvPr>
        </p:nvSpPr>
        <p:spPr>
          <a:xfrm>
            <a:off x="6172200" y="1825229"/>
            <a:ext cx="5183188" cy="549003"/>
          </a:xfrm>
        </p:spPr>
        <p:txBody>
          <a:bodyPr anchor="b">
            <a:normAutofit/>
          </a:bodyPr>
          <a:lstStyle>
            <a:lvl1pPr marL="0" indent="0" algn="ctr">
              <a:buNone/>
              <a:defRPr sz="2000" b="1">
                <a:latin typeface="Gotham Rounded Book"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6172200" y="2505075"/>
            <a:ext cx="5183188" cy="28048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A75A4D9-F823-4A49-A20B-AA3377EFBC81}" type="datetimeFigureOut">
              <a:rPr lang="es-CO" smtClean="0"/>
              <a:t>11/12/2019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108074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A75A4D9-F823-4A49-A20B-AA3377EFBC81}" type="datetimeFigureOut">
              <a:rPr lang="es-CO" smtClean="0"/>
              <a:t>11/12/2019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60552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75A4D9-F823-4A49-A20B-AA3377EFBC81}" type="datetimeFigureOut">
              <a:rPr lang="es-CO" smtClean="0"/>
              <a:t>11/12/2019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310466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680109"/>
            <a:ext cx="3932237" cy="1195137"/>
          </a:xfrm>
        </p:spPr>
        <p:txBody>
          <a:bodyPr anchor="b">
            <a:normAutofit/>
          </a:bodyPr>
          <a:lstStyle>
            <a:lvl1pPr>
              <a:defRPr sz="2800"/>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5183188" y="680109"/>
            <a:ext cx="6172200" cy="4582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p:cNvSpPr>
            <a:spLocks noGrp="1"/>
          </p:cNvSpPr>
          <p:nvPr>
            <p:ph type="body" sz="half" idx="2"/>
          </p:nvPr>
        </p:nvSpPr>
        <p:spPr>
          <a:xfrm>
            <a:off x="839788" y="2057401"/>
            <a:ext cx="3932237" cy="32049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A75A4D9-F823-4A49-A20B-AA3377EFBC81}" type="datetimeFigureOut">
              <a:rPr lang="es-CO" smtClean="0"/>
              <a:t>11/12/2019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06D5919-546A-4C64-AF24-9B0F7F74B5AF}" type="slidenum">
              <a:rPr lang="es-CO" smtClean="0"/>
              <a:t>‹Nº›</a:t>
            </a:fld>
            <a:endParaRPr lang="es-CO"/>
          </a:p>
        </p:txBody>
      </p:sp>
    </p:spTree>
    <p:extLst>
      <p:ext uri="{BB962C8B-B14F-4D97-AF65-F5344CB8AC3E}">
        <p14:creationId xmlns:p14="http://schemas.microsoft.com/office/powerpoint/2010/main" val="104348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Marcador de posición de imagen 2"/>
          <p:cNvSpPr>
            <a:spLocks noGrp="1"/>
          </p:cNvSpPr>
          <p:nvPr>
            <p:ph type="pic" idx="1"/>
          </p:nvPr>
        </p:nvSpPr>
        <p:spPr>
          <a:xfrm>
            <a:off x="5183188" y="680110"/>
            <a:ext cx="6172200" cy="4582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5" name="Marcador de fecha 4"/>
          <p:cNvSpPr>
            <a:spLocks noGrp="1"/>
          </p:cNvSpPr>
          <p:nvPr>
            <p:ph type="dt" sz="half" idx="10"/>
          </p:nvPr>
        </p:nvSpPr>
        <p:spPr/>
        <p:txBody>
          <a:bodyPr/>
          <a:lstStyle/>
          <a:p>
            <a:fld id="{FA75A4D9-F823-4A49-A20B-AA3377EFBC81}" type="datetimeFigureOut">
              <a:rPr lang="es-CO" smtClean="0"/>
              <a:t>11/12/2019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06D5919-546A-4C64-AF24-9B0F7F74B5AF}" type="slidenum">
              <a:rPr lang="es-CO" smtClean="0"/>
              <a:t>‹Nº›</a:t>
            </a:fld>
            <a:endParaRPr lang="es-CO"/>
          </a:p>
        </p:txBody>
      </p:sp>
      <p:sp>
        <p:nvSpPr>
          <p:cNvPr id="8" name="Título 1"/>
          <p:cNvSpPr>
            <a:spLocks noGrp="1"/>
          </p:cNvSpPr>
          <p:nvPr>
            <p:ph type="title"/>
          </p:nvPr>
        </p:nvSpPr>
        <p:spPr>
          <a:xfrm>
            <a:off x="839788" y="680109"/>
            <a:ext cx="3932237" cy="1195137"/>
          </a:xfrm>
        </p:spPr>
        <p:txBody>
          <a:bodyPr anchor="b">
            <a:normAutofit/>
          </a:bodyPr>
          <a:lstStyle>
            <a:lvl1pPr>
              <a:defRPr sz="2800"/>
            </a:lvl1pPr>
          </a:lstStyle>
          <a:p>
            <a:r>
              <a:rPr lang="es-ES" dirty="0"/>
              <a:t>Haga clic para modificar el estilo de título del patrón</a:t>
            </a:r>
            <a:endParaRPr lang="es-CO" dirty="0"/>
          </a:p>
        </p:txBody>
      </p:sp>
      <p:sp>
        <p:nvSpPr>
          <p:cNvPr id="9" name="Marcador de texto 3"/>
          <p:cNvSpPr>
            <a:spLocks noGrp="1"/>
          </p:cNvSpPr>
          <p:nvPr>
            <p:ph type="body" sz="half" idx="2"/>
          </p:nvPr>
        </p:nvSpPr>
        <p:spPr>
          <a:xfrm>
            <a:off x="839788" y="2057401"/>
            <a:ext cx="3932237" cy="32049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293955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n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560"/>
            <a:ext cx="12192000" cy="6845440"/>
          </a:xfrm>
          <a:prstGeom prst="rect">
            <a:avLst/>
          </a:prstGeom>
        </p:spPr>
      </p:pic>
      <p:sp>
        <p:nvSpPr>
          <p:cNvPr id="2" name="Marcador de título 1"/>
          <p:cNvSpPr>
            <a:spLocks noGrp="1"/>
          </p:cNvSpPr>
          <p:nvPr>
            <p:ph type="title"/>
          </p:nvPr>
        </p:nvSpPr>
        <p:spPr>
          <a:xfrm>
            <a:off x="838200" y="252831"/>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1700463"/>
            <a:ext cx="10515600" cy="357739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2"/>
          </p:nvPr>
        </p:nvSpPr>
        <p:spPr>
          <a:xfrm>
            <a:off x="389020" y="5444478"/>
            <a:ext cx="2743200" cy="365125"/>
          </a:xfrm>
          <a:prstGeom prst="rect">
            <a:avLst/>
          </a:prstGeom>
        </p:spPr>
        <p:txBody>
          <a:bodyPr vert="horz" lIns="91440" tIns="45720" rIns="91440" bIns="45720" rtlCol="0" anchor="ctr"/>
          <a:lstStyle>
            <a:lvl1pPr algn="l">
              <a:defRPr sz="1200">
                <a:solidFill>
                  <a:schemeClr val="tx1">
                    <a:tint val="75000"/>
                  </a:schemeClr>
                </a:solidFill>
                <a:latin typeface="Gotham Rounded Light" pitchFamily="50" charset="0"/>
              </a:defRPr>
            </a:lvl1pPr>
          </a:lstStyle>
          <a:p>
            <a:fld id="{FA75A4D9-F823-4A49-A20B-AA3377EFBC81}" type="datetimeFigureOut">
              <a:rPr lang="es-CO" smtClean="0"/>
              <a:pPr/>
              <a:t>11/12/2019</a:t>
            </a:fld>
            <a:endParaRPr lang="es-CO"/>
          </a:p>
        </p:txBody>
      </p:sp>
      <p:sp>
        <p:nvSpPr>
          <p:cNvPr id="5" name="Marcador de pie de página 4"/>
          <p:cNvSpPr>
            <a:spLocks noGrp="1"/>
          </p:cNvSpPr>
          <p:nvPr>
            <p:ph type="ftr" sz="quarter" idx="3"/>
          </p:nvPr>
        </p:nvSpPr>
        <p:spPr>
          <a:xfrm>
            <a:off x="3589420" y="5444478"/>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otham Rounded Light" pitchFamily="50" charset="0"/>
              </a:defRPr>
            </a:lvl1pPr>
          </a:lstStyle>
          <a:p>
            <a:endParaRPr lang="es-CO" dirty="0"/>
          </a:p>
        </p:txBody>
      </p:sp>
      <p:sp>
        <p:nvSpPr>
          <p:cNvPr id="6" name="Marcador de número de diapositiva 5"/>
          <p:cNvSpPr>
            <a:spLocks noGrp="1"/>
          </p:cNvSpPr>
          <p:nvPr>
            <p:ph type="sldNum" sz="quarter" idx="4"/>
          </p:nvPr>
        </p:nvSpPr>
        <p:spPr>
          <a:xfrm>
            <a:off x="8161420" y="5444478"/>
            <a:ext cx="3726094" cy="365125"/>
          </a:xfrm>
          <a:prstGeom prst="rect">
            <a:avLst/>
          </a:prstGeom>
        </p:spPr>
        <p:txBody>
          <a:bodyPr vert="horz" lIns="91440" tIns="45720" rIns="91440" bIns="45720" rtlCol="0" anchor="ctr"/>
          <a:lstStyle>
            <a:lvl1pPr algn="r">
              <a:defRPr sz="1200">
                <a:solidFill>
                  <a:schemeClr val="tx1">
                    <a:tint val="75000"/>
                  </a:schemeClr>
                </a:solidFill>
                <a:latin typeface="Gotham Rounded Light" pitchFamily="50" charset="0"/>
              </a:defRPr>
            </a:lvl1pPr>
          </a:lstStyle>
          <a:p>
            <a:fld id="{C06D5919-546A-4C64-AF24-9B0F7F74B5AF}" type="slidenum">
              <a:rPr lang="es-CO" smtClean="0"/>
              <a:pPr/>
              <a:t>‹Nº›</a:t>
            </a:fld>
            <a:endParaRPr lang="es-CO" dirty="0"/>
          </a:p>
        </p:txBody>
      </p:sp>
    </p:spTree>
    <p:extLst>
      <p:ext uri="{BB962C8B-B14F-4D97-AF65-F5344CB8AC3E}">
        <p14:creationId xmlns:p14="http://schemas.microsoft.com/office/powerpoint/2010/main" val="1171502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600" kern="1200">
          <a:solidFill>
            <a:srgbClr val="003E65"/>
          </a:solidFill>
          <a:latin typeface="Gotham Rounded Medium"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439"/>
            <a:ext cx="12214413" cy="6845440"/>
          </a:xfrm>
          <a:prstGeom prst="rect">
            <a:avLst/>
          </a:prstGeom>
        </p:spPr>
      </p:pic>
    </p:spTree>
    <p:extLst>
      <p:ext uri="{BB962C8B-B14F-4D97-AF65-F5344CB8AC3E}">
        <p14:creationId xmlns:p14="http://schemas.microsoft.com/office/powerpoint/2010/main" val="208653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Formulación e implementación de los instrumentos de la PPMYEG</a:t>
            </a:r>
          </a:p>
        </p:txBody>
      </p:sp>
      <p:sp>
        <p:nvSpPr>
          <p:cNvPr id="3" name="Marcador de contenido 2"/>
          <p:cNvSpPr>
            <a:spLocks noGrp="1"/>
          </p:cNvSpPr>
          <p:nvPr>
            <p:ph idx="1"/>
          </p:nvPr>
        </p:nvSpPr>
        <p:spPr>
          <a:xfrm>
            <a:off x="838200" y="1700463"/>
            <a:ext cx="10515600" cy="4097664"/>
          </a:xfrm>
        </p:spPr>
        <p:txBody>
          <a:bodyPr>
            <a:normAutofit fontScale="85000" lnSpcReduction="20000"/>
          </a:bodyPr>
          <a:lstStyle/>
          <a:p>
            <a:r>
              <a:rPr lang="es-CO" dirty="0"/>
              <a:t>Brindar asistencia técnica a los sectores de la Administración para la incorporación de los enfoques de la PPMYEG en su quehacer, en el marco de los Planes de Transversalización de la Igualdad de Género, así como en temas específicos (Criterios de elegibilidad y viabilidad para proyectos de Asistencia Técnica Rural y Emprendimientos Productivos Rurales).  </a:t>
            </a:r>
          </a:p>
          <a:p>
            <a:r>
              <a:rPr lang="es-CO" dirty="0"/>
              <a:t>Se reportan acciones intersectoriales en la ruralidad con los sectores de Planeación (Incorporación de los enfoques de la PPMYEG en el Plan de Ordenamiento Territorial, con énfasis en el componente rural), Hábitat (Acueductos </a:t>
            </a:r>
            <a:r>
              <a:rPr lang="es-CO" dirty="0" err="1"/>
              <a:t>Veredales</a:t>
            </a:r>
            <a:r>
              <a:rPr lang="es-CO" dirty="0"/>
              <a:t>) y Desarrollo Económico (emprendimientos productivos rurales con enfoque de género). </a:t>
            </a:r>
          </a:p>
        </p:txBody>
      </p:sp>
    </p:spTree>
    <p:extLst>
      <p:ext uri="{BB962C8B-B14F-4D97-AF65-F5344CB8AC3E}">
        <p14:creationId xmlns:p14="http://schemas.microsoft.com/office/powerpoint/2010/main" val="97610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Convenios Interadministrativos con IDARTES</a:t>
            </a:r>
          </a:p>
        </p:txBody>
      </p:sp>
      <p:sp>
        <p:nvSpPr>
          <p:cNvPr id="3" name="Marcador de contenido 2"/>
          <p:cNvSpPr>
            <a:spLocks noGrp="1"/>
          </p:cNvSpPr>
          <p:nvPr>
            <p:ph idx="1"/>
          </p:nvPr>
        </p:nvSpPr>
        <p:spPr>
          <a:xfrm>
            <a:off x="838200" y="1700463"/>
            <a:ext cx="10515600" cy="4097664"/>
          </a:xfrm>
        </p:spPr>
        <p:txBody>
          <a:bodyPr>
            <a:normAutofit fontScale="70000" lnSpcReduction="20000"/>
          </a:bodyPr>
          <a:lstStyle/>
          <a:p>
            <a:pPr marL="0" indent="0">
              <a:buNone/>
            </a:pPr>
            <a:r>
              <a:rPr lang="es-CO" dirty="0"/>
              <a:t>* Ejecución del Convenio Interadministrativo No. 348 de 2015 establecido entre la Secretaría y el Instituto Distrital de las Artes -IDARTES, se desarrolló un componente en literatura para fomentar la creatividad y la transformación de imaginarios culturales. Publicación “Mujer, Identidad y Memoria”</a:t>
            </a:r>
          </a:p>
          <a:p>
            <a:pPr marL="0" indent="0">
              <a:buNone/>
            </a:pPr>
            <a:r>
              <a:rPr lang="es-CO" dirty="0"/>
              <a:t>* Ejecución del Convenio Interadministrativo No. 403 de 2016 establecido entre la Secretaría y el Instituto Distrital de las Artes -IDARTES, se desarrolló un componente en literatura para fomentar la creatividad y la transformación de imaginarios culturales. Publicación “Mujeres diversas tejiendo memorias y saberes de paz” </a:t>
            </a:r>
          </a:p>
          <a:p>
            <a:pPr marL="0" indent="0">
              <a:buNone/>
            </a:pPr>
            <a:r>
              <a:rPr lang="es-CO" dirty="0"/>
              <a:t>* Ejecución del Convenio Interadministrativo 356 de 2017 establecido entre la SDMujer y el IDARTES. A. Componente formación artística (Literatura y escritura creativa y música popular carranguera). Publicación “Voces de </a:t>
            </a:r>
            <a:r>
              <a:rPr lang="es-CO" dirty="0" err="1"/>
              <a:t>sumapaz</a:t>
            </a:r>
            <a:r>
              <a:rPr lang="es-CO" dirty="0"/>
              <a:t>: memorias y ficciones campesinas”</a:t>
            </a:r>
          </a:p>
          <a:p>
            <a:pPr marL="0" indent="0">
              <a:buNone/>
            </a:pPr>
            <a:endParaRPr lang="es-CO" dirty="0"/>
          </a:p>
        </p:txBody>
      </p:sp>
    </p:spTree>
    <p:extLst>
      <p:ext uri="{BB962C8B-B14F-4D97-AF65-F5344CB8AC3E}">
        <p14:creationId xmlns:p14="http://schemas.microsoft.com/office/powerpoint/2010/main" val="419662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74900"/>
            <a:ext cx="10515600" cy="1325563"/>
          </a:xfrm>
        </p:spPr>
        <p:txBody>
          <a:bodyPr/>
          <a:lstStyle/>
          <a:p>
            <a:r>
              <a:rPr lang="es-CO" dirty="0"/>
              <a:t>Convenio Interadministrativo con la SDCRD</a:t>
            </a:r>
          </a:p>
        </p:txBody>
      </p:sp>
      <p:sp>
        <p:nvSpPr>
          <p:cNvPr id="3" name="Marcador de contenido 2"/>
          <p:cNvSpPr>
            <a:spLocks noGrp="1"/>
          </p:cNvSpPr>
          <p:nvPr>
            <p:ph idx="1"/>
          </p:nvPr>
        </p:nvSpPr>
        <p:spPr>
          <a:xfrm>
            <a:off x="838200" y="1700463"/>
            <a:ext cx="10515600" cy="4097664"/>
          </a:xfrm>
        </p:spPr>
        <p:txBody>
          <a:bodyPr>
            <a:normAutofit fontScale="85000" lnSpcReduction="10000"/>
          </a:bodyPr>
          <a:lstStyle/>
          <a:p>
            <a:pPr marL="0" indent="0">
              <a:buNone/>
            </a:pPr>
            <a:r>
              <a:rPr lang="es-CO" dirty="0"/>
              <a:t>* La Secretaría Distrital de la Mujer, junto con la Secretaría Distrital de Cultura, Recreación y Deporte, lanzaron dentro del Programa Distrital de Estímulos para la Cultura, la beca </a:t>
            </a:r>
            <a:r>
              <a:rPr lang="es-CO" i="1" dirty="0"/>
              <a:t>“Iniciativas culturales de mujeres diversas para la promoción de una cultura libre de sexismos”</a:t>
            </a:r>
            <a:r>
              <a:rPr lang="es-CO" dirty="0"/>
              <a:t>. Con este estímulo, se espera que las propuestas aborden temas relacionados con las desigualdades de género sumadas a las múltiples discriminaciones por condición de raza, transcurrir vital, condición social, o ubicación geográfica; con los estereotipos de género que afectan a las mujeres y a lo femenino.</a:t>
            </a:r>
          </a:p>
          <a:p>
            <a:pPr marL="0" indent="0">
              <a:buNone/>
            </a:pPr>
            <a:r>
              <a:rPr lang="es-CO" dirty="0"/>
              <a:t>10 categorías, una de ellas: Mujeres campesinas</a:t>
            </a:r>
          </a:p>
        </p:txBody>
      </p:sp>
    </p:spTree>
    <p:extLst>
      <p:ext uri="{BB962C8B-B14F-4D97-AF65-F5344CB8AC3E}">
        <p14:creationId xmlns:p14="http://schemas.microsoft.com/office/powerpoint/2010/main" val="272386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850" y="374900"/>
            <a:ext cx="10515600" cy="1325563"/>
          </a:xfrm>
        </p:spPr>
        <p:txBody>
          <a:bodyPr/>
          <a:lstStyle/>
          <a:p>
            <a:r>
              <a:rPr lang="es-CO" dirty="0"/>
              <a:t>Conmemoración del Día Internacional de las Mujeres Rurales</a:t>
            </a:r>
          </a:p>
        </p:txBody>
      </p:sp>
      <p:sp>
        <p:nvSpPr>
          <p:cNvPr id="3" name="Marcador de contenido 2"/>
          <p:cNvSpPr>
            <a:spLocks noGrp="1"/>
          </p:cNvSpPr>
          <p:nvPr>
            <p:ph idx="1"/>
          </p:nvPr>
        </p:nvSpPr>
        <p:spPr>
          <a:xfrm>
            <a:off x="838200" y="1700463"/>
            <a:ext cx="10515600" cy="4097664"/>
          </a:xfrm>
        </p:spPr>
        <p:txBody>
          <a:bodyPr>
            <a:normAutofit fontScale="85000" lnSpcReduction="10000"/>
          </a:bodyPr>
          <a:lstStyle/>
          <a:p>
            <a:pPr marL="0" lvl="0" indent="0">
              <a:buNone/>
            </a:pPr>
            <a:r>
              <a:rPr lang="es-CO" dirty="0"/>
              <a:t>* "</a:t>
            </a:r>
            <a:r>
              <a:rPr lang="es-CO" i="1" dirty="0"/>
              <a:t>Segundo Convite Distrital de Mujeres Campesinas y Rurales" </a:t>
            </a:r>
            <a:r>
              <a:rPr lang="es-CO" dirty="0"/>
              <a:t>y se llevó a cabo el 22 de noviembre de 2016 en el Parque El Tunal, donde participaron 407 mujeres, hombres, jóvenes, niñas y niños de </a:t>
            </a:r>
            <a:r>
              <a:rPr lang="es-CO" dirty="0" err="1"/>
              <a:t>Sumapaz</a:t>
            </a:r>
            <a:r>
              <a:rPr lang="es-CO" dirty="0"/>
              <a:t>, Usme, Ciudad Bolívar, Chapinero y Suba. </a:t>
            </a:r>
          </a:p>
          <a:p>
            <a:pPr marL="0" indent="0">
              <a:buNone/>
            </a:pPr>
            <a:r>
              <a:rPr lang="es-CO" dirty="0"/>
              <a:t>* Conmemoración, en el marco del Convenio Interadministrativo No. 356 de 2017, se celebró el Día Internacional de las Mujeres Rurales en </a:t>
            </a:r>
            <a:r>
              <a:rPr lang="es-CO" dirty="0" err="1"/>
              <a:t>Sumapaz</a:t>
            </a:r>
            <a:r>
              <a:rPr lang="es-CO" dirty="0"/>
              <a:t>. Se realizaron dos eventos de conmemoración </a:t>
            </a:r>
            <a:r>
              <a:rPr lang="es-CO" dirty="0" err="1"/>
              <a:t>interlocales</a:t>
            </a:r>
            <a:r>
              <a:rPr lang="es-CO" dirty="0"/>
              <a:t> en los Centros Poblados de Betania (16 de diciembre – 167 participantes) y La Unión (17 de diciembre – 202 participantes), en articulación con la Alcaldía Local de </a:t>
            </a:r>
            <a:r>
              <a:rPr lang="es-CO" dirty="0" err="1"/>
              <a:t>Sumapaz</a:t>
            </a:r>
            <a:r>
              <a:rPr lang="es-CO" dirty="0"/>
              <a:t> y la Corporación Tiempo de Mujeres Colombia.  </a:t>
            </a:r>
          </a:p>
        </p:txBody>
      </p:sp>
    </p:spTree>
    <p:extLst>
      <p:ext uri="{BB962C8B-B14F-4D97-AF65-F5344CB8AC3E}">
        <p14:creationId xmlns:p14="http://schemas.microsoft.com/office/powerpoint/2010/main" val="377505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850" y="374900"/>
            <a:ext cx="10515600" cy="1325563"/>
          </a:xfrm>
        </p:spPr>
        <p:txBody>
          <a:bodyPr/>
          <a:lstStyle/>
          <a:p>
            <a:r>
              <a:rPr lang="es-CO" dirty="0"/>
              <a:t>Conmemoración del Día Internacional de las Mujeres Rurales</a:t>
            </a:r>
          </a:p>
        </p:txBody>
      </p:sp>
      <p:sp>
        <p:nvSpPr>
          <p:cNvPr id="3" name="Marcador de contenido 2"/>
          <p:cNvSpPr>
            <a:spLocks noGrp="1"/>
          </p:cNvSpPr>
          <p:nvPr>
            <p:ph idx="1"/>
          </p:nvPr>
        </p:nvSpPr>
        <p:spPr>
          <a:xfrm>
            <a:off x="552450" y="1700463"/>
            <a:ext cx="6362700" cy="4097664"/>
          </a:xfrm>
        </p:spPr>
        <p:txBody>
          <a:bodyPr>
            <a:normAutofit fontScale="77500" lnSpcReduction="20000"/>
          </a:bodyPr>
          <a:lstStyle/>
          <a:p>
            <a:pPr lvl="0"/>
            <a:r>
              <a:rPr lang="es-CO" dirty="0"/>
              <a:t>Conmemoración del Día Internacional de las Mujeres Rurales en </a:t>
            </a:r>
            <a:r>
              <a:rPr lang="es-CO" dirty="0" err="1"/>
              <a:t>Sumapaz</a:t>
            </a:r>
            <a:r>
              <a:rPr lang="es-CO" dirty="0"/>
              <a:t> 2018. Se realizaron dos eventos de conmemoración </a:t>
            </a:r>
            <a:r>
              <a:rPr lang="es-CO" dirty="0" err="1"/>
              <a:t>interlocales</a:t>
            </a:r>
            <a:r>
              <a:rPr lang="es-CO" dirty="0"/>
              <a:t> en la vereda Las Auras (1o de noviembre – 250 participantes) y Nueva Granada (11 de noviembre – 560 participantes), en articulación con la Alcaldía Local de </a:t>
            </a:r>
            <a:r>
              <a:rPr lang="es-CO" dirty="0" err="1"/>
              <a:t>Sumapaz</a:t>
            </a:r>
            <a:r>
              <a:rPr lang="es-CO" dirty="0"/>
              <a:t> y la Corporación </a:t>
            </a:r>
            <a:r>
              <a:rPr lang="es-CO" dirty="0" err="1"/>
              <a:t>Gaia</a:t>
            </a:r>
            <a:r>
              <a:rPr lang="es-CO" dirty="0"/>
              <a:t> </a:t>
            </a:r>
            <a:r>
              <a:rPr lang="es-CO" dirty="0" err="1"/>
              <a:t>Aqua</a:t>
            </a:r>
            <a:r>
              <a:rPr lang="es-CO" dirty="0"/>
              <a:t>.</a:t>
            </a:r>
          </a:p>
          <a:p>
            <a:r>
              <a:rPr lang="es-CO" dirty="0"/>
              <a:t>Boletín Mujer-Es en Cifras No. 12 “Mujeres de las áreas rurales Bogotanas”, publicado en la página web el 12 de octubre de 2018. La fuente de información es el censo rural agropecuario 2014.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250" y="2113376"/>
            <a:ext cx="4362450" cy="3271838"/>
          </a:xfrm>
          <a:prstGeom prst="rect">
            <a:avLst/>
          </a:prstGeom>
        </p:spPr>
      </p:pic>
    </p:spTree>
    <p:extLst>
      <p:ext uri="{BB962C8B-B14F-4D97-AF65-F5344CB8AC3E}">
        <p14:creationId xmlns:p14="http://schemas.microsoft.com/office/powerpoint/2010/main" val="1388460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14450"/>
            <a:ext cx="6167583" cy="462568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800" y="19050"/>
            <a:ext cx="6045200" cy="4533900"/>
          </a:xfrm>
          <a:prstGeom prst="rect">
            <a:avLst/>
          </a:prstGeom>
        </p:spPr>
      </p:pic>
    </p:spTree>
    <p:extLst>
      <p:ext uri="{BB962C8B-B14F-4D97-AF65-F5344CB8AC3E}">
        <p14:creationId xmlns:p14="http://schemas.microsoft.com/office/powerpoint/2010/main" val="15681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74900"/>
            <a:ext cx="10515600" cy="1325563"/>
          </a:xfrm>
        </p:spPr>
        <p:txBody>
          <a:bodyPr/>
          <a:lstStyle/>
          <a:p>
            <a:r>
              <a:rPr lang="es-CO" dirty="0"/>
              <a:t>Fortalecimiento de la participación de las mujeres campesinas en el Consejo Consultivo de Mujeres del D.C.</a:t>
            </a:r>
          </a:p>
        </p:txBody>
      </p:sp>
      <p:sp>
        <p:nvSpPr>
          <p:cNvPr id="3" name="Marcador de contenido 2"/>
          <p:cNvSpPr>
            <a:spLocks noGrp="1"/>
          </p:cNvSpPr>
          <p:nvPr>
            <p:ph idx="1"/>
          </p:nvPr>
        </p:nvSpPr>
        <p:spPr>
          <a:xfrm>
            <a:off x="838200" y="1700463"/>
            <a:ext cx="10515600" cy="4097664"/>
          </a:xfrm>
        </p:spPr>
        <p:txBody>
          <a:bodyPr>
            <a:normAutofit/>
          </a:bodyPr>
          <a:lstStyle/>
          <a:p>
            <a:r>
              <a:rPr lang="es-CO" dirty="0"/>
              <a:t>A través de la Subsecretaría de Políticas de Igualdad realizó el proceso para la elección de las representantes al Consejo Consultivo Distrital de Mujeres para el periodo 2018-2021. De conformidad con lo anterior, fueron elegidas tres (3) candidatas campesinas para los siguientes curules: a). Mujeres campesinas y rurales habitantes del Distrito Capital Ciudad Región; b). Derecho al Hábitat y la Vivienda Dignas y c). </a:t>
            </a:r>
            <a:r>
              <a:rPr lang="es-CO" dirty="0" err="1"/>
              <a:t>Sumapaz</a:t>
            </a:r>
            <a:r>
              <a:rPr lang="es-CO" dirty="0"/>
              <a:t>.</a:t>
            </a:r>
          </a:p>
        </p:txBody>
      </p:sp>
    </p:spTree>
    <p:extLst>
      <p:ext uri="{BB962C8B-B14F-4D97-AF65-F5344CB8AC3E}">
        <p14:creationId xmlns:p14="http://schemas.microsoft.com/office/powerpoint/2010/main" val="36779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Fortalecimiento de la participación, representación y organización de las mujeres campesinas y rurales en el D.C.</a:t>
            </a:r>
          </a:p>
        </p:txBody>
      </p:sp>
      <p:sp>
        <p:nvSpPr>
          <p:cNvPr id="3" name="Marcador de contenido 2"/>
          <p:cNvSpPr>
            <a:spLocks noGrp="1"/>
          </p:cNvSpPr>
          <p:nvPr>
            <p:ph idx="1"/>
          </p:nvPr>
        </p:nvSpPr>
        <p:spPr>
          <a:xfrm>
            <a:off x="838200" y="1700462"/>
            <a:ext cx="10515600" cy="3900237"/>
          </a:xfrm>
        </p:spPr>
        <p:txBody>
          <a:bodyPr>
            <a:normAutofit fontScale="77500" lnSpcReduction="20000"/>
          </a:bodyPr>
          <a:lstStyle/>
          <a:p>
            <a:pPr marL="0" indent="0">
              <a:buNone/>
            </a:pPr>
            <a:r>
              <a:rPr lang="es-CO" dirty="0"/>
              <a:t>* Implementación del procedimiento “Fortalecer la participación de las mujeres en instancias y procesos organizativos del Distrito Capital”, en el marco del Proceso: Participación y corresponsabilidad (5 procesos organizativos de Usme, Ciudad Bolívar y Chapinero).  </a:t>
            </a:r>
          </a:p>
          <a:p>
            <a:pPr marL="0" indent="0">
              <a:buNone/>
            </a:pPr>
            <a:r>
              <a:rPr lang="es-CO" dirty="0"/>
              <a:t>* Fortalecimiento a grupos, redes y organizaciones de mujeres y de las instancias de coordinación de la PPMYEG en el nivel local y distrital (SPI), a través de las Casas de Igualdad de Oportunidades para las Mujeres de las localidades con ruralidad y Sumapaz. </a:t>
            </a:r>
          </a:p>
          <a:p>
            <a:pPr marL="0" indent="0">
              <a:buNone/>
            </a:pPr>
            <a:r>
              <a:rPr lang="es-CO" dirty="0"/>
              <a:t>* Formación política dirigida a mujeres campesinas y rurales, en aras de incrementar su postulación a cargos de elección popular (2 procesos de capacitación de 40 horas en Usme Rural y aprox. 50 mujeres campesinas participantes activas). </a:t>
            </a:r>
          </a:p>
        </p:txBody>
      </p:sp>
    </p:spTree>
    <p:extLst>
      <p:ext uri="{BB962C8B-B14F-4D97-AF65-F5344CB8AC3E}">
        <p14:creationId xmlns:p14="http://schemas.microsoft.com/office/powerpoint/2010/main" val="366548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O" dirty="0"/>
              <a:t>Vinculación de las mujeres campesinas y rurales en la actualización de la PPMYEG 2020-2030</a:t>
            </a:r>
          </a:p>
        </p:txBody>
      </p:sp>
      <p:sp>
        <p:nvSpPr>
          <p:cNvPr id="5" name="Subtítulo 4"/>
          <p:cNvSpPr>
            <a:spLocks noGrp="1"/>
          </p:cNvSpPr>
          <p:nvPr>
            <p:ph idx="1"/>
          </p:nvPr>
        </p:nvSpPr>
        <p:spPr/>
        <p:txBody>
          <a:bodyPr>
            <a:normAutofit fontScale="92500" lnSpcReduction="10000"/>
          </a:bodyPr>
          <a:lstStyle/>
          <a:p>
            <a:pPr marL="0" indent="0">
              <a:buNone/>
            </a:pPr>
            <a:r>
              <a:rPr lang="es-CO" dirty="0"/>
              <a:t>En el marco del proceso de Actualización de la PPMYEG, se realizan dos (2) encuentros específicos con 192 mujeres campesinas y rurales para conocer sus problemáticas y propuestas entorno a los 8 priorizados actualmente en la PPMYEG, los derechos con mayor participación y demandas de las mujeres fueron el derecho al trabajo en condiciones de igualdad y dignidad, el derecho al hábitat y vivienda digna y el derecho a la participación y representación. </a:t>
            </a:r>
          </a:p>
        </p:txBody>
      </p:sp>
    </p:spTree>
    <p:extLst>
      <p:ext uri="{BB962C8B-B14F-4D97-AF65-F5344CB8AC3E}">
        <p14:creationId xmlns:p14="http://schemas.microsoft.com/office/powerpoint/2010/main" val="2761205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0"/>
            <a:ext cx="6172200" cy="462915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50" y="1462086"/>
            <a:ext cx="6000750" cy="4500563"/>
          </a:xfrm>
          <a:prstGeom prst="rect">
            <a:avLst/>
          </a:prstGeom>
        </p:spPr>
      </p:pic>
    </p:spTree>
    <p:extLst>
      <p:ext uri="{BB962C8B-B14F-4D97-AF65-F5344CB8AC3E}">
        <p14:creationId xmlns:p14="http://schemas.microsoft.com/office/powerpoint/2010/main" val="360005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405" r="73533" b="27428"/>
          <a:stretch/>
        </p:blipFill>
        <p:spPr bwMode="auto">
          <a:xfrm>
            <a:off x="0" y="11875"/>
            <a:ext cx="2449689" cy="506592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417052"/>
            <a:ext cx="9144000" cy="1456574"/>
          </a:xfrm>
        </p:spPr>
        <p:txBody>
          <a:bodyPr>
            <a:normAutofit fontScale="90000"/>
          </a:bodyPr>
          <a:lstStyle/>
          <a:p>
            <a:r>
              <a:rPr lang="es-CO" b="1" dirty="0"/>
              <a:t>Sector Administrativo Mujeres</a:t>
            </a:r>
            <a:br>
              <a:rPr lang="es-CO" b="1" dirty="0"/>
            </a:br>
            <a:r>
              <a:rPr lang="es-CO" b="1" dirty="0"/>
              <a:t>Secretaría Distrital de la Mujer  </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234" y="2873626"/>
            <a:ext cx="5364501" cy="3017532"/>
          </a:xfrm>
          <a:prstGeom prst="ellipse">
            <a:avLst/>
          </a:prstGeom>
          <a:ln>
            <a:noFill/>
          </a:ln>
          <a:effectLst>
            <a:softEdge rad="112500"/>
          </a:effectLst>
        </p:spPr>
      </p:pic>
    </p:spTree>
    <p:extLst>
      <p:ext uri="{BB962C8B-B14F-4D97-AF65-F5344CB8AC3E}">
        <p14:creationId xmlns:p14="http://schemas.microsoft.com/office/powerpoint/2010/main" val="407032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193366" cy="4645025"/>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366" y="1479549"/>
            <a:ext cx="5998634" cy="4498976"/>
          </a:xfrm>
          <a:prstGeom prst="rect">
            <a:avLst/>
          </a:prstGeom>
        </p:spPr>
      </p:pic>
    </p:spTree>
    <p:extLst>
      <p:ext uri="{BB962C8B-B14F-4D97-AF65-F5344CB8AC3E}">
        <p14:creationId xmlns:p14="http://schemas.microsoft.com/office/powerpoint/2010/main" val="41714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0"/>
            <a:ext cx="6248400" cy="46863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1" y="1485900"/>
            <a:ext cx="5968999" cy="4476750"/>
          </a:xfrm>
          <a:prstGeom prst="rect">
            <a:avLst/>
          </a:prstGeom>
        </p:spPr>
      </p:pic>
    </p:spTree>
    <p:extLst>
      <p:ext uri="{BB962C8B-B14F-4D97-AF65-F5344CB8AC3E}">
        <p14:creationId xmlns:p14="http://schemas.microsoft.com/office/powerpoint/2010/main" val="1695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Orientación a las mujeres campesinas y rurales</a:t>
            </a:r>
          </a:p>
        </p:txBody>
      </p:sp>
      <p:sp>
        <p:nvSpPr>
          <p:cNvPr id="3" name="Marcador de contenido 2"/>
          <p:cNvSpPr>
            <a:spLocks noGrp="1"/>
          </p:cNvSpPr>
          <p:nvPr>
            <p:ph idx="1"/>
          </p:nvPr>
        </p:nvSpPr>
        <p:spPr>
          <a:xfrm>
            <a:off x="3744622" y="1700463"/>
            <a:ext cx="7399317" cy="4097664"/>
          </a:xfrm>
        </p:spPr>
        <p:txBody>
          <a:bodyPr>
            <a:normAutofit/>
          </a:bodyPr>
          <a:lstStyle/>
          <a:p>
            <a:pPr marL="0" indent="0">
              <a:buNone/>
            </a:pPr>
            <a:r>
              <a:rPr lang="es-CO" dirty="0"/>
              <a:t>Se han realizado 1,067 atenciones en la ruralidad, así:</a:t>
            </a:r>
          </a:p>
          <a:p>
            <a:pPr marL="0" indent="0">
              <a:buNone/>
            </a:pPr>
            <a:endParaRPr lang="es-CO" dirty="0"/>
          </a:p>
        </p:txBody>
      </p:sp>
      <p:pic>
        <p:nvPicPr>
          <p:cNvPr id="1026" name="Picture 2" descr="http://www.sdmujer.gov.co/images/noticias/linea_purpura_noti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06" y="1891992"/>
            <a:ext cx="3276394" cy="32763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15030372"/>
              </p:ext>
            </p:extLst>
          </p:nvPr>
        </p:nvGraphicFramePr>
        <p:xfrm>
          <a:off x="3785216" y="2715432"/>
          <a:ext cx="7797808" cy="2992755"/>
        </p:xfrm>
        <a:graphic>
          <a:graphicData uri="http://schemas.openxmlformats.org/drawingml/2006/table">
            <a:tbl>
              <a:tblPr>
                <a:tableStyleId>{5C22544A-7EE6-4342-B048-85BDC9FD1C3A}</a:tableStyleId>
              </a:tblPr>
              <a:tblGrid>
                <a:gridCol w="2095422">
                  <a:extLst>
                    <a:ext uri="{9D8B030D-6E8A-4147-A177-3AD203B41FA5}">
                      <a16:colId xmlns:a16="http://schemas.microsoft.com/office/drawing/2014/main" val="20000"/>
                    </a:ext>
                  </a:extLst>
                </a:gridCol>
                <a:gridCol w="1309639">
                  <a:extLst>
                    <a:ext uri="{9D8B030D-6E8A-4147-A177-3AD203B41FA5}">
                      <a16:colId xmlns:a16="http://schemas.microsoft.com/office/drawing/2014/main" val="20001"/>
                    </a:ext>
                  </a:extLst>
                </a:gridCol>
                <a:gridCol w="1724358">
                  <a:extLst>
                    <a:ext uri="{9D8B030D-6E8A-4147-A177-3AD203B41FA5}">
                      <a16:colId xmlns:a16="http://schemas.microsoft.com/office/drawing/2014/main" val="20002"/>
                    </a:ext>
                  </a:extLst>
                </a:gridCol>
                <a:gridCol w="1850443">
                  <a:extLst>
                    <a:ext uri="{9D8B030D-6E8A-4147-A177-3AD203B41FA5}">
                      <a16:colId xmlns:a16="http://schemas.microsoft.com/office/drawing/2014/main" val="20003"/>
                    </a:ext>
                  </a:extLst>
                </a:gridCol>
                <a:gridCol w="817946">
                  <a:extLst>
                    <a:ext uri="{9D8B030D-6E8A-4147-A177-3AD203B41FA5}">
                      <a16:colId xmlns:a16="http://schemas.microsoft.com/office/drawing/2014/main" val="20004"/>
                    </a:ext>
                  </a:extLst>
                </a:gridCol>
              </a:tblGrid>
              <a:tr h="349707">
                <a:tc>
                  <a:txBody>
                    <a:bodyPr/>
                    <a:lstStyle/>
                    <a:p>
                      <a:pPr algn="ctr" fontAlgn="b"/>
                      <a:r>
                        <a:rPr lang="es-CO" sz="2400" u="none" strike="noStrike" dirty="0">
                          <a:effectLst/>
                        </a:rPr>
                        <a:t>LOCALIDAD</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BOGOTÁ</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FUERA BOGOTÁ</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ALERTANTE</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TOTAL</a:t>
                      </a:r>
                      <a:endParaRPr lang="es-CO"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49707">
                <a:tc>
                  <a:txBody>
                    <a:bodyPr/>
                    <a:lstStyle/>
                    <a:p>
                      <a:pPr algn="l" fontAlgn="b"/>
                      <a:r>
                        <a:rPr lang="es-CO" sz="2400" u="none" strike="noStrike">
                          <a:effectLst/>
                        </a:rPr>
                        <a:t>Chapinero</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57</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dirty="0">
                          <a:effectLst/>
                        </a:rPr>
                        <a:t>2</a:t>
                      </a:r>
                      <a:endParaRPr lang="es-CO"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dirty="0">
                          <a:effectLst/>
                        </a:rPr>
                        <a:t>9</a:t>
                      </a:r>
                      <a:endParaRPr lang="es-CO"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68</a:t>
                      </a:r>
                      <a:endParaRPr lang="es-CO"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49707">
                <a:tc>
                  <a:txBody>
                    <a:bodyPr/>
                    <a:lstStyle/>
                    <a:p>
                      <a:pPr algn="l" fontAlgn="b"/>
                      <a:r>
                        <a:rPr lang="es-CO" sz="2400" u="none" strike="noStrike">
                          <a:effectLst/>
                        </a:rPr>
                        <a:t>Ciudad Bolívar</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231</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1</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dirty="0">
                          <a:effectLst/>
                        </a:rPr>
                        <a:t>36</a:t>
                      </a:r>
                      <a:endParaRPr lang="es-CO"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268</a:t>
                      </a:r>
                      <a:endParaRPr lang="es-CO"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49707">
                <a:tc>
                  <a:txBody>
                    <a:bodyPr/>
                    <a:lstStyle/>
                    <a:p>
                      <a:pPr algn="l" fontAlgn="b"/>
                      <a:r>
                        <a:rPr lang="es-CO" sz="2400" u="none" strike="noStrike">
                          <a:effectLst/>
                        </a:rPr>
                        <a:t>Santa fe</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46</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1</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dirty="0">
                          <a:effectLst/>
                        </a:rPr>
                        <a:t>7</a:t>
                      </a:r>
                      <a:endParaRPr lang="es-CO"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54</a:t>
                      </a:r>
                      <a:endParaRPr lang="es-CO"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49707">
                <a:tc>
                  <a:txBody>
                    <a:bodyPr/>
                    <a:lstStyle/>
                    <a:p>
                      <a:pPr algn="l" fontAlgn="b"/>
                      <a:r>
                        <a:rPr lang="es-CO" sz="2400" u="none" strike="noStrike">
                          <a:effectLst/>
                        </a:rPr>
                        <a:t>Suba</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435</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1</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dirty="0">
                          <a:effectLst/>
                        </a:rPr>
                        <a:t>74</a:t>
                      </a:r>
                      <a:endParaRPr lang="es-CO"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510</a:t>
                      </a:r>
                      <a:endParaRPr lang="es-CO"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49707">
                <a:tc>
                  <a:txBody>
                    <a:bodyPr/>
                    <a:lstStyle/>
                    <a:p>
                      <a:pPr algn="l" fontAlgn="b"/>
                      <a:r>
                        <a:rPr lang="es-CO" sz="2400" u="none" strike="noStrike">
                          <a:effectLst/>
                        </a:rPr>
                        <a:t>Sumapaz</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0</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dirty="0">
                          <a:effectLst/>
                        </a:rPr>
                        <a:t>1</a:t>
                      </a:r>
                      <a:endParaRPr lang="es-CO"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dirty="0">
                          <a:effectLst/>
                        </a:rPr>
                        <a:t>4</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49707">
                <a:tc>
                  <a:txBody>
                    <a:bodyPr/>
                    <a:lstStyle/>
                    <a:p>
                      <a:pPr algn="l" fontAlgn="b"/>
                      <a:r>
                        <a:rPr lang="es-CO" sz="2400" u="none" strike="noStrike">
                          <a:effectLst/>
                        </a:rPr>
                        <a:t>Usme</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dirty="0">
                          <a:effectLst/>
                        </a:rPr>
                        <a:t>145</a:t>
                      </a:r>
                      <a:endParaRPr lang="es-CO"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0</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a:effectLst/>
                        </a:rPr>
                        <a:t>18</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2400" u="none" strike="noStrike" dirty="0">
                          <a:effectLst/>
                        </a:rPr>
                        <a:t>163</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401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Orientación a las mujeres campesinas y rurales</a:t>
            </a:r>
          </a:p>
        </p:txBody>
      </p:sp>
      <p:sp>
        <p:nvSpPr>
          <p:cNvPr id="3" name="Marcador de contenido 2"/>
          <p:cNvSpPr>
            <a:spLocks noGrp="1"/>
          </p:cNvSpPr>
          <p:nvPr>
            <p:ph idx="1"/>
          </p:nvPr>
        </p:nvSpPr>
        <p:spPr>
          <a:xfrm>
            <a:off x="3744622" y="1700463"/>
            <a:ext cx="7399317" cy="4097664"/>
          </a:xfrm>
        </p:spPr>
        <p:txBody>
          <a:bodyPr>
            <a:normAutofit/>
          </a:bodyPr>
          <a:lstStyle/>
          <a:p>
            <a:r>
              <a:rPr lang="es-CO" dirty="0"/>
              <a:t>La atención consiste en brindar orientación, asesoría y enrutamiento para la garantía de sus derechos las 24 horas del día a través de un equipo interdisciplinario. </a:t>
            </a:r>
          </a:p>
          <a:p>
            <a:r>
              <a:rPr lang="es-CO" dirty="0"/>
              <a:t>Los principales motivos de atención son malestar emocional, violencias y salud. </a:t>
            </a:r>
          </a:p>
        </p:txBody>
      </p:sp>
      <p:graphicFrame>
        <p:nvGraphicFramePr>
          <p:cNvPr id="5" name="Tabla 4"/>
          <p:cNvGraphicFramePr>
            <a:graphicFrameLocks noGrp="1"/>
          </p:cNvGraphicFramePr>
          <p:nvPr>
            <p:extLst>
              <p:ext uri="{D42A27DB-BD31-4B8C-83A1-F6EECF244321}">
                <p14:modId xmlns:p14="http://schemas.microsoft.com/office/powerpoint/2010/main" val="1764294795"/>
              </p:ext>
            </p:extLst>
          </p:nvPr>
        </p:nvGraphicFramePr>
        <p:xfrm>
          <a:off x="280544" y="1323282"/>
          <a:ext cx="3017291" cy="4474845"/>
        </p:xfrm>
        <a:graphic>
          <a:graphicData uri="http://schemas.openxmlformats.org/drawingml/2006/table">
            <a:tbl>
              <a:tblPr>
                <a:tableStyleId>{5C22544A-7EE6-4342-B048-85BDC9FD1C3A}</a:tableStyleId>
              </a:tblPr>
              <a:tblGrid>
                <a:gridCol w="1853998">
                  <a:extLst>
                    <a:ext uri="{9D8B030D-6E8A-4147-A177-3AD203B41FA5}">
                      <a16:colId xmlns:a16="http://schemas.microsoft.com/office/drawing/2014/main" val="20000"/>
                    </a:ext>
                  </a:extLst>
                </a:gridCol>
                <a:gridCol w="1163293">
                  <a:extLst>
                    <a:ext uri="{9D8B030D-6E8A-4147-A177-3AD203B41FA5}">
                      <a16:colId xmlns:a16="http://schemas.microsoft.com/office/drawing/2014/main" val="20001"/>
                    </a:ext>
                  </a:extLst>
                </a:gridCol>
              </a:tblGrid>
              <a:tr h="190500">
                <a:tc gridSpan="2">
                  <a:txBody>
                    <a:bodyPr/>
                    <a:lstStyle/>
                    <a:p>
                      <a:pPr algn="l" fontAlgn="b"/>
                      <a:r>
                        <a:rPr lang="es-CO" sz="1800" u="none" strike="noStrike" dirty="0">
                          <a:effectLst/>
                        </a:rPr>
                        <a:t>TIPO DE INTERVENCIÓN</a:t>
                      </a:r>
                      <a:endParaRPr lang="es-CO"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a:effectLst/>
                        </a:rPr>
                        <a:t>TIPO DE INTERVENCIÓN</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No.</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CO" sz="1800" u="none" strike="noStrike">
                          <a:effectLst/>
                        </a:rPr>
                        <a:t>Información general</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527</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CO" sz="1800" u="none" strike="noStrike">
                          <a:effectLst/>
                        </a:rPr>
                        <a:t>Atención en salud</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87</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CO" sz="1800" u="none" strike="noStrike" dirty="0">
                          <a:effectLst/>
                        </a:rPr>
                        <a:t>Orientación en rutas de atención</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2267</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s-CO" sz="1800" u="none" strike="noStrike">
                          <a:effectLst/>
                        </a:rPr>
                        <a:t>Primeros auxilios psicologicos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230</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s-CO" sz="1800" u="none" strike="noStrike">
                          <a:effectLst/>
                        </a:rPr>
                        <a:t>Intervención en crisis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154</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s-CO" sz="1800" u="none" strike="noStrike">
                          <a:effectLst/>
                        </a:rPr>
                        <a:t>Atención psicosocial</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1599</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s-CO" sz="1800" u="none" strike="noStrike" dirty="0">
                          <a:effectLst/>
                        </a:rPr>
                        <a:t>Orientación </a:t>
                      </a:r>
                      <a:r>
                        <a:rPr lang="es-CO" sz="1800" u="none" strike="noStrike" dirty="0" err="1">
                          <a:effectLst/>
                        </a:rPr>
                        <a:t>Sociojurídica</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dirty="0">
                          <a:effectLst/>
                        </a:rPr>
                        <a:t>329</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46359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184034" y="3043770"/>
            <a:ext cx="6299200" cy="1456574"/>
          </a:xfrm>
        </p:spPr>
        <p:txBody>
          <a:bodyPr>
            <a:normAutofit fontScale="90000"/>
          </a:bodyPr>
          <a:lstStyle/>
          <a:p>
            <a:r>
              <a:rPr lang="es-CO" b="1" dirty="0" err="1"/>
              <a:t>Territorialización</a:t>
            </a:r>
            <a:r>
              <a:rPr lang="es-CO" b="1" dirty="0"/>
              <a:t> de la Política Pública de Mujeres y Equidad de Género en la ruralidad</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8178" y="1082438"/>
            <a:ext cx="5359400" cy="4019550"/>
          </a:xfrm>
          <a:prstGeom prst="ellipse">
            <a:avLst/>
          </a:prstGeom>
          <a:ln>
            <a:noFill/>
          </a:ln>
          <a:effectLst>
            <a:softEdge rad="112500"/>
          </a:effectLst>
        </p:spPr>
      </p:pic>
    </p:spTree>
    <p:extLst>
      <p:ext uri="{BB962C8B-B14F-4D97-AF65-F5344CB8AC3E}">
        <p14:creationId xmlns:p14="http://schemas.microsoft.com/office/powerpoint/2010/main" val="107750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idx="1"/>
          </p:nvPr>
        </p:nvSpPr>
        <p:spPr>
          <a:xfrm>
            <a:off x="552450" y="476250"/>
            <a:ext cx="7225145" cy="5238750"/>
          </a:xfrm>
        </p:spPr>
        <p:txBody>
          <a:bodyPr>
            <a:normAutofit fontScale="92500" lnSpcReduction="20000"/>
          </a:bodyPr>
          <a:lstStyle/>
          <a:p>
            <a:r>
              <a:rPr lang="es-CO" u="sng" dirty="0" err="1"/>
              <a:t>Territorialización</a:t>
            </a:r>
            <a:r>
              <a:rPr lang="es-CO" u="sng" dirty="0"/>
              <a:t> a través de las CIOM</a:t>
            </a:r>
            <a:r>
              <a:rPr lang="es-CO" dirty="0"/>
              <a:t>: En el Modelo de Atención de la CIOM de </a:t>
            </a:r>
            <a:r>
              <a:rPr lang="es-CO" dirty="0" err="1"/>
              <a:t>Sumapaz</a:t>
            </a:r>
            <a:r>
              <a:rPr lang="es-CO" dirty="0"/>
              <a:t> tienen lugar los procesos y acciones que la constituyen y que ofrecen aportes significativos para avanzar en la garantía de los derechos humanos y disminuir las desigualdades, con el fin de construir una ciudad comprometida con el Estado Social de Derecho, con mujeres y hombres que ejercen su ciudadanía y reconocen su diversidad. </a:t>
            </a:r>
          </a:p>
          <a:p>
            <a:r>
              <a:rPr lang="es-CO" u="sng" dirty="0"/>
              <a:t>Vinculación de mujeres campesinas y rurales víctimas de violencias, en el marco de la Ley 1257 de 2008, en las Casas Refugio</a:t>
            </a:r>
            <a:r>
              <a:rPr lang="es-CO" dirty="0"/>
              <a:t>.  </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8036" y="72736"/>
            <a:ext cx="3850992" cy="5777932"/>
          </a:xfrm>
          <a:prstGeom prst="ellipse">
            <a:avLst/>
          </a:prstGeom>
          <a:ln>
            <a:noFill/>
          </a:ln>
          <a:effectLst>
            <a:softEdge rad="112500"/>
          </a:effectLst>
        </p:spPr>
      </p:pic>
    </p:spTree>
    <p:extLst>
      <p:ext uri="{BB962C8B-B14F-4D97-AF65-F5344CB8AC3E}">
        <p14:creationId xmlns:p14="http://schemas.microsoft.com/office/powerpoint/2010/main" val="264135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38100"/>
            <a:ext cx="11506200" cy="6153150"/>
          </a:xfrm>
        </p:spPr>
        <p:txBody>
          <a:bodyPr>
            <a:normAutofit fontScale="62500" lnSpcReduction="20000"/>
          </a:bodyPr>
          <a:lstStyle/>
          <a:p>
            <a:pPr algn="just"/>
            <a:endParaRPr lang="es-CO" dirty="0"/>
          </a:p>
          <a:p>
            <a:pPr marL="0" lvl="0" indent="0">
              <a:buNone/>
            </a:pPr>
            <a:r>
              <a:rPr lang="es-CO" b="1" u="sng" dirty="0"/>
              <a:t>Empoderamiento de las mujeres en el ejercicio de sus derechos</a:t>
            </a:r>
            <a:r>
              <a:rPr lang="es-CO" b="1" dirty="0"/>
              <a:t>.</a:t>
            </a:r>
            <a:r>
              <a:rPr lang="es-CO" dirty="0"/>
              <a:t> </a:t>
            </a:r>
          </a:p>
          <a:p>
            <a:pPr lvl="0"/>
            <a:r>
              <a:rPr lang="es-CO" b="1" dirty="0"/>
              <a:t>Orientación y acompañamiento psicosocial a mujeres: </a:t>
            </a:r>
            <a:r>
              <a:rPr lang="es-CO" dirty="0"/>
              <a:t>Individual - Colectivo</a:t>
            </a:r>
          </a:p>
          <a:p>
            <a:pPr lvl="0"/>
            <a:r>
              <a:rPr lang="es-CO" b="1" dirty="0"/>
              <a:t>Desarrollo de procesos de información y sensibilización</a:t>
            </a:r>
            <a:r>
              <a:rPr lang="es-CO" dirty="0"/>
              <a:t> en Política Pública de Mujeres y Equidad de Género, derechos de las mujeres y enfoque de género, en coordinación con diferentes actores institucionales y comunitarios de las localidades.  </a:t>
            </a:r>
            <a:endParaRPr lang="es-CO" sz="2000" dirty="0"/>
          </a:p>
          <a:p>
            <a:pPr marL="0" indent="0">
              <a:buNone/>
            </a:pPr>
            <a:r>
              <a:rPr lang="es-CO" b="1" u="sng" dirty="0"/>
              <a:t>Fortalecimiento a grupos, redes y organizaciones de mujeres y de las instancias de coordinación de la PPMYEG en el nivel local:</a:t>
            </a:r>
            <a:r>
              <a:rPr lang="es-CO" dirty="0"/>
              <a:t> </a:t>
            </a:r>
            <a:endParaRPr lang="es-CO" sz="2400" dirty="0"/>
          </a:p>
          <a:p>
            <a:pPr lvl="1"/>
            <a:r>
              <a:rPr lang="es-CO" dirty="0"/>
              <a:t>Formación en derechos de las mujeres, planeación con enfoque de género, asesoría y acompañamiento a la formulación de planes de mejoramiento.</a:t>
            </a:r>
            <a:endParaRPr lang="es-CO" sz="2000" dirty="0"/>
          </a:p>
          <a:p>
            <a:pPr lvl="1"/>
            <a:r>
              <a:rPr lang="es-CO" dirty="0"/>
              <a:t>Fortalecimiento al Comité operativo de Mujer y géneros</a:t>
            </a:r>
          </a:p>
          <a:p>
            <a:pPr marL="0" lvl="0" indent="0">
              <a:buNone/>
            </a:pPr>
            <a:r>
              <a:rPr lang="es-CO" b="1" u="sng" dirty="0"/>
              <a:t>Prevención y atención de Violencias contra las mujeres:</a:t>
            </a:r>
            <a:r>
              <a:rPr lang="es-CO" dirty="0"/>
              <a:t> </a:t>
            </a:r>
            <a:r>
              <a:rPr lang="es-CO" b="1" dirty="0"/>
              <a:t>Orientación y Asesoría Socio Jurídica a Mujeres Víctimas de Violencias basadas en Género.</a:t>
            </a:r>
            <a:r>
              <a:rPr lang="es-CO" dirty="0"/>
              <a:t> </a:t>
            </a:r>
          </a:p>
          <a:p>
            <a:pPr marL="0" lvl="0" indent="0">
              <a:buNone/>
            </a:pPr>
            <a:r>
              <a:rPr lang="es-CO" b="1" u="sng" dirty="0"/>
              <a:t>Orientación y acercamiento a la oferta institucional</a:t>
            </a:r>
            <a:r>
              <a:rPr lang="es-CO" u="sng" dirty="0"/>
              <a:t>. </a:t>
            </a:r>
            <a:r>
              <a:rPr lang="es-CO" dirty="0"/>
              <a:t> </a:t>
            </a:r>
            <a:endParaRPr lang="es-CO" sz="2400" dirty="0"/>
          </a:p>
          <a:p>
            <a:pPr lvl="1"/>
            <a:r>
              <a:rPr lang="es-CO" dirty="0"/>
              <a:t>Actividades para el aprovechamiento del tiempo libre y el desarrollo de actividades creativas. </a:t>
            </a:r>
            <a:endParaRPr lang="es-CO" sz="2000" dirty="0"/>
          </a:p>
          <a:p>
            <a:pPr marL="0" lvl="0" indent="0">
              <a:buNone/>
            </a:pPr>
            <a:r>
              <a:rPr lang="es-CO" b="1" u="sng" dirty="0" err="1"/>
              <a:t>Territorialización</a:t>
            </a:r>
            <a:r>
              <a:rPr lang="es-CO" b="1" u="sng" dirty="0"/>
              <a:t> de PIOEG.</a:t>
            </a:r>
            <a:r>
              <a:rPr lang="es-CO" b="1" dirty="0"/>
              <a:t> </a:t>
            </a:r>
            <a:r>
              <a:rPr lang="es-CO" dirty="0"/>
              <a:t>Implementar acciones afirmativas para </a:t>
            </a:r>
            <a:r>
              <a:rPr lang="es-CO" dirty="0" err="1"/>
              <a:t>lanes</a:t>
            </a:r>
            <a:r>
              <a:rPr lang="es-CO" dirty="0"/>
              <a:t> de desarrollo Local y Asesoría y </a:t>
            </a:r>
            <a:r>
              <a:rPr lang="es-CO" dirty="0" err="1"/>
              <a:t>asistenclas</a:t>
            </a:r>
            <a:r>
              <a:rPr lang="es-CO" dirty="0"/>
              <a:t> mujeres en el nivel local, de acuerdo con las competencias de la SDMUJER</a:t>
            </a:r>
            <a:r>
              <a:rPr lang="es-CO" b="1" dirty="0"/>
              <a:t>. </a:t>
            </a:r>
            <a:endParaRPr lang="es-CO" dirty="0"/>
          </a:p>
          <a:p>
            <a:pPr marL="0" lvl="0" indent="0">
              <a:buNone/>
            </a:pPr>
            <a:r>
              <a:rPr lang="es-CO" b="1" u="sng" dirty="0" err="1"/>
              <a:t>Transversalización</a:t>
            </a:r>
            <a:r>
              <a:rPr lang="es-CO" b="1" u="sng" dirty="0"/>
              <a:t> de la igualdad de género en el nivel local. </a:t>
            </a:r>
            <a:r>
              <a:rPr lang="es-CO" dirty="0"/>
              <a:t>Estrategias para la incorporación del enfoque de derechos de las mujeres en los </a:t>
            </a:r>
            <a:r>
              <a:rPr lang="es-CO" dirty="0" err="1"/>
              <a:t>pia</a:t>
            </a:r>
            <a:r>
              <a:rPr lang="es-CO" dirty="0"/>
              <a:t> técnica para la formulación e implementación de los planes locales de </a:t>
            </a:r>
            <a:r>
              <a:rPr lang="es-CO" dirty="0" err="1"/>
              <a:t>transversalización</a:t>
            </a:r>
            <a:r>
              <a:rPr lang="es-CO" dirty="0"/>
              <a:t> de la igualdad de género.</a:t>
            </a:r>
            <a:endParaRPr lang="es-CO" sz="4800" dirty="0"/>
          </a:p>
        </p:txBody>
      </p:sp>
    </p:spTree>
    <p:extLst>
      <p:ext uri="{BB962C8B-B14F-4D97-AF65-F5344CB8AC3E}">
        <p14:creationId xmlns:p14="http://schemas.microsoft.com/office/powerpoint/2010/main" val="139799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idx="1"/>
          </p:nvPr>
        </p:nvSpPr>
        <p:spPr>
          <a:xfrm>
            <a:off x="838200" y="382212"/>
            <a:ext cx="10896600" cy="3577390"/>
          </a:xfrm>
        </p:spPr>
        <p:txBody>
          <a:bodyPr>
            <a:noAutofit/>
          </a:bodyPr>
          <a:lstStyle/>
          <a:p>
            <a:pPr algn="just"/>
            <a:r>
              <a:rPr lang="es-ES" sz="2400" dirty="0"/>
              <a:t>Igualmente, se destaca la participación de esta Entidad en espacios de reunión de la localidad, tales como: Comité Local de Derechos Humanos, Red de Buen Trato, Comité de Seguimiento a Víctimas de Violencia Intrafamiliar y Abuso Sexual, entre otros, en los cuales se aporta y contribuye a la creación y puesta en marcha de acciones interinstitucionales tendientes a la eliminación de violencias contra las mujeres y mejora de su calidad de vida.</a:t>
            </a:r>
          </a:p>
          <a:p>
            <a:pPr marL="0" indent="0" algn="just">
              <a:buNone/>
            </a:pPr>
            <a:endParaRPr lang="es-CO" sz="2400" dirty="0"/>
          </a:p>
          <a:p>
            <a:pPr algn="just"/>
            <a:r>
              <a:rPr lang="es-CO" sz="2400" dirty="0"/>
              <a:t>De otra parte, la Secretaría Distrital de la Mujer, ha trabajado en el fortalecimiento del Consejo Local de Mujeres y los 24 Comités </a:t>
            </a:r>
            <a:r>
              <a:rPr lang="es-CO" sz="2400" dirty="0" err="1"/>
              <a:t>Veredales</a:t>
            </a:r>
            <a:r>
              <a:rPr lang="es-CO" sz="2400" dirty="0"/>
              <a:t> de Mujeres de </a:t>
            </a:r>
            <a:r>
              <a:rPr lang="es-CO" sz="2400" dirty="0" err="1"/>
              <a:t>Sumapaz</a:t>
            </a:r>
            <a:r>
              <a:rPr lang="es-CO" sz="2400" dirty="0"/>
              <a:t>.</a:t>
            </a:r>
          </a:p>
        </p:txBody>
      </p:sp>
    </p:spTree>
    <p:extLst>
      <p:ext uri="{BB962C8B-B14F-4D97-AF65-F5344CB8AC3E}">
        <p14:creationId xmlns:p14="http://schemas.microsoft.com/office/powerpoint/2010/main" val="3323238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Retos: Articulación entre el nivel distrital y nacional</a:t>
            </a:r>
          </a:p>
        </p:txBody>
      </p:sp>
      <p:sp>
        <p:nvSpPr>
          <p:cNvPr id="3" name="Marcador de contenido 2"/>
          <p:cNvSpPr>
            <a:spLocks noGrp="1"/>
          </p:cNvSpPr>
          <p:nvPr>
            <p:ph idx="1"/>
          </p:nvPr>
        </p:nvSpPr>
        <p:spPr>
          <a:xfrm>
            <a:off x="838200" y="1700462"/>
            <a:ext cx="10515600" cy="4090737"/>
          </a:xfrm>
        </p:spPr>
        <p:txBody>
          <a:bodyPr>
            <a:normAutofit fontScale="70000" lnSpcReduction="20000"/>
          </a:bodyPr>
          <a:lstStyle/>
          <a:p>
            <a:r>
              <a:rPr lang="es-CO" dirty="0"/>
              <a:t>Articulación con la Dirección de Mujer Rural del Ministerio de Agricultura y Desarrollo Rural y con los procesos asociados a la Política Pública Integral de Mujer Rural (Art. 107, literal h).</a:t>
            </a:r>
          </a:p>
          <a:p>
            <a:r>
              <a:rPr lang="es-CO" dirty="0"/>
              <a:t>Promoción de la participación del D.C. en la formulación de la Política de mujer rural para la protección y garantía de los derechos de las mujeres rurales, que tendrá en cuenta el enfoque étnico, etario y territorial. Esta política pública estará orientada a superar las brechas urbano-rurales. En todo caso y con el fin de avanzar en la garantía de los derechos de las mujeres rurales, el Gobierno Nacional implementará las medidas necesarias para dar pleno cumplimiento a lo preceptuado en la Ley 731 de 2002 (Artículo 232).</a:t>
            </a:r>
          </a:p>
          <a:p>
            <a:r>
              <a:rPr lang="es-CO" dirty="0"/>
              <a:t>Articulación con la Comisión de Género – Instancia de Seguimiento de la Implementación de los Acuerdos de Paz, en el marco de la Reforma Agraria Integral. </a:t>
            </a:r>
          </a:p>
          <a:p>
            <a:endParaRPr lang="es-CO" dirty="0"/>
          </a:p>
          <a:p>
            <a:endParaRPr lang="es-CO" dirty="0"/>
          </a:p>
        </p:txBody>
      </p:sp>
    </p:spTree>
    <p:extLst>
      <p:ext uri="{BB962C8B-B14F-4D97-AF65-F5344CB8AC3E}">
        <p14:creationId xmlns:p14="http://schemas.microsoft.com/office/powerpoint/2010/main" val="1783288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Reto: La incorporación de los enfoques de la PPMYEG como buena práctica social y política en la Administración Distrital</a:t>
            </a:r>
          </a:p>
        </p:txBody>
      </p:sp>
      <p:sp>
        <p:nvSpPr>
          <p:cNvPr id="4" name="Marcador de contenido 3"/>
          <p:cNvSpPr>
            <a:spLocks noGrp="1"/>
          </p:cNvSpPr>
          <p:nvPr>
            <p:ph idx="1"/>
          </p:nvPr>
        </p:nvSpPr>
        <p:spPr>
          <a:xfrm>
            <a:off x="7751618" y="1606944"/>
            <a:ext cx="3602181" cy="3992732"/>
          </a:xfrm>
        </p:spPr>
        <p:txBody>
          <a:bodyPr>
            <a:normAutofit fontScale="55000" lnSpcReduction="20000"/>
          </a:bodyPr>
          <a:lstStyle/>
          <a:p>
            <a:r>
              <a:rPr lang="es-CO" dirty="0"/>
              <a:t>Poner fin a todas las formas de discriminación contra las mujeres y niñas no es solo un derecho humano básico, sino que además es crucial para acelerar el desarrollo sostenible. Ha sido demostrado una y otra vez que empoderar a las mujeres y niñas tiene un efecto multiplicador y ayuda a promover el crecimiento económico y el desarrollo a nivel mundial.</a:t>
            </a:r>
          </a:p>
          <a:p>
            <a:r>
              <a:rPr lang="es-CO" dirty="0"/>
              <a:t>Desde 2000, la igualdad de género es un aspecto primordial de la labor del PNUD, sus aliados de la ONU y el resto de la comunidad global, y se han registrado algunos avances extraordinarios.</a:t>
            </a:r>
          </a:p>
          <a:p>
            <a:endParaRPr lang="es-CO" dirty="0"/>
          </a:p>
        </p:txBody>
      </p:sp>
      <p:pic>
        <p:nvPicPr>
          <p:cNvPr id="3" name="Imagen 2"/>
          <p:cNvPicPr>
            <a:picLocks noChangeAspect="1"/>
          </p:cNvPicPr>
          <p:nvPr/>
        </p:nvPicPr>
        <p:blipFill rotWithShape="1">
          <a:blip r:embed="rId2"/>
          <a:srcRect l="19261" t="21515" r="20057" b="18485"/>
          <a:stretch/>
        </p:blipFill>
        <p:spPr>
          <a:xfrm>
            <a:off x="249381" y="1578394"/>
            <a:ext cx="7398329" cy="4114801"/>
          </a:xfrm>
          <a:prstGeom prst="rect">
            <a:avLst/>
          </a:prstGeom>
        </p:spPr>
      </p:pic>
    </p:spTree>
    <p:extLst>
      <p:ext uri="{BB962C8B-B14F-4D97-AF65-F5344CB8AC3E}">
        <p14:creationId xmlns:p14="http://schemas.microsoft.com/office/powerpoint/2010/main" val="372495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93281" y="2732047"/>
            <a:ext cx="6299200" cy="1456574"/>
          </a:xfrm>
        </p:spPr>
        <p:txBody>
          <a:bodyPr>
            <a:normAutofit fontScale="90000"/>
          </a:bodyPr>
          <a:lstStyle/>
          <a:p>
            <a:r>
              <a:rPr lang="es-CO" b="1" dirty="0"/>
              <a:t>El quehacer institucional en la ruralidad del D.C.</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760" y="236942"/>
            <a:ext cx="3735832" cy="5607090"/>
          </a:xfrm>
          <a:prstGeom prst="rect">
            <a:avLst/>
          </a:prstGeom>
        </p:spPr>
      </p:pic>
    </p:spTree>
    <p:extLst>
      <p:ext uri="{BB962C8B-B14F-4D97-AF65-F5344CB8AC3E}">
        <p14:creationId xmlns:p14="http://schemas.microsoft.com/office/powerpoint/2010/main" val="3696838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360" y="503720"/>
            <a:ext cx="11094720" cy="1456574"/>
          </a:xfrm>
        </p:spPr>
        <p:txBody>
          <a:bodyPr>
            <a:normAutofit/>
          </a:bodyPr>
          <a:lstStyle/>
          <a:p>
            <a:r>
              <a:rPr lang="es-CO" b="1" dirty="0"/>
              <a:t>Gracias por la atención prestada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48" y="2109100"/>
            <a:ext cx="5361432" cy="3571356"/>
          </a:xfrm>
          <a:prstGeom prst="rect">
            <a:avLst/>
          </a:prstGeom>
        </p:spPr>
      </p:pic>
    </p:spTree>
    <p:extLst>
      <p:ext uri="{BB962C8B-B14F-4D97-AF65-F5344CB8AC3E}">
        <p14:creationId xmlns:p14="http://schemas.microsoft.com/office/powerpoint/2010/main" val="24859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405" r="73533" b="27428"/>
          <a:stretch/>
        </p:blipFill>
        <p:spPr bwMode="auto">
          <a:xfrm>
            <a:off x="0" y="0"/>
            <a:ext cx="2449689" cy="506592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ítulo 2"/>
          <p:cNvSpPr>
            <a:spLocks noGrp="1"/>
          </p:cNvSpPr>
          <p:nvPr>
            <p:ph type="title"/>
          </p:nvPr>
        </p:nvSpPr>
        <p:spPr/>
        <p:txBody>
          <a:bodyPr/>
          <a:lstStyle/>
          <a:p>
            <a:r>
              <a:rPr lang="es-CO" dirty="0"/>
              <a:t>Consideraciones</a:t>
            </a:r>
          </a:p>
        </p:txBody>
      </p:sp>
      <p:sp>
        <p:nvSpPr>
          <p:cNvPr id="5" name="Marcador de contenido 4"/>
          <p:cNvSpPr>
            <a:spLocks noGrp="1"/>
          </p:cNvSpPr>
          <p:nvPr>
            <p:ph idx="1"/>
          </p:nvPr>
        </p:nvSpPr>
        <p:spPr>
          <a:xfrm>
            <a:off x="838200" y="1700463"/>
            <a:ext cx="6358248" cy="3577390"/>
          </a:xfrm>
        </p:spPr>
        <p:txBody>
          <a:bodyPr>
            <a:normAutofit fontScale="92500" lnSpcReduction="10000"/>
          </a:bodyPr>
          <a:lstStyle/>
          <a:p>
            <a:r>
              <a:rPr lang="es-CO" dirty="0"/>
              <a:t>El Sector Administrativo Mujeres es creado recientemente a través del Acuerdo 490 de 2012.</a:t>
            </a:r>
          </a:p>
          <a:p>
            <a:r>
              <a:rPr lang="es-CO" dirty="0"/>
              <a:t>El PGDR de la PPR no se concertó ni armonizó con la </a:t>
            </a:r>
            <a:r>
              <a:rPr lang="es-CO" dirty="0" err="1"/>
              <a:t>SDMujer</a:t>
            </a:r>
            <a:r>
              <a:rPr lang="es-CO" dirty="0"/>
              <a:t>. </a:t>
            </a:r>
          </a:p>
          <a:p>
            <a:r>
              <a:rPr lang="es-CO" dirty="0"/>
              <a:t>No se cuenta con presupuesto desagregado o específico para la ruralidad. </a:t>
            </a:r>
          </a:p>
          <a:p>
            <a:endParaRPr lang="es-CO"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874" y="381625"/>
            <a:ext cx="3217147" cy="5147435"/>
          </a:xfrm>
          <a:prstGeom prst="ellipse">
            <a:avLst/>
          </a:prstGeom>
          <a:ln>
            <a:noFill/>
          </a:ln>
          <a:effectLst>
            <a:softEdge rad="112500"/>
          </a:effectLst>
        </p:spPr>
      </p:pic>
    </p:spTree>
    <p:extLst>
      <p:ext uri="{BB962C8B-B14F-4D97-AF65-F5344CB8AC3E}">
        <p14:creationId xmlns:p14="http://schemas.microsoft.com/office/powerpoint/2010/main" val="148244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Aporte de la </a:t>
            </a:r>
            <a:r>
              <a:rPr lang="es-CO" dirty="0" err="1"/>
              <a:t>SDMujer</a:t>
            </a:r>
            <a:r>
              <a:rPr lang="es-CO" dirty="0"/>
              <a:t> a la implementación de la Política Pública de Ruralidad</a:t>
            </a:r>
          </a:p>
        </p:txBody>
      </p:sp>
      <p:sp>
        <p:nvSpPr>
          <p:cNvPr id="3" name="Marcador de contenido 2"/>
          <p:cNvSpPr>
            <a:spLocks noGrp="1"/>
          </p:cNvSpPr>
          <p:nvPr>
            <p:ph idx="1"/>
          </p:nvPr>
        </p:nvSpPr>
        <p:spPr>
          <a:xfrm>
            <a:off x="838200" y="2151725"/>
            <a:ext cx="4434444" cy="3577390"/>
          </a:xfrm>
        </p:spPr>
        <p:txBody>
          <a:bodyPr/>
          <a:lstStyle/>
          <a:p>
            <a:pPr marL="0" indent="0">
              <a:buNone/>
            </a:pPr>
            <a:r>
              <a:rPr lang="es-CO" dirty="0"/>
              <a:t>La SDMujer tributa a los siguientes 8 proyectos estratégicos de la Política Pública de Ruralidad del Distrito Capital: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7241" y="1589106"/>
            <a:ext cx="5066805" cy="3800104"/>
          </a:xfrm>
          <a:prstGeom prst="ellipse">
            <a:avLst/>
          </a:prstGeom>
          <a:ln>
            <a:noFill/>
          </a:ln>
          <a:effectLst>
            <a:softEdge rad="112500"/>
          </a:effectLst>
        </p:spPr>
      </p:pic>
    </p:spTree>
    <p:extLst>
      <p:ext uri="{BB962C8B-B14F-4D97-AF65-F5344CB8AC3E}">
        <p14:creationId xmlns:p14="http://schemas.microsoft.com/office/powerpoint/2010/main" val="368787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Eje 1. Territorialidad.</a:t>
            </a:r>
          </a:p>
        </p:txBody>
      </p:sp>
      <p:sp>
        <p:nvSpPr>
          <p:cNvPr id="3" name="Marcador de contenido 2"/>
          <p:cNvSpPr>
            <a:spLocks noGrp="1"/>
          </p:cNvSpPr>
          <p:nvPr>
            <p:ph idx="1"/>
          </p:nvPr>
        </p:nvSpPr>
        <p:spPr>
          <a:xfrm>
            <a:off x="838200" y="1700463"/>
            <a:ext cx="5167745" cy="3577390"/>
          </a:xfrm>
        </p:spPr>
        <p:txBody>
          <a:bodyPr/>
          <a:lstStyle/>
          <a:p>
            <a:r>
              <a:rPr lang="es-CO" dirty="0"/>
              <a:t>Desarrollo de proyectos de investigación con enfoques de género que atiendan de forma integral las necesidades y demandas de la población y el territorio rural </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481" y="1265375"/>
            <a:ext cx="2964302" cy="4447565"/>
          </a:xfrm>
          <a:prstGeom prst="ellipse">
            <a:avLst/>
          </a:prstGeom>
          <a:ln>
            <a:noFill/>
          </a:ln>
          <a:effectLst>
            <a:softEdge rad="112500"/>
          </a:effectLst>
        </p:spPr>
      </p:pic>
    </p:spTree>
    <p:extLst>
      <p:ext uri="{BB962C8B-B14F-4D97-AF65-F5344CB8AC3E}">
        <p14:creationId xmlns:p14="http://schemas.microsoft.com/office/powerpoint/2010/main" val="255760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Eje 3. Identidad y culturas campesinas.</a:t>
            </a:r>
          </a:p>
        </p:txBody>
      </p:sp>
      <p:sp>
        <p:nvSpPr>
          <p:cNvPr id="3" name="Marcador de contenido 2"/>
          <p:cNvSpPr>
            <a:spLocks noGrp="1"/>
          </p:cNvSpPr>
          <p:nvPr>
            <p:ph idx="1"/>
          </p:nvPr>
        </p:nvSpPr>
        <p:spPr>
          <a:xfrm>
            <a:off x="449118" y="1778668"/>
            <a:ext cx="6414655" cy="3577390"/>
          </a:xfrm>
        </p:spPr>
        <p:txBody>
          <a:bodyPr>
            <a:normAutofit fontScale="92500" lnSpcReduction="20000"/>
          </a:bodyPr>
          <a:lstStyle/>
          <a:p>
            <a:r>
              <a:rPr lang="es-CO" dirty="0"/>
              <a:t>Participación campesina en diferentes expresiones culturales. </a:t>
            </a:r>
          </a:p>
          <a:p>
            <a:r>
              <a:rPr lang="es-CO" dirty="0"/>
              <a:t>Desarrollo de incentivos para el fomento de la cultura campesina e interculturalidad bogotana. </a:t>
            </a:r>
          </a:p>
          <a:p>
            <a:r>
              <a:rPr lang="es-CO" dirty="0"/>
              <a:t>Implementación de la política pública de mujer e igualdad de géneros en el territorio rural. </a:t>
            </a:r>
          </a:p>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773" y="1622258"/>
            <a:ext cx="4978400" cy="3733800"/>
          </a:xfrm>
          <a:prstGeom prst="ellipse">
            <a:avLst/>
          </a:prstGeom>
          <a:ln>
            <a:noFill/>
          </a:ln>
          <a:effectLst>
            <a:softEdge rad="112500"/>
          </a:effectLst>
        </p:spPr>
      </p:pic>
    </p:spTree>
    <p:extLst>
      <p:ext uri="{BB962C8B-B14F-4D97-AF65-F5344CB8AC3E}">
        <p14:creationId xmlns:p14="http://schemas.microsoft.com/office/powerpoint/2010/main" val="92040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Eje 4. Institucionalidad democrática.</a:t>
            </a:r>
          </a:p>
        </p:txBody>
      </p:sp>
      <p:sp>
        <p:nvSpPr>
          <p:cNvPr id="3" name="Marcador de contenido 2"/>
          <p:cNvSpPr>
            <a:spLocks noGrp="1"/>
          </p:cNvSpPr>
          <p:nvPr>
            <p:ph idx="1"/>
          </p:nvPr>
        </p:nvSpPr>
        <p:spPr/>
        <p:txBody>
          <a:bodyPr>
            <a:normAutofit fontScale="85000" lnSpcReduction="20000"/>
          </a:bodyPr>
          <a:lstStyle/>
          <a:p>
            <a:r>
              <a:rPr lang="es-CO" dirty="0"/>
              <a:t>Fortalecimiento de otras formas organizacionales de la sociedad civil en el territorio rural. </a:t>
            </a:r>
          </a:p>
          <a:p>
            <a:r>
              <a:rPr lang="es-CO" dirty="0"/>
              <a:t>Diagnóstico de las organizaciones sociales del área rural del Distrito. </a:t>
            </a:r>
          </a:p>
          <a:p>
            <a:r>
              <a:rPr lang="es-CO" dirty="0"/>
              <a:t>Creación y puesta en marcha del consejo consultivo de mujeres rurales.  </a:t>
            </a:r>
          </a:p>
          <a:p>
            <a:r>
              <a:rPr lang="es-CO" dirty="0"/>
              <a:t>Articulación social en torno a redes productivas y fortalecimiento de la asociación de comerciantes, productores prestadores de servicios ambientales y ecoturismo, fincas orgánicas y certificadas, cooperativa de lácteos y organizaciones de artesanos, garantizando la participación de las mujeres. </a:t>
            </a:r>
          </a:p>
        </p:txBody>
      </p:sp>
    </p:spTree>
    <p:extLst>
      <p:ext uri="{BB962C8B-B14F-4D97-AF65-F5344CB8AC3E}">
        <p14:creationId xmlns:p14="http://schemas.microsoft.com/office/powerpoint/2010/main" val="369494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405" r="73533" b="27428"/>
          <a:stretch/>
        </p:blipFill>
        <p:spPr bwMode="auto">
          <a:xfrm>
            <a:off x="0" y="0"/>
            <a:ext cx="2449689" cy="506592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647387" y="3306020"/>
            <a:ext cx="6299200" cy="1456574"/>
          </a:xfrm>
        </p:spPr>
        <p:txBody>
          <a:bodyPr>
            <a:normAutofit fontScale="90000"/>
          </a:bodyPr>
          <a:lstStyle/>
          <a:p>
            <a:r>
              <a:rPr lang="es-CO" b="1" dirty="0"/>
              <a:t>Acciones que realiza la </a:t>
            </a:r>
            <a:r>
              <a:rPr lang="es-CO" b="1" dirty="0" err="1"/>
              <a:t>SDMujer</a:t>
            </a:r>
            <a:r>
              <a:rPr lang="es-CO" b="1" dirty="0"/>
              <a:t> con las mujeres campesinas y rurales en el Distrito Capital</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760" y="236942"/>
            <a:ext cx="3735832" cy="5607090"/>
          </a:xfrm>
          <a:prstGeom prst="rect">
            <a:avLst/>
          </a:prstGeom>
        </p:spPr>
      </p:pic>
    </p:spTree>
    <p:extLst>
      <p:ext uri="{BB962C8B-B14F-4D97-AF65-F5344CB8AC3E}">
        <p14:creationId xmlns:p14="http://schemas.microsoft.com/office/powerpoint/2010/main" val="39088426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2117</Words>
  <Application>Microsoft Office PowerPoint</Application>
  <PresentationFormat>Panorámica</PresentationFormat>
  <Paragraphs>127</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Gotham Rounded Bold</vt:lpstr>
      <vt:lpstr>Gotham Rounded Book</vt:lpstr>
      <vt:lpstr>Gotham Rounded Light</vt:lpstr>
      <vt:lpstr>Gotham Rounded Medium</vt:lpstr>
      <vt:lpstr>Tema de Office</vt:lpstr>
      <vt:lpstr>Presentación de PowerPoint</vt:lpstr>
      <vt:lpstr>Sector Administrativo Mujeres Secretaría Distrital de la Mujer  </vt:lpstr>
      <vt:lpstr>El quehacer institucional en la ruralidad del D.C.</vt:lpstr>
      <vt:lpstr>Consideraciones</vt:lpstr>
      <vt:lpstr>Aporte de la SDMujer a la implementación de la Política Pública de Ruralidad</vt:lpstr>
      <vt:lpstr>Eje 1. Territorialidad.</vt:lpstr>
      <vt:lpstr>Eje 3. Identidad y culturas campesinas.</vt:lpstr>
      <vt:lpstr>Eje 4. Institucionalidad democrática.</vt:lpstr>
      <vt:lpstr>Acciones que realiza la SDMujer con las mujeres campesinas y rurales en el Distrito Capital</vt:lpstr>
      <vt:lpstr>Formulación e implementación de los instrumentos de la PPMYEG</vt:lpstr>
      <vt:lpstr>Convenios Interadministrativos con IDARTES</vt:lpstr>
      <vt:lpstr>Convenio Interadministrativo con la SDCRD</vt:lpstr>
      <vt:lpstr>Conmemoración del Día Internacional de las Mujeres Rurales</vt:lpstr>
      <vt:lpstr>Conmemoración del Día Internacional de las Mujeres Rurales</vt:lpstr>
      <vt:lpstr>Presentación de PowerPoint</vt:lpstr>
      <vt:lpstr>Fortalecimiento de la participación de las mujeres campesinas en el Consejo Consultivo de Mujeres del D.C.</vt:lpstr>
      <vt:lpstr>Fortalecimiento de la participación, representación y organización de las mujeres campesinas y rurales en el D.C.</vt:lpstr>
      <vt:lpstr>Vinculación de las mujeres campesinas y rurales en la actualización de la PPMYEG 2020-2030</vt:lpstr>
      <vt:lpstr>Presentación de PowerPoint</vt:lpstr>
      <vt:lpstr>Presentación de PowerPoint</vt:lpstr>
      <vt:lpstr>Presentación de PowerPoint</vt:lpstr>
      <vt:lpstr>Orientación a las mujeres campesinas y rurales</vt:lpstr>
      <vt:lpstr>Orientación a las mujeres campesinas y rurales</vt:lpstr>
      <vt:lpstr>Territorialización de la Política Pública de Mujeres y Equidad de Género en la ruralidad</vt:lpstr>
      <vt:lpstr>Presentación de PowerPoint</vt:lpstr>
      <vt:lpstr>Presentación de PowerPoint</vt:lpstr>
      <vt:lpstr>Presentación de PowerPoint</vt:lpstr>
      <vt:lpstr>Retos: Articulación entre el nivel distrital y nacional</vt:lpstr>
      <vt:lpstr>Reto: La incorporación de los enfoques de la PPMYEG como buena práctica social y política en la Administración Distrital</vt:lpstr>
      <vt:lpstr>Gracias por la atención prestada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dc:creator>
  <cp:lastModifiedBy>MARCELA.REYES</cp:lastModifiedBy>
  <cp:revision>252</cp:revision>
  <dcterms:created xsi:type="dcterms:W3CDTF">2016-06-13T20:23:23Z</dcterms:created>
  <dcterms:modified xsi:type="dcterms:W3CDTF">2019-12-11T19:18:33Z</dcterms:modified>
</cp:coreProperties>
</file>